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8"/>
  </p:notesMasterIdLst>
  <p:handoutMasterIdLst>
    <p:handoutMasterId r:id="rId159"/>
  </p:handoutMasterIdLst>
  <p:sldIdLst>
    <p:sldId id="431" r:id="rId2"/>
    <p:sldId id="432" r:id="rId3"/>
    <p:sldId id="433" r:id="rId4"/>
    <p:sldId id="434" r:id="rId5"/>
    <p:sldId id="389" r:id="rId6"/>
    <p:sldId id="448" r:id="rId7"/>
    <p:sldId id="263" r:id="rId8"/>
    <p:sldId id="484" r:id="rId9"/>
    <p:sldId id="649" r:id="rId10"/>
    <p:sldId id="651" r:id="rId11"/>
    <p:sldId id="652" r:id="rId12"/>
    <p:sldId id="650" r:id="rId13"/>
    <p:sldId id="268" r:id="rId14"/>
    <p:sldId id="271" r:id="rId15"/>
    <p:sldId id="479" r:id="rId16"/>
    <p:sldId id="274" r:id="rId17"/>
    <p:sldId id="275" r:id="rId18"/>
    <p:sldId id="276" r:id="rId19"/>
    <p:sldId id="277" r:id="rId20"/>
    <p:sldId id="598" r:id="rId21"/>
    <p:sldId id="586" r:id="rId22"/>
    <p:sldId id="278" r:id="rId23"/>
    <p:sldId id="279" r:id="rId24"/>
    <p:sldId id="546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547" r:id="rId33"/>
    <p:sldId id="287" r:id="rId34"/>
    <p:sldId id="288" r:id="rId35"/>
    <p:sldId id="587" r:id="rId36"/>
    <p:sldId id="289" r:id="rId37"/>
    <p:sldId id="290" r:id="rId38"/>
    <p:sldId id="411" r:id="rId39"/>
    <p:sldId id="558" r:id="rId40"/>
    <p:sldId id="559" r:id="rId41"/>
    <p:sldId id="488" r:id="rId42"/>
    <p:sldId id="536" r:id="rId43"/>
    <p:sldId id="508" r:id="rId44"/>
    <p:sldId id="291" r:id="rId45"/>
    <p:sldId id="292" r:id="rId46"/>
    <p:sldId id="293" r:id="rId47"/>
    <p:sldId id="294" r:id="rId48"/>
    <p:sldId id="295" r:id="rId49"/>
    <p:sldId id="455" r:id="rId50"/>
    <p:sldId id="297" r:id="rId51"/>
    <p:sldId id="588" r:id="rId52"/>
    <p:sldId id="589" r:id="rId53"/>
    <p:sldId id="468" r:id="rId54"/>
    <p:sldId id="465" r:id="rId55"/>
    <p:sldId id="466" r:id="rId56"/>
    <p:sldId id="544" r:id="rId57"/>
    <p:sldId id="560" r:id="rId58"/>
    <p:sldId id="470" r:id="rId59"/>
    <p:sldId id="301" r:id="rId60"/>
    <p:sldId id="478" r:id="rId61"/>
    <p:sldId id="303" r:id="rId62"/>
    <p:sldId id="646" r:id="rId63"/>
    <p:sldId id="538" r:id="rId64"/>
    <p:sldId id="541" r:id="rId65"/>
    <p:sldId id="656" r:id="rId66"/>
    <p:sldId id="657" r:id="rId67"/>
    <p:sldId id="658" r:id="rId68"/>
    <p:sldId id="420" r:id="rId69"/>
    <p:sldId id="659" r:id="rId70"/>
    <p:sldId id="309" r:id="rId71"/>
    <p:sldId id="530" r:id="rId72"/>
    <p:sldId id="531" r:id="rId73"/>
    <p:sldId id="311" r:id="rId74"/>
    <p:sldId id="660" r:id="rId75"/>
    <p:sldId id="553" r:id="rId76"/>
    <p:sldId id="564" r:id="rId77"/>
    <p:sldId id="416" r:id="rId78"/>
    <p:sldId id="417" r:id="rId79"/>
    <p:sldId id="392" r:id="rId80"/>
    <p:sldId id="313" r:id="rId81"/>
    <p:sldId id="477" r:id="rId82"/>
    <p:sldId id="566" r:id="rId83"/>
    <p:sldId id="567" r:id="rId84"/>
    <p:sldId id="569" r:id="rId85"/>
    <p:sldId id="568" r:id="rId86"/>
    <p:sldId id="570" r:id="rId87"/>
    <p:sldId id="552" r:id="rId88"/>
    <p:sldId id="317" r:id="rId89"/>
    <p:sldId id="638" r:id="rId90"/>
    <p:sldId id="654" r:id="rId91"/>
    <p:sldId id="655" r:id="rId92"/>
    <p:sldId id="393" r:id="rId93"/>
    <p:sldId id="572" r:id="rId94"/>
    <p:sldId id="573" r:id="rId95"/>
    <p:sldId id="571" r:id="rId96"/>
    <p:sldId id="323" r:id="rId97"/>
    <p:sldId id="476" r:id="rId98"/>
    <p:sldId id="555" r:id="rId99"/>
    <p:sldId id="447" r:id="rId100"/>
    <p:sldId id="574" r:id="rId101"/>
    <p:sldId id="326" r:id="rId102"/>
    <p:sldId id="545" r:id="rId103"/>
    <p:sldId id="576" r:id="rId104"/>
    <p:sldId id="575" r:id="rId105"/>
    <p:sldId id="577" r:id="rId106"/>
    <p:sldId id="578" r:id="rId107"/>
    <p:sldId id="464" r:id="rId108"/>
    <p:sldId id="500" r:id="rId109"/>
    <p:sldId id="661" r:id="rId110"/>
    <p:sldId id="523" r:id="rId111"/>
    <p:sldId id="494" r:id="rId112"/>
    <p:sldId id="580" r:id="rId113"/>
    <p:sldId id="394" r:id="rId114"/>
    <p:sldId id="331" r:id="rId115"/>
    <p:sldId id="475" r:id="rId116"/>
    <p:sldId id="336" r:id="rId117"/>
    <p:sldId id="337" r:id="rId118"/>
    <p:sldId id="662" r:id="rId119"/>
    <p:sldId id="339" r:id="rId120"/>
    <p:sldId id="340" r:id="rId121"/>
    <p:sldId id="520" r:id="rId122"/>
    <p:sldId id="342" r:id="rId123"/>
    <p:sldId id="582" r:id="rId124"/>
    <p:sldId id="345" r:id="rId125"/>
    <p:sldId id="347" r:id="rId126"/>
    <p:sldId id="395" r:id="rId127"/>
    <p:sldId id="350" r:id="rId128"/>
    <p:sldId id="474" r:id="rId129"/>
    <p:sldId id="361" r:id="rId130"/>
    <p:sldId id="647" r:id="rId131"/>
    <p:sldId id="362" r:id="rId132"/>
    <p:sldId id="548" r:id="rId133"/>
    <p:sldId id="583" r:id="rId134"/>
    <p:sldId id="363" r:id="rId135"/>
    <p:sldId id="527" r:id="rId136"/>
    <p:sldId id="457" r:id="rId137"/>
    <p:sldId id="524" r:id="rId138"/>
    <p:sldId id="526" r:id="rId139"/>
    <p:sldId id="584" r:id="rId140"/>
    <p:sldId id="529" r:id="rId141"/>
    <p:sldId id="528" r:id="rId142"/>
    <p:sldId id="537" r:id="rId143"/>
    <p:sldId id="542" r:id="rId144"/>
    <p:sldId id="543" r:id="rId145"/>
    <p:sldId id="459" r:id="rId146"/>
    <p:sldId id="364" r:id="rId147"/>
    <p:sldId id="365" r:id="rId148"/>
    <p:sldId id="473" r:id="rId149"/>
    <p:sldId id="449" r:id="rId150"/>
    <p:sldId id="408" r:id="rId151"/>
    <p:sldId id="452" r:id="rId152"/>
    <p:sldId id="409" r:id="rId153"/>
    <p:sldId id="585" r:id="rId154"/>
    <p:sldId id="427" r:id="rId155"/>
    <p:sldId id="482" r:id="rId156"/>
    <p:sldId id="492" r:id="rId157"/>
  </p:sldIdLst>
  <p:sldSz cx="5038725" cy="3776663"/>
  <p:notesSz cx="6858000" cy="9144000"/>
  <p:defaultTextStyle>
    <a:defPPr>
      <a:defRPr lang="en-US"/>
    </a:defPPr>
    <a:lvl1pPr algn="l" defTabSz="250825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250825" indent="206375" algn="l" defTabSz="250825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503238" indent="411163" algn="l" defTabSz="250825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754063" indent="617538" algn="l" defTabSz="250825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006475" indent="822325" algn="l" defTabSz="250825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8">
          <p15:clr>
            <a:srgbClr val="A4A3A4"/>
          </p15:clr>
        </p15:guide>
        <p15:guide id="2" pos="71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13E"/>
    <a:srgbClr val="007BFF"/>
    <a:srgbClr val="6C757D"/>
    <a:srgbClr val="008B5D"/>
    <a:srgbClr val="CCC600"/>
    <a:srgbClr val="FBF5EA"/>
    <a:srgbClr val="008057"/>
    <a:srgbClr val="008B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29" autoAdjust="0"/>
    <p:restoredTop sz="80519" autoAdjust="0"/>
  </p:normalViewPr>
  <p:slideViewPr>
    <p:cSldViewPr snapToGrid="0" snapToObjects="1">
      <p:cViewPr varScale="1">
        <p:scale>
          <a:sx n="328" d="100"/>
          <a:sy n="328" d="100"/>
        </p:scale>
        <p:origin x="3288" y="160"/>
      </p:cViewPr>
      <p:guideLst>
        <p:guide orient="horz" pos="318"/>
        <p:guide pos="7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-1832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handoutMaster" Target="handoutMasters/handoutMaster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presProps" Target="presProp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FE9B04-4BC8-7C47-AD48-CCD643AA1C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96873E-ADA6-7C42-9799-6FB0DC2300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9B2507-D926-B440-BB1B-86A34181F1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F617D7-64EE-6444-9DE9-3CED5A96B7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A92D0-6235-A640-9634-FA372676D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690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251849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251849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251849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251849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A15E6D0D-0594-498F-A7F7-2183C860C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Pearson &amp; Boom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762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979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9370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Productbeheerder</a:t>
            </a:r>
            <a:r>
              <a:rPr lang="en-US" b="1" baseline="0" dirty="0"/>
              <a:t> </a:t>
            </a:r>
            <a:r>
              <a:rPr lang="en-US" b="1" baseline="0" dirty="0" err="1"/>
              <a:t>kan</a:t>
            </a:r>
            <a:r>
              <a:rPr lang="en-US" b="1" baseline="0" dirty="0"/>
              <a:t> </a:t>
            </a:r>
            <a:r>
              <a:rPr lang="en-US" b="1" baseline="0" dirty="0" err="1"/>
              <a:t>klanten</a:t>
            </a:r>
            <a:r>
              <a:rPr lang="en-US" b="1" baseline="0" dirty="0"/>
              <a:t> en </a:t>
            </a:r>
            <a:r>
              <a:rPr lang="en-US" b="1" baseline="0" dirty="0" err="1"/>
              <a:t>bestellingen</a:t>
            </a:r>
            <a:r>
              <a:rPr lang="en-US" b="1" baseline="0" dirty="0"/>
              <a:t> </a:t>
            </a:r>
            <a:r>
              <a:rPr lang="en-US" b="1" baseline="0" dirty="0" err="1"/>
              <a:t>niet</a:t>
            </a:r>
            <a:r>
              <a:rPr lang="en-US" b="1" baseline="0" dirty="0"/>
              <a:t> </a:t>
            </a:r>
            <a:r>
              <a:rPr lang="en-US" b="1" baseline="0" dirty="0" err="1"/>
              <a:t>Creëren</a:t>
            </a:r>
            <a:r>
              <a:rPr lang="en-US" b="1" baseline="0" dirty="0"/>
              <a:t>, </a:t>
            </a:r>
            <a:r>
              <a:rPr lang="en-US" b="1" baseline="0" dirty="0" err="1"/>
              <a:t>wijzigen</a:t>
            </a:r>
            <a:r>
              <a:rPr lang="en-US" b="1" baseline="0" dirty="0"/>
              <a:t> of </a:t>
            </a:r>
            <a:r>
              <a:rPr lang="en-US" b="1" baseline="0" dirty="0" err="1"/>
              <a:t>verwijderen</a:t>
            </a:r>
            <a:endParaRPr lang="en-US" b="1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Bron</a:t>
            </a:r>
            <a:r>
              <a:rPr lang="en-US" dirty="0"/>
              <a:t>: UML 2.5 spec blz 642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Productbeheerder</a:t>
            </a:r>
            <a:r>
              <a:rPr lang="en-US" b="1" baseline="0" dirty="0"/>
              <a:t> </a:t>
            </a:r>
            <a:r>
              <a:rPr lang="en-US" b="1" baseline="0" dirty="0" err="1"/>
              <a:t>kan</a:t>
            </a:r>
            <a:r>
              <a:rPr lang="en-US" b="1" baseline="0" dirty="0"/>
              <a:t> </a:t>
            </a:r>
            <a:r>
              <a:rPr lang="en-US" b="1" baseline="0" dirty="0" err="1"/>
              <a:t>klanten</a:t>
            </a:r>
            <a:r>
              <a:rPr lang="en-US" b="1" baseline="0" dirty="0"/>
              <a:t> en </a:t>
            </a:r>
            <a:r>
              <a:rPr lang="en-US" b="1" baseline="0" dirty="0" err="1"/>
              <a:t>bestellingen</a:t>
            </a:r>
            <a:r>
              <a:rPr lang="en-US" b="1" baseline="0" dirty="0"/>
              <a:t> </a:t>
            </a:r>
            <a:r>
              <a:rPr lang="en-US" b="1" baseline="0" dirty="0" err="1"/>
              <a:t>niet</a:t>
            </a:r>
            <a:r>
              <a:rPr lang="en-US" b="1" baseline="0" dirty="0"/>
              <a:t> </a:t>
            </a:r>
            <a:r>
              <a:rPr lang="en-US" b="1" baseline="0" dirty="0" err="1"/>
              <a:t>Creëren</a:t>
            </a:r>
            <a:r>
              <a:rPr lang="en-US" b="1" baseline="0" dirty="0"/>
              <a:t>, </a:t>
            </a:r>
            <a:r>
              <a:rPr lang="en-US" b="1" baseline="0" dirty="0" err="1"/>
              <a:t>wijzigen</a:t>
            </a:r>
            <a:r>
              <a:rPr lang="en-US" b="1" baseline="0" dirty="0"/>
              <a:t> of </a:t>
            </a:r>
            <a:r>
              <a:rPr lang="en-US" b="1" baseline="0" dirty="0" err="1"/>
              <a:t>verwijderen</a:t>
            </a:r>
            <a:endParaRPr lang="en-US" b="1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Productbeheerder</a:t>
            </a:r>
            <a:r>
              <a:rPr lang="en-US" b="1" baseline="0" dirty="0"/>
              <a:t> </a:t>
            </a:r>
            <a:r>
              <a:rPr lang="en-US" b="1" baseline="0" dirty="0" err="1"/>
              <a:t>kan</a:t>
            </a:r>
            <a:r>
              <a:rPr lang="en-US" b="1" baseline="0" dirty="0"/>
              <a:t> </a:t>
            </a:r>
            <a:r>
              <a:rPr lang="en-US" b="1" baseline="0" dirty="0" err="1"/>
              <a:t>klanten</a:t>
            </a:r>
            <a:r>
              <a:rPr lang="en-US" b="1" baseline="0" dirty="0"/>
              <a:t> en </a:t>
            </a:r>
            <a:r>
              <a:rPr lang="en-US" b="1" baseline="0" dirty="0" err="1"/>
              <a:t>bestellingen</a:t>
            </a:r>
            <a:r>
              <a:rPr lang="en-US" b="1" baseline="0" dirty="0"/>
              <a:t> </a:t>
            </a:r>
            <a:r>
              <a:rPr lang="en-US" b="1" baseline="0" dirty="0" err="1"/>
              <a:t>niet</a:t>
            </a:r>
            <a:r>
              <a:rPr lang="en-US" b="1" baseline="0" dirty="0"/>
              <a:t> </a:t>
            </a:r>
            <a:r>
              <a:rPr lang="en-US" b="1" baseline="0" dirty="0" err="1"/>
              <a:t>Creëren</a:t>
            </a:r>
            <a:r>
              <a:rPr lang="en-US" b="1" baseline="0" dirty="0"/>
              <a:t>, </a:t>
            </a:r>
            <a:r>
              <a:rPr lang="en-US" b="1" baseline="0" dirty="0" err="1"/>
              <a:t>wijzigen</a:t>
            </a:r>
            <a:r>
              <a:rPr lang="en-US" b="1" baseline="0" dirty="0"/>
              <a:t> of </a:t>
            </a:r>
            <a:r>
              <a:rPr lang="en-US" b="1" baseline="0" dirty="0" err="1"/>
              <a:t>verwijderen</a:t>
            </a:r>
            <a:endParaRPr lang="en-US" b="1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Productbeheerder</a:t>
            </a:r>
            <a:r>
              <a:rPr lang="en-US" b="1" baseline="0" dirty="0"/>
              <a:t> </a:t>
            </a:r>
            <a:r>
              <a:rPr lang="en-US" b="1" baseline="0" dirty="0" err="1"/>
              <a:t>kan</a:t>
            </a:r>
            <a:r>
              <a:rPr lang="en-US" b="1" baseline="0" dirty="0"/>
              <a:t> </a:t>
            </a:r>
            <a:r>
              <a:rPr lang="en-US" b="1" baseline="0" dirty="0" err="1"/>
              <a:t>klanten</a:t>
            </a:r>
            <a:r>
              <a:rPr lang="en-US" b="1" baseline="0" dirty="0"/>
              <a:t> en </a:t>
            </a:r>
            <a:r>
              <a:rPr lang="en-US" b="1" baseline="0" dirty="0" err="1"/>
              <a:t>bestellingen</a:t>
            </a:r>
            <a:r>
              <a:rPr lang="en-US" b="1" baseline="0" dirty="0"/>
              <a:t> </a:t>
            </a:r>
            <a:r>
              <a:rPr lang="en-US" b="1" baseline="0" dirty="0" err="1"/>
              <a:t>niet</a:t>
            </a:r>
            <a:r>
              <a:rPr lang="en-US" b="1" baseline="0" dirty="0"/>
              <a:t> </a:t>
            </a:r>
            <a:r>
              <a:rPr lang="en-US" b="1" baseline="0" dirty="0" err="1"/>
              <a:t>Creëren</a:t>
            </a:r>
            <a:r>
              <a:rPr lang="en-US" b="1" baseline="0" dirty="0"/>
              <a:t>, </a:t>
            </a:r>
            <a:r>
              <a:rPr lang="en-US" b="1" baseline="0" dirty="0" err="1"/>
              <a:t>wijzigen</a:t>
            </a:r>
            <a:r>
              <a:rPr lang="en-US" b="1" baseline="0" dirty="0"/>
              <a:t> of </a:t>
            </a:r>
            <a:r>
              <a:rPr lang="en-US" b="1" baseline="0" dirty="0" err="1"/>
              <a:t>verwijderen</a:t>
            </a:r>
            <a:endParaRPr lang="en-US" b="1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Productbeheerder</a:t>
            </a:r>
            <a:r>
              <a:rPr lang="en-US" b="1" baseline="0" dirty="0"/>
              <a:t> </a:t>
            </a:r>
            <a:r>
              <a:rPr lang="en-US" b="1" baseline="0" dirty="0" err="1"/>
              <a:t>kan</a:t>
            </a:r>
            <a:r>
              <a:rPr lang="en-US" b="1" baseline="0" dirty="0"/>
              <a:t> </a:t>
            </a:r>
            <a:r>
              <a:rPr lang="en-US" b="1" baseline="0" dirty="0" err="1"/>
              <a:t>klanten</a:t>
            </a:r>
            <a:r>
              <a:rPr lang="en-US" b="1" baseline="0" dirty="0"/>
              <a:t> en </a:t>
            </a:r>
            <a:r>
              <a:rPr lang="en-US" b="1" baseline="0" dirty="0" err="1"/>
              <a:t>bestellingen</a:t>
            </a:r>
            <a:r>
              <a:rPr lang="en-US" b="1" baseline="0" dirty="0"/>
              <a:t> </a:t>
            </a:r>
            <a:r>
              <a:rPr lang="en-US" b="1" baseline="0" dirty="0" err="1"/>
              <a:t>niet</a:t>
            </a:r>
            <a:r>
              <a:rPr lang="en-US" b="1" baseline="0" dirty="0"/>
              <a:t> </a:t>
            </a:r>
            <a:r>
              <a:rPr lang="en-US" b="1" baseline="0" dirty="0" err="1"/>
              <a:t>Creëren</a:t>
            </a:r>
            <a:r>
              <a:rPr lang="en-US" b="1" baseline="0" dirty="0"/>
              <a:t>, </a:t>
            </a:r>
            <a:r>
              <a:rPr lang="en-US" b="1" baseline="0" dirty="0" err="1"/>
              <a:t>wijzigen</a:t>
            </a:r>
            <a:r>
              <a:rPr lang="en-US" b="1" baseline="0" dirty="0"/>
              <a:t> of </a:t>
            </a:r>
            <a:r>
              <a:rPr lang="en-US" b="1" baseline="0" dirty="0" err="1"/>
              <a:t>verwijderen</a:t>
            </a:r>
            <a:endParaRPr lang="en-US" b="1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Productbeheerder</a:t>
            </a:r>
            <a:r>
              <a:rPr lang="en-US" b="1" baseline="0" dirty="0"/>
              <a:t> </a:t>
            </a:r>
            <a:r>
              <a:rPr lang="en-US" b="1" baseline="0" dirty="0" err="1"/>
              <a:t>kan</a:t>
            </a:r>
            <a:r>
              <a:rPr lang="en-US" b="1" baseline="0" dirty="0"/>
              <a:t> </a:t>
            </a:r>
            <a:r>
              <a:rPr lang="en-US" b="1" baseline="0" dirty="0" err="1"/>
              <a:t>klanten</a:t>
            </a:r>
            <a:r>
              <a:rPr lang="en-US" b="1" baseline="0" dirty="0"/>
              <a:t> en </a:t>
            </a:r>
            <a:r>
              <a:rPr lang="en-US" b="1" baseline="0" dirty="0" err="1"/>
              <a:t>bestellingen</a:t>
            </a:r>
            <a:r>
              <a:rPr lang="en-US" b="1" baseline="0" dirty="0"/>
              <a:t> </a:t>
            </a:r>
            <a:r>
              <a:rPr lang="en-US" b="1" baseline="0" dirty="0" err="1"/>
              <a:t>niet</a:t>
            </a:r>
            <a:r>
              <a:rPr lang="en-US" b="1" baseline="0" dirty="0"/>
              <a:t> </a:t>
            </a:r>
            <a:r>
              <a:rPr lang="en-US" b="1" baseline="0" dirty="0" err="1"/>
              <a:t>Creëren</a:t>
            </a:r>
            <a:r>
              <a:rPr lang="en-US" b="1" baseline="0" dirty="0"/>
              <a:t>, </a:t>
            </a:r>
            <a:r>
              <a:rPr lang="en-US" b="1" baseline="0" dirty="0" err="1"/>
              <a:t>wijzigen</a:t>
            </a:r>
            <a:r>
              <a:rPr lang="en-US" b="1" baseline="0" dirty="0"/>
              <a:t> of </a:t>
            </a:r>
            <a:r>
              <a:rPr lang="en-US" b="1" baseline="0" dirty="0" err="1"/>
              <a:t>verwijderen</a:t>
            </a:r>
            <a:endParaRPr lang="en-US" b="1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Productbeheerder</a:t>
            </a:r>
            <a:r>
              <a:rPr lang="en-US" b="1" baseline="0" dirty="0"/>
              <a:t> </a:t>
            </a:r>
            <a:r>
              <a:rPr lang="en-US" b="1" baseline="0" dirty="0" err="1"/>
              <a:t>kan</a:t>
            </a:r>
            <a:r>
              <a:rPr lang="en-US" b="1" baseline="0" dirty="0"/>
              <a:t> </a:t>
            </a:r>
            <a:r>
              <a:rPr lang="en-US" b="1" baseline="0" dirty="0" err="1"/>
              <a:t>klanten</a:t>
            </a:r>
            <a:r>
              <a:rPr lang="en-US" b="1" baseline="0" dirty="0"/>
              <a:t> en </a:t>
            </a:r>
            <a:r>
              <a:rPr lang="en-US" b="1" baseline="0" dirty="0" err="1"/>
              <a:t>bestellingen</a:t>
            </a:r>
            <a:r>
              <a:rPr lang="en-US" b="1" baseline="0" dirty="0"/>
              <a:t> </a:t>
            </a:r>
            <a:r>
              <a:rPr lang="en-US" b="1" baseline="0" dirty="0" err="1"/>
              <a:t>niet</a:t>
            </a:r>
            <a:r>
              <a:rPr lang="en-US" b="1" baseline="0" dirty="0"/>
              <a:t> </a:t>
            </a:r>
            <a:r>
              <a:rPr lang="en-US" b="1" baseline="0" dirty="0" err="1"/>
              <a:t>Creëren</a:t>
            </a:r>
            <a:r>
              <a:rPr lang="en-US" b="1" baseline="0" dirty="0"/>
              <a:t>, </a:t>
            </a:r>
            <a:r>
              <a:rPr lang="en-US" b="1" baseline="0" dirty="0" err="1"/>
              <a:t>wijzigen</a:t>
            </a:r>
            <a:r>
              <a:rPr lang="en-US" b="1" baseline="0" dirty="0"/>
              <a:t> of </a:t>
            </a:r>
            <a:r>
              <a:rPr lang="en-US" b="1" baseline="0" dirty="0" err="1"/>
              <a:t>verwijderen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184512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bron</a:t>
            </a:r>
            <a:r>
              <a:rPr lang="en-US" dirty="0"/>
              <a:t>: UML 2.5 spec blz 586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bron</a:t>
            </a:r>
            <a:r>
              <a:rPr lang="en-US" dirty="0"/>
              <a:t>: http://www.ibm.com/developerworks/rational/library/3101.html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bron</a:t>
            </a:r>
            <a:r>
              <a:rPr lang="en-US" dirty="0"/>
              <a:t>: UML 2.5 spec blz 585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Bron</a:t>
            </a:r>
            <a:r>
              <a:rPr lang="en-US" dirty="0"/>
              <a:t>: UML 2.5 spec blz 642</a:t>
            </a:r>
          </a:p>
        </p:txBody>
      </p:sp>
    </p:spTree>
    <p:extLst>
      <p:ext uri="{BB962C8B-B14F-4D97-AF65-F5344CB8AC3E}">
        <p14:creationId xmlns:p14="http://schemas.microsoft.com/office/powerpoint/2010/main" val="1863750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Bron</a:t>
            </a:r>
            <a:r>
              <a:rPr lang="en-US" dirty="0"/>
              <a:t>: UML 2.5 spec blz 642</a:t>
            </a:r>
          </a:p>
        </p:txBody>
      </p:sp>
    </p:spTree>
    <p:extLst>
      <p:ext uri="{BB962C8B-B14F-4D97-AF65-F5344CB8AC3E}">
        <p14:creationId xmlns:p14="http://schemas.microsoft.com/office/powerpoint/2010/main" val="3869599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Bron</a:t>
            </a:r>
            <a:r>
              <a:rPr lang="en-US" dirty="0"/>
              <a:t>: UML 2.5 spec blz 642</a:t>
            </a:r>
          </a:p>
        </p:txBody>
      </p:sp>
    </p:spTree>
    <p:extLst>
      <p:ext uri="{BB962C8B-B14F-4D97-AF65-F5344CB8AC3E}">
        <p14:creationId xmlns:p14="http://schemas.microsoft.com/office/powerpoint/2010/main" val="1078337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>
            <a:spLocks noChangeArrowheads="1"/>
          </p:cNvSpPr>
          <p:nvPr userDrawn="1"/>
        </p:nvSpPr>
        <p:spPr bwMode="auto">
          <a:xfrm rot="16200000" flipH="1">
            <a:off x="478012" y="897417"/>
            <a:ext cx="216000" cy="90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1 P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>
            <a:spLocks noChangeArrowheads="1"/>
          </p:cNvSpPr>
          <p:nvPr userDrawn="1"/>
        </p:nvSpPr>
        <p:spPr bwMode="auto">
          <a:xfrm rot="16200000" flipH="1">
            <a:off x="478012" y="2935286"/>
            <a:ext cx="216000" cy="90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1 P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>
            <a:spLocks noChangeArrowheads="1"/>
          </p:cNvSpPr>
          <p:nvPr userDrawn="1"/>
        </p:nvSpPr>
        <p:spPr bwMode="auto">
          <a:xfrm rot="16200000" flipH="1">
            <a:off x="478012" y="1122564"/>
            <a:ext cx="216000" cy="90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P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>
            <a:spLocks noChangeArrowheads="1"/>
          </p:cNvSpPr>
          <p:nvPr userDrawn="1"/>
        </p:nvSpPr>
        <p:spPr bwMode="auto">
          <a:xfrm rot="16200000" flipH="1">
            <a:off x="478012" y="1336165"/>
            <a:ext cx="216000" cy="90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P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>
            <a:spLocks noChangeArrowheads="1"/>
          </p:cNvSpPr>
          <p:nvPr userDrawn="1"/>
        </p:nvSpPr>
        <p:spPr bwMode="auto">
          <a:xfrm rot="16200000" flipH="1">
            <a:off x="478012" y="1561312"/>
            <a:ext cx="216000" cy="90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 P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>
            <a:spLocks noChangeArrowheads="1"/>
          </p:cNvSpPr>
          <p:nvPr userDrawn="1"/>
        </p:nvSpPr>
        <p:spPr bwMode="auto">
          <a:xfrm rot="16200000" flipH="1">
            <a:off x="478012" y="1798005"/>
            <a:ext cx="216000" cy="90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 P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>
            <a:spLocks noChangeArrowheads="1"/>
          </p:cNvSpPr>
          <p:nvPr userDrawn="1"/>
        </p:nvSpPr>
        <p:spPr bwMode="auto">
          <a:xfrm rot="16200000" flipH="1">
            <a:off x="478012" y="2023152"/>
            <a:ext cx="216000" cy="90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 P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>
            <a:spLocks noChangeArrowheads="1"/>
          </p:cNvSpPr>
          <p:nvPr userDrawn="1"/>
        </p:nvSpPr>
        <p:spPr bwMode="auto">
          <a:xfrm rot="16200000" flipH="1">
            <a:off x="478012" y="2254072"/>
            <a:ext cx="216000" cy="90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1 P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>
            <a:spLocks noChangeArrowheads="1"/>
          </p:cNvSpPr>
          <p:nvPr userDrawn="1"/>
        </p:nvSpPr>
        <p:spPr bwMode="auto">
          <a:xfrm rot="16200000" flipH="1">
            <a:off x="478012" y="2484992"/>
            <a:ext cx="216000" cy="90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 P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>
            <a:spLocks noChangeArrowheads="1"/>
          </p:cNvSpPr>
          <p:nvPr userDrawn="1"/>
        </p:nvSpPr>
        <p:spPr bwMode="auto">
          <a:xfrm rot="16200000" flipH="1">
            <a:off x="478012" y="2715912"/>
            <a:ext cx="216000" cy="90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148.xml"/><Relationship Id="rId18" Type="http://schemas.openxmlformats.org/officeDocument/2006/relationships/slide" Target="../slides/slide115.xml"/><Relationship Id="rId3" Type="http://schemas.openxmlformats.org/officeDocument/2006/relationships/slideLayout" Target="../slideLayouts/slideLayout3.xml"/><Relationship Id="rId21" Type="http://schemas.openxmlformats.org/officeDocument/2006/relationships/slide" Target="../slides/slide7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slide" Target="../slides/slide97.xml"/><Relationship Id="rId2" Type="http://schemas.openxmlformats.org/officeDocument/2006/relationships/slideLayout" Target="../slideLayouts/slideLayout2.xml"/><Relationship Id="rId16" Type="http://schemas.openxmlformats.org/officeDocument/2006/relationships/slide" Target="../slides/slide81.xml"/><Relationship Id="rId20" Type="http://schemas.openxmlformats.org/officeDocument/2006/relationships/slide" Target="../slides/slide1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60.xml"/><Relationship Id="rId10" Type="http://schemas.openxmlformats.org/officeDocument/2006/relationships/slideLayout" Target="../slideLayouts/slideLayout10.xml"/><Relationship Id="rId19" Type="http://schemas.openxmlformats.org/officeDocument/2006/relationships/slide" Target="../slides/slide12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-28940" y="-1"/>
            <a:ext cx="640128" cy="3794572"/>
          </a:xfrm>
          <a:prstGeom prst="rect">
            <a:avLst/>
          </a:prstGeom>
          <a:solidFill>
            <a:srgbClr val="1E11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15" name="Rectangle 9"/>
          <p:cNvSpPr/>
          <p:nvPr userDrawn="1"/>
        </p:nvSpPr>
        <p:spPr>
          <a:xfrm>
            <a:off x="3163888" y="3585164"/>
            <a:ext cx="1795462" cy="19208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r">
              <a:defRPr/>
            </a:pPr>
            <a:r>
              <a:rPr lang="nl-NL" sz="700" b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Hendrik Jan van Randen</a:t>
            </a:r>
          </a:p>
        </p:txBody>
      </p:sp>
      <p:sp>
        <p:nvSpPr>
          <p:cNvPr id="16" name="Rectangle 10"/>
          <p:cNvSpPr/>
          <p:nvPr userDrawn="1"/>
        </p:nvSpPr>
        <p:spPr>
          <a:xfrm>
            <a:off x="0" y="3597275"/>
            <a:ext cx="658812" cy="1905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>
              <a:defRPr/>
            </a:pPr>
            <a:r>
              <a:rPr lang="nl-NL" sz="600" b="1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Inleiding UML</a:t>
            </a:r>
          </a:p>
        </p:txBody>
      </p:sp>
      <p:sp>
        <p:nvSpPr>
          <p:cNvPr id="17" name="Rectangle 15">
            <a:hlinkClick r:id="rId13" action="ppaction://hlinksldjump"/>
          </p:cNvPr>
          <p:cNvSpPr/>
          <p:nvPr userDrawn="1"/>
        </p:nvSpPr>
        <p:spPr>
          <a:xfrm>
            <a:off x="-28940" y="2917825"/>
            <a:ext cx="561976" cy="19208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r">
              <a:defRPr/>
            </a:pPr>
            <a:r>
              <a:rPr lang="nl-NL" sz="700" b="0" dirty="0">
                <a:solidFill>
                  <a:srgbClr val="FBF5EA"/>
                </a:solidFill>
                <a:latin typeface="Verdana" pitchFamily="34" charset="0"/>
                <a:cs typeface="Arial" charset="0"/>
              </a:rPr>
              <a:t>Realisatie</a:t>
            </a:r>
          </a:p>
        </p:txBody>
      </p:sp>
      <p:sp>
        <p:nvSpPr>
          <p:cNvPr id="18" name="Rectangle 5">
            <a:hlinkClick r:id="rId14" action="ppaction://hlinksldjump"/>
          </p:cNvPr>
          <p:cNvSpPr/>
          <p:nvPr userDrawn="1"/>
        </p:nvSpPr>
        <p:spPr>
          <a:xfrm>
            <a:off x="-27352" y="1314450"/>
            <a:ext cx="561975" cy="19208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r">
              <a:defRPr/>
            </a:pPr>
            <a:r>
              <a:rPr lang="nl-NL" sz="700" b="0" dirty="0">
                <a:solidFill>
                  <a:srgbClr val="FBF5EA"/>
                </a:solidFill>
                <a:latin typeface="Verdana" pitchFamily="34" charset="0"/>
                <a:cs typeface="Arial" charset="0"/>
              </a:rPr>
              <a:t>Klassen</a:t>
            </a:r>
          </a:p>
        </p:txBody>
      </p:sp>
      <p:sp>
        <p:nvSpPr>
          <p:cNvPr id="19" name="Rectangle 7">
            <a:hlinkClick r:id="rId15" action="ppaction://hlinksldjump"/>
          </p:cNvPr>
          <p:cNvSpPr/>
          <p:nvPr userDrawn="1"/>
        </p:nvSpPr>
        <p:spPr>
          <a:xfrm>
            <a:off x="-27352" y="1544638"/>
            <a:ext cx="561975" cy="1920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r">
              <a:defRPr/>
            </a:pPr>
            <a:r>
              <a:rPr lang="nl-NL" sz="700" b="0" dirty="0">
                <a:solidFill>
                  <a:srgbClr val="FBF5EA"/>
                </a:solidFill>
                <a:latin typeface="Verdana" pitchFamily="34" charset="0"/>
                <a:cs typeface="Arial" charset="0"/>
              </a:rPr>
              <a:t>Processen</a:t>
            </a:r>
          </a:p>
        </p:txBody>
      </p:sp>
      <p:sp>
        <p:nvSpPr>
          <p:cNvPr id="20" name="Rectangle 8">
            <a:hlinkClick r:id="rId16" action="ppaction://hlinksldjump"/>
          </p:cNvPr>
          <p:cNvSpPr/>
          <p:nvPr userDrawn="1"/>
        </p:nvSpPr>
        <p:spPr>
          <a:xfrm>
            <a:off x="-27352" y="1774825"/>
            <a:ext cx="561975" cy="19208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r">
              <a:defRPr/>
            </a:pPr>
            <a:r>
              <a:rPr lang="nl-NL" sz="700" b="0" dirty="0">
                <a:solidFill>
                  <a:srgbClr val="FBF5EA"/>
                </a:solidFill>
                <a:latin typeface="Verdana" pitchFamily="34" charset="0"/>
                <a:cs typeface="Arial" charset="0"/>
              </a:rPr>
              <a:t>Autorisaties</a:t>
            </a:r>
          </a:p>
        </p:txBody>
      </p:sp>
      <p:sp>
        <p:nvSpPr>
          <p:cNvPr id="21" name="Rectangle 9">
            <a:hlinkClick r:id="rId17" action="ppaction://hlinksldjump"/>
          </p:cNvPr>
          <p:cNvSpPr/>
          <p:nvPr userDrawn="1"/>
        </p:nvSpPr>
        <p:spPr>
          <a:xfrm>
            <a:off x="-27352" y="2005013"/>
            <a:ext cx="561975" cy="1936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r">
              <a:defRPr/>
            </a:pPr>
            <a:r>
              <a:rPr lang="nl-NL" sz="700" b="0" dirty="0">
                <a:solidFill>
                  <a:srgbClr val="FBF5EA"/>
                </a:solidFill>
                <a:latin typeface="Verdana" pitchFamily="34" charset="0"/>
                <a:cs typeface="Arial" charset="0"/>
              </a:rPr>
              <a:t>Toestanden</a:t>
            </a:r>
          </a:p>
        </p:txBody>
      </p:sp>
      <p:sp>
        <p:nvSpPr>
          <p:cNvPr id="22" name="Rectangle 10">
            <a:hlinkClick r:id="rId18" action="ppaction://hlinksldjump"/>
          </p:cNvPr>
          <p:cNvSpPr/>
          <p:nvPr userDrawn="1"/>
        </p:nvSpPr>
        <p:spPr>
          <a:xfrm>
            <a:off x="-27352" y="2236788"/>
            <a:ext cx="561975" cy="1920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r">
              <a:defRPr/>
            </a:pPr>
            <a:r>
              <a:rPr lang="nl-NL" sz="700" b="0" dirty="0">
                <a:solidFill>
                  <a:srgbClr val="FBF5EA"/>
                </a:solidFill>
                <a:latin typeface="Verdana" pitchFamily="34" charset="0"/>
                <a:cs typeface="Arial" charset="0"/>
              </a:rPr>
              <a:t>Schermen</a:t>
            </a:r>
          </a:p>
        </p:txBody>
      </p:sp>
      <p:sp>
        <p:nvSpPr>
          <p:cNvPr id="23" name="Rectangle 11">
            <a:hlinkClick r:id="rId19" action="ppaction://hlinksldjump"/>
          </p:cNvPr>
          <p:cNvSpPr/>
          <p:nvPr userDrawn="1"/>
        </p:nvSpPr>
        <p:spPr>
          <a:xfrm>
            <a:off x="-27352" y="2466975"/>
            <a:ext cx="561975" cy="19208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r">
              <a:defRPr/>
            </a:pPr>
            <a:r>
              <a:rPr lang="nl-NL" sz="700" b="0" dirty="0">
                <a:solidFill>
                  <a:srgbClr val="FBF5EA"/>
                </a:solidFill>
                <a:latin typeface="Verdana" pitchFamily="34" charset="0"/>
                <a:cs typeface="Arial" charset="0"/>
              </a:rPr>
              <a:t>Logica</a:t>
            </a:r>
          </a:p>
        </p:txBody>
      </p:sp>
      <p:sp>
        <p:nvSpPr>
          <p:cNvPr id="24" name="Rectangle 12">
            <a:hlinkClick r:id="rId20" action="ppaction://hlinksldjump"/>
          </p:cNvPr>
          <p:cNvSpPr/>
          <p:nvPr userDrawn="1"/>
        </p:nvSpPr>
        <p:spPr>
          <a:xfrm>
            <a:off x="-27352" y="2697163"/>
            <a:ext cx="561975" cy="1920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r">
              <a:defRPr/>
            </a:pPr>
            <a:r>
              <a:rPr lang="nl-NL" sz="700" b="0" dirty="0">
                <a:solidFill>
                  <a:srgbClr val="FBF5EA"/>
                </a:solidFill>
                <a:latin typeface="Verdana" pitchFamily="34" charset="0"/>
                <a:cs typeface="Arial" charset="0"/>
              </a:rPr>
              <a:t>Koppelen</a:t>
            </a:r>
          </a:p>
        </p:txBody>
      </p:sp>
      <p:sp>
        <p:nvSpPr>
          <p:cNvPr id="25" name="Rectangle 13">
            <a:hlinkClick r:id="rId21" action="ppaction://hlinksldjump"/>
          </p:cNvPr>
          <p:cNvSpPr/>
          <p:nvPr userDrawn="1"/>
        </p:nvSpPr>
        <p:spPr>
          <a:xfrm>
            <a:off x="-27352" y="1104900"/>
            <a:ext cx="561975" cy="1714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r">
              <a:defRPr/>
            </a:pPr>
            <a:r>
              <a:rPr lang="nl-NL" sz="700" b="0" dirty="0" err="1">
                <a:solidFill>
                  <a:srgbClr val="FBF5EA"/>
                </a:solidFill>
                <a:latin typeface="Verdana" pitchFamily="34" charset="0"/>
                <a:cs typeface="Arial" charset="0"/>
              </a:rPr>
              <a:t>Use</a:t>
            </a:r>
            <a:r>
              <a:rPr lang="nl-NL" sz="700" b="0" dirty="0">
                <a:solidFill>
                  <a:srgbClr val="FBF5EA"/>
                </a:solidFill>
                <a:latin typeface="Verdana" pitchFamily="34" charset="0"/>
                <a:cs typeface="Arial" charset="0"/>
              </a:rPr>
              <a:t> cases</a:t>
            </a:r>
          </a:p>
        </p:txBody>
      </p:sp>
      <p:sp>
        <p:nvSpPr>
          <p:cNvPr id="26" name="Rectangle 14"/>
          <p:cNvSpPr/>
          <p:nvPr userDrawn="1"/>
        </p:nvSpPr>
        <p:spPr>
          <a:xfrm>
            <a:off x="-27352" y="877888"/>
            <a:ext cx="560388" cy="1793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r">
              <a:defRPr/>
            </a:pPr>
            <a:r>
              <a:rPr lang="nl-NL" sz="700" b="0" dirty="0">
                <a:solidFill>
                  <a:srgbClr val="FBF5EA"/>
                </a:solidFill>
                <a:latin typeface="Verdana" pitchFamily="34" charset="0"/>
                <a:cs typeface="Arial" charset="0"/>
              </a:rPr>
              <a:t>Inleiding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/>
  <p:txStyles>
    <p:titleStyle>
      <a:lvl1pPr algn="ctr" defTabSz="250825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50825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2pPr>
      <a:lvl3pPr algn="ctr" defTabSz="250825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3pPr>
      <a:lvl4pPr algn="ctr" defTabSz="250825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4pPr>
      <a:lvl5pPr algn="ctr" defTabSz="250825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5pPr>
      <a:lvl6pPr marL="457200" algn="ctr" defTabSz="250825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6pPr>
      <a:lvl7pPr marL="914400" algn="ctr" defTabSz="250825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7pPr>
      <a:lvl8pPr marL="1371600" algn="ctr" defTabSz="250825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8pPr>
      <a:lvl9pPr marL="1828800" algn="ctr" defTabSz="250825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9pPr>
    </p:titleStyle>
    <p:bodyStyle>
      <a:lvl1pPr marL="187325" indent="-187325" algn="l" defTabSz="2508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07988" indent="-157163" algn="l" defTabSz="2508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25413" algn="l" defTabSz="2508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81063" indent="-125413" algn="l" defTabSz="2508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31888" indent="-125413" algn="l" defTabSz="25082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85167" indent="-125924" algn="l" defTabSz="251849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37016" indent="-125924" algn="l" defTabSz="251849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888865" indent="-125924" algn="l" defTabSz="251849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40713" indent="-125924" algn="l" defTabSz="251849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84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1849" algn="l" defTabSz="25184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03697" algn="l" defTabSz="25184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55546" algn="l" defTabSz="25184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7394" algn="l" defTabSz="25184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9243" algn="l" defTabSz="25184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11092" algn="l" defTabSz="25184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2940" algn="l" defTabSz="25184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14789" algn="l" defTabSz="25184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3520" y="0"/>
            <a:ext cx="4399173" cy="5134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0800" y="-9744"/>
            <a:ext cx="4399173" cy="629444"/>
          </a:xfrm>
          <a:prstGeom prst="rect">
            <a:avLst/>
          </a:prstGeom>
        </p:spPr>
        <p:txBody>
          <a:bodyPr lIns="0" rIns="0"/>
          <a:lstStyle/>
          <a:p>
            <a:pPr marL="0" marR="0" lvl="0" indent="0" algn="ctr" defTabSz="25184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Inleiding UML</a:t>
            </a:r>
          </a:p>
        </p:txBody>
      </p:sp>
      <p:sp>
        <p:nvSpPr>
          <p:cNvPr id="6" name="Isosceles Triangle 5"/>
          <p:cNvSpPr>
            <a:spLocks noChangeArrowheads="1"/>
          </p:cNvSpPr>
          <p:nvPr/>
        </p:nvSpPr>
        <p:spPr bwMode="auto">
          <a:xfrm rot="5400000">
            <a:off x="2714400" y="3658574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564469" y="-13164"/>
            <a:ext cx="4533701" cy="5127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400" dirty="0" err="1">
                <a:latin typeface="+mj-lt"/>
              </a:rPr>
              <a:t>Organisaties</a:t>
            </a:r>
            <a:endParaRPr lang="en-US" sz="2400" dirty="0">
              <a:latin typeface="+mj-lt"/>
            </a:endParaRPr>
          </a:p>
        </p:txBody>
      </p:sp>
      <p:sp>
        <p:nvSpPr>
          <p:cNvPr id="23" name="Isosceles Triangle 22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9251D0-27A5-8646-8597-B5167C98494C}"/>
              </a:ext>
            </a:extLst>
          </p:cNvPr>
          <p:cNvSpPr txBox="1"/>
          <p:nvPr/>
        </p:nvSpPr>
        <p:spPr>
          <a:xfrm>
            <a:off x="4494119" y="362139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14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F4CA112-55A2-2A46-BB11-C391C4B3209E}"/>
              </a:ext>
            </a:extLst>
          </p:cNvPr>
          <p:cNvSpPr/>
          <p:nvPr/>
        </p:nvSpPr>
        <p:spPr>
          <a:xfrm rot="16200000">
            <a:off x="1049106" y="2188718"/>
            <a:ext cx="863600" cy="1077089"/>
          </a:xfrm>
          <a:prstGeom prst="rect">
            <a:avLst/>
          </a:prstGeom>
          <a:solidFill>
            <a:srgbClr val="FFE000">
              <a:alpha val="6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013" tIns="0" rIns="0" bIns="39025" rtlCol="0" anchor="t" anchorCtr="0"/>
          <a:lstStyle/>
          <a:p>
            <a:pPr algn="ctr"/>
            <a:r>
              <a:rPr lang="nl-NL" sz="1102" dirty="0">
                <a:solidFill>
                  <a:schemeClr val="tx1"/>
                </a:solidFill>
              </a:rPr>
              <a:t>leverancier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FDA60B4-9C30-714C-A62F-0D545ED1AA4C}"/>
              </a:ext>
            </a:extLst>
          </p:cNvPr>
          <p:cNvSpPr/>
          <p:nvPr/>
        </p:nvSpPr>
        <p:spPr>
          <a:xfrm rot="16200000">
            <a:off x="972419" y="668896"/>
            <a:ext cx="1020625" cy="1081172"/>
          </a:xfrm>
          <a:prstGeom prst="rect">
            <a:avLst/>
          </a:prstGeom>
          <a:solidFill>
            <a:srgbClr val="FFE000">
              <a:alpha val="6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013" tIns="0" rIns="0" bIns="39025" rtlCol="0" anchor="t" anchorCtr="0"/>
          <a:lstStyle/>
          <a:p>
            <a:pPr algn="ctr"/>
            <a:r>
              <a:rPr lang="nl-NL" sz="1102" dirty="0">
                <a:solidFill>
                  <a:schemeClr val="tx1"/>
                </a:solidFill>
              </a:rPr>
              <a:t>klant</a:t>
            </a:r>
          </a:p>
        </p:txBody>
      </p:sp>
      <p:grpSp>
        <p:nvGrpSpPr>
          <p:cNvPr id="54" name="Group 13">
            <a:extLst>
              <a:ext uri="{FF2B5EF4-FFF2-40B4-BE49-F238E27FC236}">
                <a16:creationId xmlns:a16="http://schemas.microsoft.com/office/drawing/2014/main" id="{32D3A963-E325-C941-AAB0-1D379A7142C4}"/>
              </a:ext>
            </a:extLst>
          </p:cNvPr>
          <p:cNvGrpSpPr>
            <a:grpSpLocks/>
          </p:cNvGrpSpPr>
          <p:nvPr/>
        </p:nvGrpSpPr>
        <p:grpSpPr bwMode="auto">
          <a:xfrm>
            <a:off x="3172234" y="774661"/>
            <a:ext cx="554422" cy="192758"/>
            <a:chOff x="2910521" y="2067135"/>
            <a:chExt cx="835026" cy="335777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496DE26-503C-2140-943C-3C4D3CAEBA65}"/>
                </a:ext>
              </a:extLst>
            </p:cNvPr>
            <p:cNvSpPr/>
            <p:nvPr/>
          </p:nvSpPr>
          <p:spPr>
            <a:xfrm>
              <a:off x="2986721" y="2067135"/>
              <a:ext cx="758826" cy="33577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0998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7" dirty="0">
                  <a:solidFill>
                    <a:schemeClr val="bg1"/>
                  </a:solidFill>
                </a:rPr>
                <a:t>iDeal van bank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6AA4B13-C029-214E-84BC-C10322460E2A}"/>
                </a:ext>
              </a:extLst>
            </p:cNvPr>
            <p:cNvSpPr/>
            <p:nvPr/>
          </p:nvSpPr>
          <p:spPr>
            <a:xfrm>
              <a:off x="2910521" y="2114760"/>
              <a:ext cx="152400" cy="571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0998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67" b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6E61954-FF34-9D46-9FDD-4D9A6F7D1AF5}"/>
                </a:ext>
              </a:extLst>
            </p:cNvPr>
            <p:cNvSpPr/>
            <p:nvPr/>
          </p:nvSpPr>
          <p:spPr>
            <a:xfrm>
              <a:off x="2910521" y="2225885"/>
              <a:ext cx="152400" cy="571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0998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67" b="0"/>
            </a:p>
          </p:txBody>
        </p: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6388CF2-CFE0-BD43-AEE1-5881BFBBE85E}"/>
              </a:ext>
            </a:extLst>
          </p:cNvPr>
          <p:cNvCxnSpPr>
            <a:cxnSpLocks/>
            <a:endCxn id="80" idx="2"/>
          </p:cNvCxnSpPr>
          <p:nvPr/>
        </p:nvCxnSpPr>
        <p:spPr bwMode="auto">
          <a:xfrm flipV="1">
            <a:off x="1627446" y="863161"/>
            <a:ext cx="564193" cy="121435"/>
          </a:xfrm>
          <a:prstGeom prst="line">
            <a:avLst/>
          </a:prstGeom>
          <a:ln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437ADA16-93FF-DD46-B125-A1DA26505524}"/>
              </a:ext>
            </a:extLst>
          </p:cNvPr>
          <p:cNvSpPr/>
          <p:nvPr/>
        </p:nvSpPr>
        <p:spPr bwMode="auto">
          <a:xfrm>
            <a:off x="2191639" y="699361"/>
            <a:ext cx="756000" cy="327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 defTabSz="2099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49" dirty="0">
                <a:solidFill>
                  <a:schemeClr val="bg1"/>
                </a:solidFill>
              </a:rPr>
              <a:t>bestelling betalen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465C210-F103-1D43-B644-60F451A0B445}"/>
              </a:ext>
            </a:extLst>
          </p:cNvPr>
          <p:cNvCxnSpPr>
            <a:cxnSpLocks/>
            <a:endCxn id="95" idx="2"/>
          </p:cNvCxnSpPr>
          <p:nvPr/>
        </p:nvCxnSpPr>
        <p:spPr>
          <a:xfrm>
            <a:off x="1408322" y="2459448"/>
            <a:ext cx="783317" cy="107909"/>
          </a:xfrm>
          <a:prstGeom prst="line">
            <a:avLst/>
          </a:prstGeom>
          <a:ln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Oval 82">
            <a:extLst>
              <a:ext uri="{FF2B5EF4-FFF2-40B4-BE49-F238E27FC236}">
                <a16:creationId xmlns:a16="http://schemas.microsoft.com/office/drawing/2014/main" id="{3EE324E1-9222-6443-8C8C-AE92A4F54782}"/>
              </a:ext>
            </a:extLst>
          </p:cNvPr>
          <p:cNvSpPr/>
          <p:nvPr/>
        </p:nvSpPr>
        <p:spPr bwMode="auto">
          <a:xfrm>
            <a:off x="2191639" y="2840390"/>
            <a:ext cx="756000" cy="32892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 defTabSz="2099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60" dirty="0">
                <a:solidFill>
                  <a:schemeClr val="bg1"/>
                </a:solidFill>
              </a:rPr>
              <a:t>bestelling versturen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4CD7A57D-AD5B-4841-B305-8F31AD398A88}"/>
              </a:ext>
            </a:extLst>
          </p:cNvPr>
          <p:cNvCxnSpPr>
            <a:cxnSpLocks/>
            <a:stCxn id="80" idx="6"/>
            <a:endCxn id="57" idx="1"/>
          </p:cNvCxnSpPr>
          <p:nvPr/>
        </p:nvCxnSpPr>
        <p:spPr bwMode="auto">
          <a:xfrm>
            <a:off x="2947639" y="863161"/>
            <a:ext cx="224595" cy="19037"/>
          </a:xfrm>
          <a:prstGeom prst="line">
            <a:avLst/>
          </a:prstGeom>
          <a:ln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3500000" scaled="1"/>
              <a:tileRect/>
            </a:gra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186E36F-82B6-6942-9250-803EF86F2FAC}"/>
              </a:ext>
            </a:extLst>
          </p:cNvPr>
          <p:cNvCxnSpPr>
            <a:cxnSpLocks/>
            <a:stCxn id="88" idx="3"/>
          </p:cNvCxnSpPr>
          <p:nvPr/>
        </p:nvCxnSpPr>
        <p:spPr bwMode="auto">
          <a:xfrm flipV="1">
            <a:off x="1724811" y="1336675"/>
            <a:ext cx="481814" cy="151962"/>
          </a:xfrm>
          <a:prstGeom prst="line">
            <a:avLst/>
          </a:prstGeom>
          <a:ln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09B1278-B892-9B46-B0BE-84CD1E32BDA0}"/>
              </a:ext>
            </a:extLst>
          </p:cNvPr>
          <p:cNvCxnSpPr>
            <a:cxnSpLocks/>
            <a:stCxn id="88" idx="3"/>
            <a:endCxn id="80" idx="3"/>
          </p:cNvCxnSpPr>
          <p:nvPr/>
        </p:nvCxnSpPr>
        <p:spPr bwMode="auto">
          <a:xfrm flipV="1">
            <a:off x="1724811" y="978985"/>
            <a:ext cx="577542" cy="509652"/>
          </a:xfrm>
          <a:prstGeom prst="line">
            <a:avLst/>
          </a:prstGeom>
          <a:ln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39501C0-F808-B74E-B52E-04078C99451A}"/>
              </a:ext>
            </a:extLst>
          </p:cNvPr>
          <p:cNvGrpSpPr/>
          <p:nvPr/>
        </p:nvGrpSpPr>
        <p:grpSpPr>
          <a:xfrm>
            <a:off x="1196554" y="1389447"/>
            <a:ext cx="528257" cy="198379"/>
            <a:chOff x="1232853" y="1266658"/>
            <a:chExt cx="528257" cy="198379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755BDBDC-195C-D542-A373-D3DB0D6656BD}"/>
                </a:ext>
              </a:extLst>
            </p:cNvPr>
            <p:cNvSpPr/>
            <p:nvPr/>
          </p:nvSpPr>
          <p:spPr bwMode="auto">
            <a:xfrm>
              <a:off x="1281059" y="1266658"/>
              <a:ext cx="480051" cy="19837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0998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7" dirty="0">
                  <a:solidFill>
                    <a:schemeClr val="bg1"/>
                  </a:solidFill>
                </a:rPr>
                <a:t>ERP systeem</a:t>
              </a:r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73C1A97D-F02F-2D4B-8DAC-38D200369762}"/>
                </a:ext>
              </a:extLst>
            </p:cNvPr>
            <p:cNvGrpSpPr/>
            <p:nvPr/>
          </p:nvGrpSpPr>
          <p:grpSpPr>
            <a:xfrm>
              <a:off x="1232853" y="1293295"/>
              <a:ext cx="96412" cy="99412"/>
              <a:chOff x="-2131099" y="1705931"/>
              <a:chExt cx="174963" cy="180407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DFD739DE-3FE4-0547-AC47-118B51308E76}"/>
                  </a:ext>
                </a:extLst>
              </p:cNvPr>
              <p:cNvSpPr/>
              <p:nvPr/>
            </p:nvSpPr>
            <p:spPr bwMode="auto">
              <a:xfrm>
                <a:off x="-2131099" y="1705931"/>
                <a:ext cx="174963" cy="61274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099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67" b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7F692A7-97EF-6644-89E5-2B6485119C35}"/>
                  </a:ext>
                </a:extLst>
              </p:cNvPr>
              <p:cNvSpPr/>
              <p:nvPr/>
            </p:nvSpPr>
            <p:spPr bwMode="auto">
              <a:xfrm>
                <a:off x="-2131099" y="1825063"/>
                <a:ext cx="174963" cy="6127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099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67" b="0"/>
              </a:p>
            </p:txBody>
          </p:sp>
        </p:grpSp>
      </p:grp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C08A129-10ED-6D48-A339-ECB7E98CE2F2}"/>
              </a:ext>
            </a:extLst>
          </p:cNvPr>
          <p:cNvCxnSpPr>
            <a:cxnSpLocks/>
          </p:cNvCxnSpPr>
          <p:nvPr/>
        </p:nvCxnSpPr>
        <p:spPr bwMode="auto">
          <a:xfrm>
            <a:off x="1627446" y="984596"/>
            <a:ext cx="579179" cy="275879"/>
          </a:xfrm>
          <a:prstGeom prst="line">
            <a:avLst/>
          </a:prstGeom>
          <a:ln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E87F691-59DC-4C48-BF02-BFCADFC57DF7}"/>
              </a:ext>
            </a:extLst>
          </p:cNvPr>
          <p:cNvCxnSpPr>
            <a:cxnSpLocks/>
            <a:endCxn id="83" idx="2"/>
          </p:cNvCxnSpPr>
          <p:nvPr/>
        </p:nvCxnSpPr>
        <p:spPr bwMode="auto">
          <a:xfrm>
            <a:off x="1749997" y="2751074"/>
            <a:ext cx="441642" cy="253777"/>
          </a:xfrm>
          <a:prstGeom prst="line">
            <a:avLst/>
          </a:prstGeom>
          <a:ln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A7C0C55F-38F6-9942-B05B-78A2B5103959}"/>
              </a:ext>
            </a:extLst>
          </p:cNvPr>
          <p:cNvSpPr/>
          <p:nvPr/>
        </p:nvSpPr>
        <p:spPr bwMode="auto">
          <a:xfrm>
            <a:off x="2191639" y="2402896"/>
            <a:ext cx="756000" cy="32892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 defTabSz="2099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60" dirty="0">
                <a:solidFill>
                  <a:schemeClr val="bg1"/>
                </a:solidFill>
              </a:rPr>
              <a:t>producten beheren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3B2F6AE5-207F-D143-B69A-DE039414DE59}"/>
              </a:ext>
            </a:extLst>
          </p:cNvPr>
          <p:cNvSpPr/>
          <p:nvPr/>
        </p:nvSpPr>
        <p:spPr bwMode="auto">
          <a:xfrm>
            <a:off x="2191993" y="1141882"/>
            <a:ext cx="755293" cy="327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 defTabSz="2099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60" dirty="0">
                <a:solidFill>
                  <a:schemeClr val="bg1"/>
                </a:solidFill>
              </a:rPr>
              <a:t>winkelwagen vullen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1208E04-2F7B-964C-9591-448F757AF12D}"/>
              </a:ext>
            </a:extLst>
          </p:cNvPr>
          <p:cNvGrpSpPr/>
          <p:nvPr/>
        </p:nvGrpSpPr>
        <p:grpSpPr>
          <a:xfrm>
            <a:off x="1346805" y="872679"/>
            <a:ext cx="445361" cy="421654"/>
            <a:chOff x="2005069" y="3679204"/>
            <a:chExt cx="808216" cy="765195"/>
          </a:xfrm>
        </p:grpSpPr>
        <p:sp>
          <p:nvSpPr>
            <p:cNvPr id="85" name="TextBox 14">
              <a:extLst>
                <a:ext uri="{FF2B5EF4-FFF2-40B4-BE49-F238E27FC236}">
                  <a16:creationId xmlns:a16="http://schemas.microsoft.com/office/drawing/2014/main" id="{1881BC51-6126-0B44-9015-A63CF7B3C3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5069" y="4104172"/>
              <a:ext cx="808216" cy="340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4002" tIns="42001" rIns="84002" bIns="42001">
              <a:spAutoFit/>
            </a:bodyPr>
            <a:lstStyle/>
            <a:p>
              <a:pPr algn="ctr"/>
              <a:r>
                <a:rPr lang="nl-NL" sz="667" dirty="0">
                  <a:latin typeface="Calibri" pitchFamily="34" charset="0"/>
                </a:rPr>
                <a:t>inkoper</a:t>
              </a: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C980634-4A81-5C49-8F19-A1EB9E9BD052}"/>
                </a:ext>
              </a:extLst>
            </p:cNvPr>
            <p:cNvCxnSpPr>
              <a:stCxn id="99" idx="4"/>
            </p:cNvCxnSpPr>
            <p:nvPr/>
          </p:nvCxnSpPr>
          <p:spPr bwMode="auto">
            <a:xfrm rot="5400000">
              <a:off x="2279546" y="3930511"/>
              <a:ext cx="229082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EC581A7A-094C-634B-BD01-41CBE8CECC3C}"/>
                </a:ext>
              </a:extLst>
            </p:cNvPr>
            <p:cNvCxnSpPr/>
            <p:nvPr/>
          </p:nvCxnSpPr>
          <p:spPr bwMode="auto">
            <a:xfrm rot="5400000" flipH="1" flipV="1">
              <a:off x="2275668" y="4068528"/>
              <a:ext cx="167539" cy="69302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D583EC10-66BE-E14C-BE8C-4EE0B089CF74}"/>
                </a:ext>
              </a:extLst>
            </p:cNvPr>
            <p:cNvCxnSpPr/>
            <p:nvPr/>
          </p:nvCxnSpPr>
          <p:spPr bwMode="auto">
            <a:xfrm rot="16200000" flipV="1">
              <a:off x="2342349" y="4067730"/>
              <a:ext cx="170957" cy="67478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0329629A-4AFF-DA4D-890C-9C855BF37F90}"/>
                </a:ext>
              </a:extLst>
            </p:cNvPr>
            <p:cNvSpPr/>
            <p:nvPr/>
          </p:nvSpPr>
          <p:spPr bwMode="auto">
            <a:xfrm>
              <a:off x="2324788" y="3679204"/>
              <a:ext cx="136780" cy="136765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0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4002" tIns="42001" rIns="84002" bIns="42001" anchor="ctr"/>
            <a:lstStyle/>
            <a:p>
              <a:pPr algn="ctr" defTabSz="2099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406" b="0" dirty="0"/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D389C2B5-5665-5642-A9AD-378F83205D4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273462" y="3882583"/>
              <a:ext cx="239428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7168A26-277D-5649-B13E-745A7EDBD65E}"/>
              </a:ext>
            </a:extLst>
          </p:cNvPr>
          <p:cNvGrpSpPr/>
          <p:nvPr/>
        </p:nvGrpSpPr>
        <p:grpSpPr>
          <a:xfrm>
            <a:off x="1384033" y="2639119"/>
            <a:ext cx="624897" cy="524310"/>
            <a:chOff x="1842168" y="3679204"/>
            <a:chExt cx="1134030" cy="951489"/>
          </a:xfrm>
        </p:grpSpPr>
        <p:sp>
          <p:nvSpPr>
            <p:cNvPr id="107" name="TextBox 14">
              <a:extLst>
                <a:ext uri="{FF2B5EF4-FFF2-40B4-BE49-F238E27FC236}">
                  <a16:creationId xmlns:a16="http://schemas.microsoft.com/office/drawing/2014/main" id="{7C965217-5615-7449-8428-8600B9204B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2168" y="4104172"/>
              <a:ext cx="1134030" cy="526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4002" tIns="42001" rIns="84002" bIns="42001">
              <a:spAutoFit/>
            </a:bodyPr>
            <a:lstStyle/>
            <a:p>
              <a:pPr algn="ctr"/>
              <a:r>
                <a:rPr lang="nl-NL" sz="667" dirty="0">
                  <a:latin typeface="Calibri" pitchFamily="34" charset="0"/>
                </a:rPr>
                <a:t>magazijn-</a:t>
              </a:r>
            </a:p>
            <a:p>
              <a:pPr algn="ctr"/>
              <a:r>
                <a:rPr lang="nl-NL" sz="667" dirty="0">
                  <a:latin typeface="Calibri" pitchFamily="34" charset="0"/>
                </a:rPr>
                <a:t>medewerker</a:t>
              </a: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3A1D2D0D-E27F-1F4C-8D86-956B3E6ABD8C}"/>
                </a:ext>
              </a:extLst>
            </p:cNvPr>
            <p:cNvCxnSpPr>
              <a:stCxn id="111" idx="4"/>
            </p:cNvCxnSpPr>
            <p:nvPr/>
          </p:nvCxnSpPr>
          <p:spPr bwMode="auto">
            <a:xfrm rot="5400000">
              <a:off x="2279546" y="3930511"/>
              <a:ext cx="229082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F4D7E206-FDD3-E049-8C90-390437B7646C}"/>
                </a:ext>
              </a:extLst>
            </p:cNvPr>
            <p:cNvCxnSpPr/>
            <p:nvPr/>
          </p:nvCxnSpPr>
          <p:spPr bwMode="auto">
            <a:xfrm rot="5400000" flipH="1" flipV="1">
              <a:off x="2275668" y="4068528"/>
              <a:ext cx="167539" cy="69302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CE03CF58-5562-8743-AC37-35D926ED7AA7}"/>
                </a:ext>
              </a:extLst>
            </p:cNvPr>
            <p:cNvCxnSpPr/>
            <p:nvPr/>
          </p:nvCxnSpPr>
          <p:spPr bwMode="auto">
            <a:xfrm rot="16200000" flipV="1">
              <a:off x="2342349" y="4067730"/>
              <a:ext cx="170957" cy="67478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0F5EB780-242B-6F41-9CAE-790099BEB097}"/>
                </a:ext>
              </a:extLst>
            </p:cNvPr>
            <p:cNvSpPr/>
            <p:nvPr/>
          </p:nvSpPr>
          <p:spPr bwMode="auto">
            <a:xfrm>
              <a:off x="2324788" y="3679204"/>
              <a:ext cx="136780" cy="136765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0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4002" tIns="42001" rIns="84002" bIns="42001" anchor="ctr"/>
            <a:lstStyle/>
            <a:p>
              <a:pPr algn="ctr" defTabSz="2099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406" b="0" dirty="0"/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53ABE4F1-1668-CA44-9E7E-61422DA0507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273462" y="3882583"/>
              <a:ext cx="239428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0DE8F95-CEEB-174D-8973-588F1FA5A482}"/>
              </a:ext>
            </a:extLst>
          </p:cNvPr>
          <p:cNvGrpSpPr/>
          <p:nvPr/>
        </p:nvGrpSpPr>
        <p:grpSpPr>
          <a:xfrm>
            <a:off x="1113065" y="2343752"/>
            <a:ext cx="482230" cy="524310"/>
            <a:chOff x="1971620" y="3679204"/>
            <a:chExt cx="875124" cy="951489"/>
          </a:xfrm>
        </p:grpSpPr>
        <p:sp>
          <p:nvSpPr>
            <p:cNvPr id="114" name="TextBox 14">
              <a:extLst>
                <a:ext uri="{FF2B5EF4-FFF2-40B4-BE49-F238E27FC236}">
                  <a16:creationId xmlns:a16="http://schemas.microsoft.com/office/drawing/2014/main" id="{06B3831E-B0E0-A74D-9DA0-456BD51877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1620" y="4104172"/>
              <a:ext cx="875124" cy="526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4002" tIns="42001" rIns="84002" bIns="42001">
              <a:spAutoFit/>
            </a:bodyPr>
            <a:lstStyle/>
            <a:p>
              <a:pPr algn="ctr"/>
              <a:r>
                <a:rPr lang="nl-NL" sz="667" dirty="0">
                  <a:latin typeface="Calibri" pitchFamily="34" charset="0"/>
                </a:rPr>
                <a:t>product</a:t>
              </a:r>
            </a:p>
            <a:p>
              <a:pPr algn="ctr"/>
              <a:r>
                <a:rPr lang="nl-NL" sz="667" dirty="0">
                  <a:latin typeface="Calibri" pitchFamily="34" charset="0"/>
                </a:rPr>
                <a:t>manager</a:t>
              </a:r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48CD88D1-D90E-4547-8248-962364190ED6}"/>
                </a:ext>
              </a:extLst>
            </p:cNvPr>
            <p:cNvCxnSpPr>
              <a:stCxn id="118" idx="4"/>
            </p:cNvCxnSpPr>
            <p:nvPr/>
          </p:nvCxnSpPr>
          <p:spPr bwMode="auto">
            <a:xfrm rot="5400000">
              <a:off x="2279546" y="3930511"/>
              <a:ext cx="229082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00A5B965-57A3-9F4D-93CF-64396FD64C07}"/>
                </a:ext>
              </a:extLst>
            </p:cNvPr>
            <p:cNvCxnSpPr/>
            <p:nvPr/>
          </p:nvCxnSpPr>
          <p:spPr bwMode="auto">
            <a:xfrm rot="5400000" flipH="1" flipV="1">
              <a:off x="2275668" y="4068528"/>
              <a:ext cx="167539" cy="69302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90589B7-BF49-C240-AA8B-00CD66CBE4C0}"/>
                </a:ext>
              </a:extLst>
            </p:cNvPr>
            <p:cNvCxnSpPr/>
            <p:nvPr/>
          </p:nvCxnSpPr>
          <p:spPr bwMode="auto">
            <a:xfrm rot="16200000" flipV="1">
              <a:off x="2342349" y="4067730"/>
              <a:ext cx="170957" cy="67478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09008F8-17C5-D04C-8647-FA647E198513}"/>
                </a:ext>
              </a:extLst>
            </p:cNvPr>
            <p:cNvSpPr/>
            <p:nvPr/>
          </p:nvSpPr>
          <p:spPr bwMode="auto">
            <a:xfrm>
              <a:off x="2324788" y="3679204"/>
              <a:ext cx="136780" cy="136765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0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4002" tIns="42001" rIns="84002" bIns="42001" anchor="ctr"/>
            <a:lstStyle/>
            <a:p>
              <a:pPr algn="ctr" defTabSz="2099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406" b="0" dirty="0"/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3E9995EE-9B7B-EB45-B1A5-582B77840E7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273463" y="3888344"/>
              <a:ext cx="239428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846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7" grpId="0" animBg="1"/>
      <p:bldP spid="53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2"/>
          <p:cNvSpPr>
            <a:spLocks noGrp="1"/>
          </p:cNvSpPr>
          <p:nvPr>
            <p:ph type="title" idx="4294967295"/>
          </p:nvPr>
        </p:nvSpPr>
        <p:spPr bwMode="auto">
          <a:xfrm>
            <a:off x="608013" y="0"/>
            <a:ext cx="4430712" cy="7445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sz="1800" b="1" dirty="0">
                <a:solidFill>
                  <a:schemeClr val="bg1"/>
                </a:solidFill>
                <a:latin typeface="Verdana" pitchFamily="34" charset="0"/>
              </a:rPr>
              <a:t>Gebruikersinterface weergeven in een </a:t>
            </a:r>
            <a:r>
              <a:rPr lang="nl-NL" sz="1800" b="1" dirty="0" err="1">
                <a:solidFill>
                  <a:schemeClr val="bg1"/>
                </a:solidFill>
                <a:latin typeface="Verdana" pitchFamily="34" charset="0"/>
              </a:rPr>
              <a:t>schermstroomdiagram</a:t>
            </a:r>
            <a:endParaRPr lang="nl-NL" sz="18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19138" y="919163"/>
            <a:ext cx="432752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7325" indent="-187325">
              <a:spcBef>
                <a:spcPct val="20000"/>
              </a:spcBef>
            </a:pPr>
            <a:r>
              <a:rPr lang="nl-NL" sz="2400" b="0" dirty="0">
                <a:latin typeface="+mj-lt"/>
              </a:rPr>
              <a:t>Doel:</a:t>
            </a:r>
          </a:p>
          <a:p>
            <a:pPr marL="187325" indent="-187325">
              <a:spcBef>
                <a:spcPct val="20000"/>
              </a:spcBef>
              <a:buFont typeface="Arial" charset="0"/>
              <a:buChar char="•"/>
            </a:pPr>
            <a:r>
              <a:rPr lang="nl-NL" sz="2400" b="0" dirty="0">
                <a:latin typeface="+mj-lt"/>
              </a:rPr>
              <a:t>Aangeven hoe gebruiker tussen de schermen van de applicatie navigeert</a:t>
            </a:r>
          </a:p>
        </p:txBody>
      </p:sp>
      <p:sp>
        <p:nvSpPr>
          <p:cNvPr id="6" name="Isosceles Triangle 5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37E67A-85D5-BB49-921D-58104A668A83}"/>
              </a:ext>
            </a:extLst>
          </p:cNvPr>
          <p:cNvSpPr txBox="1"/>
          <p:nvPr/>
        </p:nvSpPr>
        <p:spPr>
          <a:xfrm>
            <a:off x="4537171" y="744538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84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49275" y="0"/>
            <a:ext cx="448945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/>
              <a:t>Schermstroomdiagram</a:t>
            </a:r>
          </a:p>
        </p:txBody>
      </p:sp>
      <p:cxnSp>
        <p:nvCxnSpPr>
          <p:cNvPr id="3" name="Straight Arrow Connector 2"/>
          <p:cNvCxnSpPr>
            <a:stCxn id="5" idx="6"/>
            <a:endCxn id="4" idx="1"/>
          </p:cNvCxnSpPr>
          <p:nvPr/>
        </p:nvCxnSpPr>
        <p:spPr>
          <a:xfrm>
            <a:off x="1133475" y="884238"/>
            <a:ext cx="306388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1439863" y="785813"/>
            <a:ext cx="760412" cy="196850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Inlogscherm</a:t>
            </a:r>
          </a:p>
        </p:txBody>
      </p:sp>
      <p:sp>
        <p:nvSpPr>
          <p:cNvPr id="5" name="Oval 4"/>
          <p:cNvSpPr/>
          <p:nvPr/>
        </p:nvSpPr>
        <p:spPr>
          <a:xfrm>
            <a:off x="1011238" y="823913"/>
            <a:ext cx="122237" cy="12065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sz="700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41425" y="2359025"/>
            <a:ext cx="1336675" cy="169863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>
                <a:solidFill>
                  <a:schemeClr val="bg1"/>
                </a:solidFill>
                <a:cs typeface="Arial" charset="0"/>
              </a:rPr>
              <a:t>Producten</a:t>
            </a:r>
          </a:p>
        </p:txBody>
      </p:sp>
      <p:sp>
        <p:nvSpPr>
          <p:cNvPr id="7" name="Diamond 6"/>
          <p:cNvSpPr/>
          <p:nvPr/>
        </p:nvSpPr>
        <p:spPr>
          <a:xfrm>
            <a:off x="1639888" y="1293813"/>
            <a:ext cx="360362" cy="215900"/>
          </a:xfrm>
          <a:prstGeom prst="diamond">
            <a:avLst/>
          </a:prstGeom>
          <a:solidFill>
            <a:schemeClr val="accent4">
              <a:lumMod val="75000"/>
            </a:schemeClr>
          </a:solidFill>
          <a:ln w="2540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sz="700" b="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>
          <a:xfrm rot="5400000">
            <a:off x="1398983" y="1930005"/>
            <a:ext cx="841378" cy="794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2"/>
            <a:endCxn id="7" idx="0"/>
          </p:cNvCxnSpPr>
          <p:nvPr/>
        </p:nvCxnSpPr>
        <p:spPr>
          <a:xfrm rot="5400000">
            <a:off x="1664494" y="1138238"/>
            <a:ext cx="311150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spect="1"/>
          </p:cNvSpPr>
          <p:nvPr/>
        </p:nvSpPr>
        <p:spPr>
          <a:xfrm>
            <a:off x="787401" y="1633538"/>
            <a:ext cx="1068387" cy="160337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r"/>
            <a:r>
              <a:rPr lang="nl-NL" sz="700" dirty="0">
                <a:solidFill>
                  <a:schemeClr val="tx1"/>
                </a:solidFill>
                <a:cs typeface="Arial" charset="0"/>
              </a:rPr>
              <a:t>[gebruikersnaam en</a:t>
            </a:r>
          </a:p>
          <a:p>
            <a:pPr algn="r"/>
            <a:r>
              <a:rPr lang="nl-NL" sz="700" dirty="0">
                <a:solidFill>
                  <a:schemeClr val="tx1"/>
                </a:solidFill>
                <a:cs typeface="Arial" charset="0"/>
              </a:rPr>
              <a:t>wachtwoord zijn correct]</a:t>
            </a:r>
          </a:p>
        </p:txBody>
      </p:sp>
      <p:sp>
        <p:nvSpPr>
          <p:cNvPr id="16" name="Rectangle 15"/>
          <p:cNvSpPr>
            <a:spLocks noChangeAspect="1"/>
          </p:cNvSpPr>
          <p:nvPr/>
        </p:nvSpPr>
        <p:spPr>
          <a:xfrm>
            <a:off x="1404144" y="1001710"/>
            <a:ext cx="471488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/>
            <a:r>
              <a:rPr lang="nl-NL" sz="700" dirty="0">
                <a:solidFill>
                  <a:schemeClr val="tx1"/>
                </a:solidFill>
                <a:cs typeface="Arial" charset="0"/>
              </a:rPr>
              <a:t>Inloggen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890713" y="1879600"/>
            <a:ext cx="2481262" cy="171450"/>
          </a:xfrm>
          <a:prstGeom prst="roundRect">
            <a:avLst>
              <a:gd name="adj" fmla="val 27893"/>
            </a:avLst>
          </a:prstGeom>
          <a:solidFill>
            <a:schemeClr val="accent4">
              <a:lumMod val="75000"/>
              <a:alpha val="70000"/>
            </a:scheme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«pseudostate»  menubalk</a:t>
            </a: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2018060" y="2053431"/>
            <a:ext cx="0" cy="302419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2850958" y="2359025"/>
            <a:ext cx="565150" cy="169863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>
                <a:solidFill>
                  <a:schemeClr val="bg1"/>
                </a:solidFill>
                <a:cs typeface="Arial" charset="0"/>
              </a:rPr>
              <a:t>Klanten</a:t>
            </a: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flipH="1" flipV="1">
            <a:off x="2175223" y="2049464"/>
            <a:ext cx="2" cy="392905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2879533" y="2201863"/>
            <a:ext cx="306387" cy="158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 rot="5400000" flipH="1" flipV="1">
            <a:off x="3064477" y="2202656"/>
            <a:ext cx="304800" cy="158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3691745" y="2355850"/>
            <a:ext cx="693738" cy="173038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>
                <a:solidFill>
                  <a:schemeClr val="bg1"/>
                </a:solidFill>
                <a:cs typeface="Arial" charset="0"/>
              </a:rPr>
              <a:t>Bestellingen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3745720" y="2201863"/>
            <a:ext cx="312737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V="1">
            <a:off x="3929974" y="2201069"/>
            <a:ext cx="309562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011238" y="2743601"/>
            <a:ext cx="809625" cy="306387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«popup»</a:t>
            </a:r>
          </a:p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Nieuw product</a:t>
            </a:r>
          </a:p>
        </p:txBody>
      </p:sp>
      <p:cxnSp>
        <p:nvCxnSpPr>
          <p:cNvPr id="29" name="Straight Arrow Connector 28"/>
          <p:cNvCxnSpPr>
            <a:endCxn id="28" idx="0"/>
          </p:cNvCxnSpPr>
          <p:nvPr/>
        </p:nvCxnSpPr>
        <p:spPr>
          <a:xfrm rot="5400000">
            <a:off x="1245195" y="2564807"/>
            <a:ext cx="349651" cy="793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994680" y="2752022"/>
            <a:ext cx="512762" cy="287337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«popup»</a:t>
            </a:r>
          </a:p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Product</a:t>
            </a:r>
          </a:p>
        </p:txBody>
      </p:sp>
      <p:cxnSp>
        <p:nvCxnSpPr>
          <p:cNvPr id="35" name="Straight Arrow Connector 34"/>
          <p:cNvCxnSpPr>
            <a:endCxn id="34" idx="0"/>
          </p:cNvCxnSpPr>
          <p:nvPr/>
        </p:nvCxnSpPr>
        <p:spPr>
          <a:xfrm rot="5400000">
            <a:off x="2074011" y="2574971"/>
            <a:ext cx="354101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2860028" y="2746777"/>
            <a:ext cx="547010" cy="303211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«popup»</a:t>
            </a:r>
          </a:p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Klant</a:t>
            </a:r>
          </a:p>
        </p:txBody>
      </p:sp>
      <p:cxnSp>
        <p:nvCxnSpPr>
          <p:cNvPr id="41" name="Straight Arrow Connector 40"/>
          <p:cNvCxnSpPr>
            <a:stCxn id="21" idx="2"/>
            <a:endCxn id="40" idx="0"/>
          </p:cNvCxnSpPr>
          <p:nvPr/>
        </p:nvCxnSpPr>
        <p:spPr>
          <a:xfrm rot="5400000">
            <a:off x="3024589" y="2637832"/>
            <a:ext cx="217889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3951093" y="2736149"/>
            <a:ext cx="695325" cy="303210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«popup»</a:t>
            </a:r>
          </a:p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Bestelling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rot="16200000" flipH="1">
            <a:off x="4066593" y="2638228"/>
            <a:ext cx="210744" cy="1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7869" name="Group 45"/>
          <p:cNvGrpSpPr>
            <a:grpSpLocks/>
          </p:cNvGrpSpPr>
          <p:nvPr/>
        </p:nvGrpSpPr>
        <p:grpSpPr bwMode="auto">
          <a:xfrm>
            <a:off x="4660581" y="1863477"/>
            <a:ext cx="215900" cy="217487"/>
            <a:chOff x="3032934" y="1186829"/>
            <a:chExt cx="216000" cy="216000"/>
          </a:xfrm>
        </p:grpSpPr>
        <p:sp>
          <p:nvSpPr>
            <p:cNvPr id="47" name="Oval 46"/>
            <p:cNvSpPr/>
            <p:nvPr/>
          </p:nvSpPr>
          <p:spPr>
            <a:xfrm>
              <a:off x="3032934" y="1186829"/>
              <a:ext cx="216000" cy="216000"/>
            </a:xfrm>
            <a:prstGeom prst="ellipse">
              <a:avLst/>
            </a:prstGeom>
            <a:noFill/>
            <a:ln w="25400"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 sz="700" b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3069463" y="1223091"/>
              <a:ext cx="144530" cy="145051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 sz="700" b="0">
                <a:solidFill>
                  <a:srgbClr val="FFFFFF"/>
                </a:solidFill>
                <a:cs typeface="Arial" charset="0"/>
              </a:endParaRPr>
            </a:p>
          </p:txBody>
        </p:sp>
      </p:grpSp>
      <p:cxnSp>
        <p:nvCxnSpPr>
          <p:cNvPr id="49" name="Straight Arrow Connector 48"/>
          <p:cNvCxnSpPr>
            <a:stCxn id="18" idx="3"/>
            <a:endCxn id="47" idx="2"/>
          </p:cNvCxnSpPr>
          <p:nvPr/>
        </p:nvCxnSpPr>
        <p:spPr>
          <a:xfrm>
            <a:off x="4371975" y="1965325"/>
            <a:ext cx="288606" cy="6896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>
            <a:spLocks noChangeAspect="1"/>
          </p:cNvSpPr>
          <p:nvPr/>
        </p:nvSpPr>
        <p:spPr>
          <a:xfrm>
            <a:off x="4230327" y="1685712"/>
            <a:ext cx="471487" cy="160337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anchor="ctr" anchorCtr="1"/>
          <a:lstStyle/>
          <a:p>
            <a:pPr algn="ctr"/>
            <a:r>
              <a:rPr lang="nl-NL" sz="700" dirty="0">
                <a:solidFill>
                  <a:schemeClr val="tx1"/>
                </a:solidFill>
                <a:cs typeface="Arial" charset="0"/>
              </a:rPr>
              <a:t>Uitloggen</a:t>
            </a:r>
          </a:p>
        </p:txBody>
      </p:sp>
      <p:sp>
        <p:nvSpPr>
          <p:cNvPr id="60" name="Rectangle 59"/>
          <p:cNvSpPr>
            <a:spLocks noChangeAspect="1"/>
          </p:cNvSpPr>
          <p:nvPr/>
        </p:nvSpPr>
        <p:spPr>
          <a:xfrm>
            <a:off x="804354" y="458150"/>
            <a:ext cx="1977023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r>
              <a:rPr lang="nl-NL" b="0" dirty="0">
                <a:solidFill>
                  <a:schemeClr val="tx1"/>
                </a:solidFill>
                <a:cs typeface="Arial" charset="0"/>
              </a:rPr>
              <a:t>Schermstroom van </a:t>
            </a:r>
            <a:r>
              <a:rPr lang="nl-NL" dirty="0">
                <a:solidFill>
                  <a:schemeClr val="tx1"/>
                </a:solidFill>
                <a:cs typeface="Arial" charset="0"/>
              </a:rPr>
              <a:t>productbeheerder:</a:t>
            </a:r>
          </a:p>
        </p:txBody>
      </p:sp>
      <p:sp>
        <p:nvSpPr>
          <p:cNvPr id="56" name="Isosceles Triangle 55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cxnSp>
        <p:nvCxnSpPr>
          <p:cNvPr id="68" name="Straight Arrow Connector 67"/>
          <p:cNvCxnSpPr>
            <a:stCxn id="7" idx="3"/>
            <a:endCxn id="69" idx="1"/>
          </p:cNvCxnSpPr>
          <p:nvPr/>
        </p:nvCxnSpPr>
        <p:spPr bwMode="auto">
          <a:xfrm>
            <a:off x="2000250" y="1401763"/>
            <a:ext cx="328598" cy="2459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/>
          <p:cNvSpPr/>
          <p:nvPr/>
        </p:nvSpPr>
        <p:spPr bwMode="auto">
          <a:xfrm>
            <a:off x="2328848" y="1305003"/>
            <a:ext cx="760413" cy="198437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440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«popup»</a:t>
            </a:r>
          </a:p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login incorrect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04E79B4-05DC-4449-9BD9-52893FCEDD8A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84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807217" y="119882"/>
            <a:ext cx="1706628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nl-NL" sz="2000" b="1" dirty="0"/>
              <a:t>Startovergang</a:t>
            </a:r>
          </a:p>
        </p:txBody>
      </p:sp>
      <p:sp>
        <p:nvSpPr>
          <p:cNvPr id="56" name="Isosceles Triangle 55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grpSp>
        <p:nvGrpSpPr>
          <p:cNvPr id="20" name="Group 19"/>
          <p:cNvGrpSpPr/>
          <p:nvPr/>
        </p:nvGrpSpPr>
        <p:grpSpPr>
          <a:xfrm>
            <a:off x="3908185" y="2934516"/>
            <a:ext cx="1327680" cy="469087"/>
            <a:chOff x="3908185" y="2934516"/>
            <a:chExt cx="1327680" cy="469087"/>
          </a:xfrm>
        </p:grpSpPr>
        <p:sp>
          <p:nvSpPr>
            <p:cNvPr id="38" name="Diamond 37"/>
            <p:cNvSpPr/>
            <p:nvPr/>
          </p:nvSpPr>
          <p:spPr>
            <a:xfrm>
              <a:off x="4166994" y="2934516"/>
              <a:ext cx="360000" cy="216000"/>
            </a:xfrm>
            <a:prstGeom prst="diamond">
              <a:avLst/>
            </a:prstGeom>
            <a:solidFill>
              <a:schemeClr val="accent4">
                <a:lumMod val="75000"/>
              </a:schemeClr>
            </a:solidFill>
            <a:ln w="25400"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9" name="Straight Arrow Connector 38"/>
            <p:cNvCxnSpPr>
              <a:cxnSpLocks/>
              <a:stCxn id="38" idx="2"/>
            </p:cNvCxnSpPr>
            <p:nvPr/>
          </p:nvCxnSpPr>
          <p:spPr>
            <a:xfrm>
              <a:off x="4346994" y="3150516"/>
              <a:ext cx="1" cy="253087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endCxn id="38" idx="1"/>
            </p:cNvCxnSpPr>
            <p:nvPr/>
          </p:nvCxnSpPr>
          <p:spPr>
            <a:xfrm flipV="1">
              <a:off x="3908185" y="3042516"/>
              <a:ext cx="258809" cy="1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>
              <a:spLocks noChangeAspect="1"/>
            </p:cNvSpPr>
            <p:nvPr/>
          </p:nvSpPr>
          <p:spPr>
            <a:xfrm>
              <a:off x="4077472" y="3123876"/>
              <a:ext cx="1158393" cy="161279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ctr"/>
              <a:r>
                <a:rPr lang="nl-NL" sz="800" b="1" dirty="0">
                  <a:solidFill>
                    <a:schemeClr val="tx1"/>
                  </a:solidFill>
                </a:rPr>
                <a:t>[voorwaarde]</a:t>
              </a:r>
            </a:p>
          </p:txBody>
        </p:sp>
        <p:cxnSp>
          <p:nvCxnSpPr>
            <p:cNvPr id="46" name="Straight Arrow Connector 45"/>
            <p:cNvCxnSpPr>
              <a:stCxn id="38" idx="3"/>
            </p:cNvCxnSpPr>
            <p:nvPr/>
          </p:nvCxnSpPr>
          <p:spPr>
            <a:xfrm>
              <a:off x="4526994" y="3042516"/>
              <a:ext cx="334770" cy="1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itle 1"/>
          <p:cNvSpPr txBox="1">
            <a:spLocks/>
          </p:cNvSpPr>
          <p:nvPr/>
        </p:nvSpPr>
        <p:spPr bwMode="auto">
          <a:xfrm>
            <a:off x="1058933" y="1517624"/>
            <a:ext cx="2647318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25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Eindstatus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 bwMode="auto">
          <a:xfrm>
            <a:off x="566587" y="2821409"/>
            <a:ext cx="3139663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25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Automatische keuze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678512" y="293617"/>
            <a:ext cx="427902" cy="121254"/>
            <a:chOff x="3870917" y="568272"/>
            <a:chExt cx="427902" cy="121254"/>
          </a:xfrm>
        </p:grpSpPr>
        <p:cxnSp>
          <p:nvCxnSpPr>
            <p:cNvPr id="53" name="Straight Arrow Connector 52"/>
            <p:cNvCxnSpPr>
              <a:stCxn id="54" idx="6"/>
            </p:cNvCxnSpPr>
            <p:nvPr/>
          </p:nvCxnSpPr>
          <p:spPr>
            <a:xfrm>
              <a:off x="3993318" y="628899"/>
              <a:ext cx="305501" cy="476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3870917" y="568272"/>
              <a:ext cx="122400" cy="12125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298819" y="1638526"/>
            <a:ext cx="216000" cy="216000"/>
            <a:chOff x="4298819" y="1638526"/>
            <a:chExt cx="216000" cy="216000"/>
          </a:xfrm>
        </p:grpSpPr>
        <p:sp>
          <p:nvSpPr>
            <p:cNvPr id="57" name="Oval 56"/>
            <p:cNvSpPr/>
            <p:nvPr/>
          </p:nvSpPr>
          <p:spPr>
            <a:xfrm>
              <a:off x="4298819" y="1638526"/>
              <a:ext cx="216000" cy="216000"/>
            </a:xfrm>
            <a:prstGeom prst="ellipse">
              <a:avLst/>
            </a:prstGeom>
            <a:noFill/>
            <a:ln w="25400"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4332265" y="1675501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A248112-5F02-4E49-AB52-2492B76119B6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85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F4316D6-F53D-074F-BFCD-8AFAB21A366F}"/>
              </a:ext>
            </a:extLst>
          </p:cNvPr>
          <p:cNvSpPr/>
          <p:nvPr/>
        </p:nvSpPr>
        <p:spPr>
          <a:xfrm>
            <a:off x="948544" y="712472"/>
            <a:ext cx="552010" cy="173038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bronstatus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B855E1E-5A15-664E-8A4C-3F7A9D85481C}"/>
              </a:ext>
            </a:extLst>
          </p:cNvPr>
          <p:cNvCxnSpPr>
            <a:cxnSpLocks/>
            <a:stCxn id="22" idx="3"/>
            <a:endCxn id="24" idx="1"/>
          </p:cNvCxnSpPr>
          <p:nvPr/>
        </p:nvCxnSpPr>
        <p:spPr>
          <a:xfrm flipV="1">
            <a:off x="1500554" y="797091"/>
            <a:ext cx="707337" cy="190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2E049EF-5F80-5348-B975-646C6F4BA44C}"/>
              </a:ext>
            </a:extLst>
          </p:cNvPr>
          <p:cNvSpPr/>
          <p:nvPr/>
        </p:nvSpPr>
        <p:spPr>
          <a:xfrm>
            <a:off x="2207891" y="710572"/>
            <a:ext cx="552010" cy="173038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doelstatus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9687E9-DD4A-D745-BCCD-449C3502077C}"/>
              </a:ext>
            </a:extLst>
          </p:cNvPr>
          <p:cNvSpPr>
            <a:spLocks noChangeAspect="1"/>
          </p:cNvSpPr>
          <p:nvPr/>
        </p:nvSpPr>
        <p:spPr>
          <a:xfrm>
            <a:off x="1581704" y="644410"/>
            <a:ext cx="470860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nl-NL" sz="800" b="1" dirty="0">
                <a:solidFill>
                  <a:schemeClr val="tx1"/>
                </a:solidFill>
              </a:rPr>
              <a:t>overgang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33CA81-171F-CD47-9089-978094E213A2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1112018" y="1213325"/>
            <a:ext cx="1095873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4D4365E-40FC-7741-8E1B-44001323738B}"/>
              </a:ext>
            </a:extLst>
          </p:cNvPr>
          <p:cNvSpPr/>
          <p:nvPr/>
        </p:nvSpPr>
        <p:spPr>
          <a:xfrm>
            <a:off x="2207891" y="1126806"/>
            <a:ext cx="552010" cy="173038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status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4FF55F1-9C00-2A4F-9FCE-AE44284AF240}"/>
              </a:ext>
            </a:extLst>
          </p:cNvPr>
          <p:cNvSpPr>
            <a:spLocks noChangeAspect="1"/>
          </p:cNvSpPr>
          <p:nvPr/>
        </p:nvSpPr>
        <p:spPr>
          <a:xfrm>
            <a:off x="1363992" y="1060644"/>
            <a:ext cx="470860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nl-NL" sz="800" b="1" dirty="0">
                <a:solidFill>
                  <a:schemeClr val="tx1"/>
                </a:solidFill>
              </a:rPr>
              <a:t>inkomende overgang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B80C529-0916-0A48-8F23-BB8E647DF31A}"/>
              </a:ext>
            </a:extLst>
          </p:cNvPr>
          <p:cNvCxnSpPr>
            <a:cxnSpLocks/>
          </p:cNvCxnSpPr>
          <p:nvPr/>
        </p:nvCxnSpPr>
        <p:spPr>
          <a:xfrm>
            <a:off x="2725056" y="1213325"/>
            <a:ext cx="1095873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83116174-57ED-064B-9714-019AAC02AB0A}"/>
              </a:ext>
            </a:extLst>
          </p:cNvPr>
          <p:cNvSpPr>
            <a:spLocks noChangeAspect="1"/>
          </p:cNvSpPr>
          <p:nvPr/>
        </p:nvSpPr>
        <p:spPr>
          <a:xfrm>
            <a:off x="2977030" y="1060644"/>
            <a:ext cx="470860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nl-NL" sz="800" b="1" dirty="0">
                <a:solidFill>
                  <a:schemeClr val="tx1"/>
                </a:solidFill>
              </a:rPr>
              <a:t>uitgaande overgang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49275" y="0"/>
            <a:ext cx="448945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/>
              <a:t>«Pseudostate» menubalk</a:t>
            </a:r>
          </a:p>
        </p:txBody>
      </p:sp>
      <p:sp>
        <p:nvSpPr>
          <p:cNvPr id="60" name="Rectangle 59"/>
          <p:cNvSpPr>
            <a:spLocks noChangeAspect="1"/>
          </p:cNvSpPr>
          <p:nvPr/>
        </p:nvSpPr>
        <p:spPr>
          <a:xfrm>
            <a:off x="804354" y="458150"/>
            <a:ext cx="1977023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r>
              <a:rPr lang="nl-NL" b="0" dirty="0">
                <a:solidFill>
                  <a:schemeClr val="tx1"/>
                </a:solidFill>
                <a:cs typeface="Arial" charset="0"/>
              </a:rPr>
              <a:t>Schermstroom van </a:t>
            </a:r>
            <a:r>
              <a:rPr lang="nl-NL" dirty="0">
                <a:solidFill>
                  <a:schemeClr val="tx1"/>
                </a:solidFill>
                <a:cs typeface="Arial" charset="0"/>
              </a:rPr>
              <a:t>productbeheerder:</a:t>
            </a:r>
          </a:p>
        </p:txBody>
      </p:sp>
      <p:sp>
        <p:nvSpPr>
          <p:cNvPr id="56" name="Isosceles Triangle 55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BE22377-C032-0446-9126-31B83D49C9E6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86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9C38E19-33FF-9A4A-B07F-960AD6790FBF}"/>
              </a:ext>
            </a:extLst>
          </p:cNvPr>
          <p:cNvCxnSpPr>
            <a:stCxn id="45" idx="6"/>
            <a:endCxn id="42" idx="1"/>
          </p:cNvCxnSpPr>
          <p:nvPr/>
        </p:nvCxnSpPr>
        <p:spPr>
          <a:xfrm>
            <a:off x="1133475" y="884238"/>
            <a:ext cx="306388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F25DFC7F-553F-0E42-A249-677FBA77EED0}"/>
              </a:ext>
            </a:extLst>
          </p:cNvPr>
          <p:cNvSpPr/>
          <p:nvPr/>
        </p:nvSpPr>
        <p:spPr>
          <a:xfrm>
            <a:off x="1439863" y="785813"/>
            <a:ext cx="760412" cy="196850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Inlogscherm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61C59D9-2F47-FB4A-8D7E-5456A3D41239}"/>
              </a:ext>
            </a:extLst>
          </p:cNvPr>
          <p:cNvSpPr/>
          <p:nvPr/>
        </p:nvSpPr>
        <p:spPr>
          <a:xfrm>
            <a:off x="1011238" y="823913"/>
            <a:ext cx="122237" cy="12065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sz="700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140EB2C3-7C84-1646-8A21-A51AB913FC16}"/>
              </a:ext>
            </a:extLst>
          </p:cNvPr>
          <p:cNvSpPr/>
          <p:nvPr/>
        </p:nvSpPr>
        <p:spPr>
          <a:xfrm>
            <a:off x="1241425" y="2359025"/>
            <a:ext cx="1336675" cy="169863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>
                <a:solidFill>
                  <a:schemeClr val="bg1"/>
                </a:solidFill>
                <a:cs typeface="Arial" charset="0"/>
              </a:rPr>
              <a:t>Producten</a:t>
            </a:r>
          </a:p>
        </p:txBody>
      </p:sp>
      <p:sp>
        <p:nvSpPr>
          <p:cNvPr id="51" name="Diamond 50">
            <a:extLst>
              <a:ext uri="{FF2B5EF4-FFF2-40B4-BE49-F238E27FC236}">
                <a16:creationId xmlns:a16="http://schemas.microsoft.com/office/drawing/2014/main" id="{51019904-0779-9D43-AFE3-8999F000F98D}"/>
              </a:ext>
            </a:extLst>
          </p:cNvPr>
          <p:cNvSpPr/>
          <p:nvPr/>
        </p:nvSpPr>
        <p:spPr>
          <a:xfrm>
            <a:off x="1639888" y="1293813"/>
            <a:ext cx="360362" cy="215900"/>
          </a:xfrm>
          <a:prstGeom prst="diamond">
            <a:avLst/>
          </a:prstGeom>
          <a:solidFill>
            <a:schemeClr val="accent4">
              <a:lumMod val="75000"/>
            </a:schemeClr>
          </a:solidFill>
          <a:ln w="2540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sz="700" b="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1B570C1-AA7E-DC4B-A1DE-BCAB63C16249}"/>
              </a:ext>
            </a:extLst>
          </p:cNvPr>
          <p:cNvCxnSpPr>
            <a:stCxn id="51" idx="2"/>
          </p:cNvCxnSpPr>
          <p:nvPr/>
        </p:nvCxnSpPr>
        <p:spPr>
          <a:xfrm rot="5400000">
            <a:off x="1398983" y="1930005"/>
            <a:ext cx="841378" cy="794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0BB90BE-D7AD-A04B-A5DE-BA5D08CB9B43}"/>
              </a:ext>
            </a:extLst>
          </p:cNvPr>
          <p:cNvCxnSpPr>
            <a:stCxn id="42" idx="2"/>
            <a:endCxn id="51" idx="0"/>
          </p:cNvCxnSpPr>
          <p:nvPr/>
        </p:nvCxnSpPr>
        <p:spPr>
          <a:xfrm rot="5400000">
            <a:off x="1664494" y="1138238"/>
            <a:ext cx="311150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82BAA221-C54B-7E48-BD50-5704AA8A60A5}"/>
              </a:ext>
            </a:extLst>
          </p:cNvPr>
          <p:cNvSpPr>
            <a:spLocks noChangeAspect="1"/>
          </p:cNvSpPr>
          <p:nvPr/>
        </p:nvSpPr>
        <p:spPr>
          <a:xfrm>
            <a:off x="787401" y="1633538"/>
            <a:ext cx="1068387" cy="160337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r"/>
            <a:r>
              <a:rPr lang="nl-NL" sz="700" dirty="0">
                <a:solidFill>
                  <a:schemeClr val="tx1"/>
                </a:solidFill>
                <a:cs typeface="Arial" charset="0"/>
              </a:rPr>
              <a:t>[gebruikersnaam en</a:t>
            </a:r>
          </a:p>
          <a:p>
            <a:pPr algn="r"/>
            <a:r>
              <a:rPr lang="nl-NL" sz="700" dirty="0">
                <a:solidFill>
                  <a:schemeClr val="tx1"/>
                </a:solidFill>
                <a:cs typeface="Arial" charset="0"/>
              </a:rPr>
              <a:t>wachtwoord zijn correct]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9D7F6C2-249C-C343-8FB6-8C35C71942B6}"/>
              </a:ext>
            </a:extLst>
          </p:cNvPr>
          <p:cNvSpPr>
            <a:spLocks noChangeAspect="1"/>
          </p:cNvSpPr>
          <p:nvPr/>
        </p:nvSpPr>
        <p:spPr>
          <a:xfrm>
            <a:off x="1404144" y="1001710"/>
            <a:ext cx="471488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/>
            <a:r>
              <a:rPr lang="nl-NL" sz="700" dirty="0">
                <a:solidFill>
                  <a:schemeClr val="tx1"/>
                </a:solidFill>
                <a:cs typeface="Arial" charset="0"/>
              </a:rPr>
              <a:t>Inloggen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C89D2A49-6423-D249-BE4B-97963C11C3FF}"/>
              </a:ext>
            </a:extLst>
          </p:cNvPr>
          <p:cNvSpPr/>
          <p:nvPr/>
        </p:nvSpPr>
        <p:spPr>
          <a:xfrm>
            <a:off x="1890713" y="1879600"/>
            <a:ext cx="2481262" cy="171450"/>
          </a:xfrm>
          <a:prstGeom prst="roundRect">
            <a:avLst>
              <a:gd name="adj" fmla="val 27893"/>
            </a:avLst>
          </a:prstGeom>
          <a:solidFill>
            <a:schemeClr val="accent4">
              <a:lumMod val="75000"/>
              <a:alpha val="70000"/>
            </a:scheme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54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«pseudostate»  menubalk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FBB5C80-EE75-004A-97C8-59FA4B4350E7}"/>
              </a:ext>
            </a:extLst>
          </p:cNvPr>
          <p:cNvCxnSpPr>
            <a:cxnSpLocks/>
          </p:cNvCxnSpPr>
          <p:nvPr/>
        </p:nvCxnSpPr>
        <p:spPr>
          <a:xfrm>
            <a:off x="2018060" y="2053431"/>
            <a:ext cx="0" cy="302419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84D18EC5-D34D-DD4E-A4C9-5338F2B1E296}"/>
              </a:ext>
            </a:extLst>
          </p:cNvPr>
          <p:cNvSpPr/>
          <p:nvPr/>
        </p:nvSpPr>
        <p:spPr>
          <a:xfrm>
            <a:off x="2850958" y="2359025"/>
            <a:ext cx="565150" cy="169863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>
                <a:solidFill>
                  <a:schemeClr val="bg1"/>
                </a:solidFill>
                <a:cs typeface="Arial" charset="0"/>
              </a:rPr>
              <a:t>Klanten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CCFAAB6-FCDA-FB46-9009-F27D8379CFD9}"/>
              </a:ext>
            </a:extLst>
          </p:cNvPr>
          <p:cNvCxnSpPr>
            <a:cxnSpLocks/>
          </p:cNvCxnSpPr>
          <p:nvPr/>
        </p:nvCxnSpPr>
        <p:spPr>
          <a:xfrm flipH="1" flipV="1">
            <a:off x="2175223" y="2049464"/>
            <a:ext cx="2" cy="392905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5B4212B-2B41-E841-9244-B232FA95622F}"/>
              </a:ext>
            </a:extLst>
          </p:cNvPr>
          <p:cNvCxnSpPr/>
          <p:nvPr/>
        </p:nvCxnSpPr>
        <p:spPr>
          <a:xfrm rot="5400000">
            <a:off x="2879533" y="2201863"/>
            <a:ext cx="306387" cy="158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ECF2547-7333-BE4B-95EB-681F6D1901B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064477" y="2202656"/>
            <a:ext cx="304800" cy="158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E968F125-0BC2-0040-B098-B2DE1ABCC8BC}"/>
              </a:ext>
            </a:extLst>
          </p:cNvPr>
          <p:cNvSpPr/>
          <p:nvPr/>
        </p:nvSpPr>
        <p:spPr>
          <a:xfrm>
            <a:off x="3691745" y="2355850"/>
            <a:ext cx="693738" cy="173038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>
                <a:solidFill>
                  <a:schemeClr val="bg1"/>
                </a:solidFill>
                <a:cs typeface="Arial" charset="0"/>
              </a:rPr>
              <a:t>Bestellingen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41C8C9C-7B33-4449-86F5-EEE473156392}"/>
              </a:ext>
            </a:extLst>
          </p:cNvPr>
          <p:cNvCxnSpPr/>
          <p:nvPr/>
        </p:nvCxnSpPr>
        <p:spPr>
          <a:xfrm rot="5400000">
            <a:off x="3745720" y="2201863"/>
            <a:ext cx="312737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5E7EA9C-16DD-F549-9D77-925617E0DF95}"/>
              </a:ext>
            </a:extLst>
          </p:cNvPr>
          <p:cNvCxnSpPr/>
          <p:nvPr/>
        </p:nvCxnSpPr>
        <p:spPr>
          <a:xfrm rot="16200000" flipV="1">
            <a:off x="3929974" y="2201069"/>
            <a:ext cx="309562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41355AE7-69A1-444A-9F47-3170F85C97D7}"/>
              </a:ext>
            </a:extLst>
          </p:cNvPr>
          <p:cNvSpPr/>
          <p:nvPr/>
        </p:nvSpPr>
        <p:spPr>
          <a:xfrm>
            <a:off x="1011238" y="2743601"/>
            <a:ext cx="809625" cy="306387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«popup»</a:t>
            </a:r>
          </a:p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Nieuw product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4BE19F2-F942-2D46-BF3F-43D7B47E9E59}"/>
              </a:ext>
            </a:extLst>
          </p:cNvPr>
          <p:cNvCxnSpPr>
            <a:endCxn id="67" idx="0"/>
          </p:cNvCxnSpPr>
          <p:nvPr/>
        </p:nvCxnSpPr>
        <p:spPr>
          <a:xfrm rot="5400000">
            <a:off x="1245195" y="2564807"/>
            <a:ext cx="349651" cy="793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1C417AFA-D66A-744B-BB3D-E9C4F8EAC1B9}"/>
              </a:ext>
            </a:extLst>
          </p:cNvPr>
          <p:cNvSpPr/>
          <p:nvPr/>
        </p:nvSpPr>
        <p:spPr>
          <a:xfrm>
            <a:off x="1994680" y="2752022"/>
            <a:ext cx="512762" cy="287337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«popup»</a:t>
            </a:r>
          </a:p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Product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BE1D043-0C16-8B44-B3EE-35A2F0C4B1F7}"/>
              </a:ext>
            </a:extLst>
          </p:cNvPr>
          <p:cNvCxnSpPr>
            <a:endCxn id="71" idx="0"/>
          </p:cNvCxnSpPr>
          <p:nvPr/>
        </p:nvCxnSpPr>
        <p:spPr>
          <a:xfrm rot="5400000">
            <a:off x="2074011" y="2574971"/>
            <a:ext cx="354101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28ED17EE-A6AF-AC4B-BED8-D9D76609AA0B}"/>
              </a:ext>
            </a:extLst>
          </p:cNvPr>
          <p:cNvSpPr/>
          <p:nvPr/>
        </p:nvSpPr>
        <p:spPr>
          <a:xfrm>
            <a:off x="2860028" y="2746777"/>
            <a:ext cx="547010" cy="303211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«popup»</a:t>
            </a:r>
          </a:p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Klant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91E312A5-C3CF-6543-9B87-3728B9CB8F1E}"/>
              </a:ext>
            </a:extLst>
          </p:cNvPr>
          <p:cNvCxnSpPr>
            <a:stCxn id="59" idx="2"/>
            <a:endCxn id="73" idx="0"/>
          </p:cNvCxnSpPr>
          <p:nvPr/>
        </p:nvCxnSpPr>
        <p:spPr>
          <a:xfrm rot="5400000">
            <a:off x="3024589" y="2637832"/>
            <a:ext cx="217889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F9954025-FBE4-7646-8CB7-F56695C97887}"/>
              </a:ext>
            </a:extLst>
          </p:cNvPr>
          <p:cNvSpPr/>
          <p:nvPr/>
        </p:nvSpPr>
        <p:spPr>
          <a:xfrm>
            <a:off x="3951093" y="2736149"/>
            <a:ext cx="695325" cy="303210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«popup»</a:t>
            </a:r>
          </a:p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Bestelling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0A46FA8A-A724-6341-85E0-E227B91E8DEF}"/>
              </a:ext>
            </a:extLst>
          </p:cNvPr>
          <p:cNvCxnSpPr/>
          <p:nvPr/>
        </p:nvCxnSpPr>
        <p:spPr>
          <a:xfrm rot="16200000" flipH="1">
            <a:off x="4066593" y="2638228"/>
            <a:ext cx="210744" cy="1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7" name="Group 45">
            <a:extLst>
              <a:ext uri="{FF2B5EF4-FFF2-40B4-BE49-F238E27FC236}">
                <a16:creationId xmlns:a16="http://schemas.microsoft.com/office/drawing/2014/main" id="{7C276D9C-03E8-624A-872C-FF8A6152691E}"/>
              </a:ext>
            </a:extLst>
          </p:cNvPr>
          <p:cNvGrpSpPr>
            <a:grpSpLocks/>
          </p:cNvGrpSpPr>
          <p:nvPr/>
        </p:nvGrpSpPr>
        <p:grpSpPr bwMode="auto">
          <a:xfrm>
            <a:off x="4660581" y="1863477"/>
            <a:ext cx="215900" cy="217487"/>
            <a:chOff x="3032934" y="1186829"/>
            <a:chExt cx="216000" cy="21600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DDBF8F0F-CDE6-F94C-B0FE-7207B1D4919C}"/>
                </a:ext>
              </a:extLst>
            </p:cNvPr>
            <p:cNvSpPr/>
            <p:nvPr/>
          </p:nvSpPr>
          <p:spPr>
            <a:xfrm>
              <a:off x="3032934" y="1186829"/>
              <a:ext cx="216000" cy="216000"/>
            </a:xfrm>
            <a:prstGeom prst="ellipse">
              <a:avLst/>
            </a:prstGeom>
            <a:noFill/>
            <a:ln w="25400"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 sz="700" b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5512070-E99F-C840-B0D8-B5D63A9FA4F7}"/>
                </a:ext>
              </a:extLst>
            </p:cNvPr>
            <p:cNvSpPr/>
            <p:nvPr/>
          </p:nvSpPr>
          <p:spPr>
            <a:xfrm>
              <a:off x="3069463" y="1223091"/>
              <a:ext cx="144530" cy="145051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 sz="700" b="0">
                <a:solidFill>
                  <a:srgbClr val="FFFFFF"/>
                </a:solidFill>
                <a:cs typeface="Arial" charset="0"/>
              </a:endParaRPr>
            </a:p>
          </p:txBody>
        </p:sp>
      </p:grp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5ACB726A-CA75-3B46-8AAE-ADDC0F55EE8B}"/>
              </a:ext>
            </a:extLst>
          </p:cNvPr>
          <p:cNvCxnSpPr>
            <a:stCxn id="57" idx="3"/>
            <a:endCxn id="78" idx="2"/>
          </p:cNvCxnSpPr>
          <p:nvPr/>
        </p:nvCxnSpPr>
        <p:spPr>
          <a:xfrm>
            <a:off x="4371975" y="1965325"/>
            <a:ext cx="288606" cy="6896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7827C53C-43EE-A14B-B847-E013C24154EF}"/>
              </a:ext>
            </a:extLst>
          </p:cNvPr>
          <p:cNvSpPr>
            <a:spLocks noChangeAspect="1"/>
          </p:cNvSpPr>
          <p:nvPr/>
        </p:nvSpPr>
        <p:spPr>
          <a:xfrm>
            <a:off x="4230327" y="1685712"/>
            <a:ext cx="471487" cy="160337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anchor="ctr" anchorCtr="1"/>
          <a:lstStyle/>
          <a:p>
            <a:pPr algn="ctr"/>
            <a:r>
              <a:rPr lang="nl-NL" sz="700" dirty="0">
                <a:solidFill>
                  <a:schemeClr val="tx1"/>
                </a:solidFill>
                <a:cs typeface="Arial" charset="0"/>
              </a:rPr>
              <a:t>Uitloggen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BAB9E07-AADB-C04D-987C-525FAE4486D3}"/>
              </a:ext>
            </a:extLst>
          </p:cNvPr>
          <p:cNvCxnSpPr>
            <a:stCxn id="51" idx="3"/>
            <a:endCxn id="83" idx="1"/>
          </p:cNvCxnSpPr>
          <p:nvPr/>
        </p:nvCxnSpPr>
        <p:spPr bwMode="auto">
          <a:xfrm>
            <a:off x="2000250" y="1401763"/>
            <a:ext cx="328598" cy="2459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B84B8DDE-DBA9-F743-A514-FFC43FC5DE5F}"/>
              </a:ext>
            </a:extLst>
          </p:cNvPr>
          <p:cNvSpPr/>
          <p:nvPr/>
        </p:nvSpPr>
        <p:spPr bwMode="auto">
          <a:xfrm>
            <a:off x="2328848" y="1305003"/>
            <a:ext cx="760413" cy="198437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440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«popup»</a:t>
            </a:r>
          </a:p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login incorrect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49275" y="0"/>
            <a:ext cx="448945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/>
              <a:t>Pseudostate «tabbladen»</a:t>
            </a:r>
          </a:p>
        </p:txBody>
      </p:sp>
      <p:sp>
        <p:nvSpPr>
          <p:cNvPr id="60" name="Rectangle 59"/>
          <p:cNvSpPr>
            <a:spLocks noChangeAspect="1"/>
          </p:cNvSpPr>
          <p:nvPr/>
        </p:nvSpPr>
        <p:spPr>
          <a:xfrm>
            <a:off x="804354" y="458150"/>
            <a:ext cx="1977023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r>
              <a:rPr lang="nl-NL" b="0" dirty="0">
                <a:solidFill>
                  <a:schemeClr val="tx1"/>
                </a:solidFill>
                <a:cs typeface="Arial" charset="0"/>
              </a:rPr>
              <a:t>Schermstroom van </a:t>
            </a:r>
            <a:r>
              <a:rPr lang="nl-NL" dirty="0">
                <a:solidFill>
                  <a:schemeClr val="tx1"/>
                </a:solidFill>
                <a:cs typeface="Arial" charset="0"/>
              </a:rPr>
              <a:t>productbeheerder:</a:t>
            </a:r>
          </a:p>
        </p:txBody>
      </p:sp>
      <p:sp>
        <p:nvSpPr>
          <p:cNvPr id="56" name="Isosceles Triangle 55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8B44060-B8F6-9D4E-9974-2C40E37D4BDA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86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CBCB321-68C6-674C-8A17-1C0AA19E07A3}"/>
              </a:ext>
            </a:extLst>
          </p:cNvPr>
          <p:cNvCxnSpPr>
            <a:stCxn id="45" idx="6"/>
            <a:endCxn id="42" idx="1"/>
          </p:cNvCxnSpPr>
          <p:nvPr/>
        </p:nvCxnSpPr>
        <p:spPr>
          <a:xfrm>
            <a:off x="1133475" y="884238"/>
            <a:ext cx="306388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3842EB0A-D5D7-D24F-A63D-E35CC884FBCF}"/>
              </a:ext>
            </a:extLst>
          </p:cNvPr>
          <p:cNvSpPr/>
          <p:nvPr/>
        </p:nvSpPr>
        <p:spPr>
          <a:xfrm>
            <a:off x="1439863" y="785813"/>
            <a:ext cx="760412" cy="196850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Inlogscherm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03F7E74-51F1-3540-A80B-B9699596DD53}"/>
              </a:ext>
            </a:extLst>
          </p:cNvPr>
          <p:cNvSpPr/>
          <p:nvPr/>
        </p:nvSpPr>
        <p:spPr>
          <a:xfrm>
            <a:off x="1011238" y="823913"/>
            <a:ext cx="122237" cy="12065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sz="700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54DA7486-7171-1C4F-B8F6-37FCE27CDE2F}"/>
              </a:ext>
            </a:extLst>
          </p:cNvPr>
          <p:cNvSpPr/>
          <p:nvPr/>
        </p:nvSpPr>
        <p:spPr>
          <a:xfrm>
            <a:off x="1241425" y="2359025"/>
            <a:ext cx="1336675" cy="169863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>
                <a:solidFill>
                  <a:schemeClr val="bg1"/>
                </a:solidFill>
                <a:cs typeface="Arial" charset="0"/>
              </a:rPr>
              <a:t>Producten</a:t>
            </a:r>
          </a:p>
        </p:txBody>
      </p:sp>
      <p:sp>
        <p:nvSpPr>
          <p:cNvPr id="51" name="Diamond 50">
            <a:extLst>
              <a:ext uri="{FF2B5EF4-FFF2-40B4-BE49-F238E27FC236}">
                <a16:creationId xmlns:a16="http://schemas.microsoft.com/office/drawing/2014/main" id="{46AC0214-3624-E043-B442-A023B9C8AD07}"/>
              </a:ext>
            </a:extLst>
          </p:cNvPr>
          <p:cNvSpPr/>
          <p:nvPr/>
        </p:nvSpPr>
        <p:spPr>
          <a:xfrm>
            <a:off x="1639888" y="1293813"/>
            <a:ext cx="360362" cy="215900"/>
          </a:xfrm>
          <a:prstGeom prst="diamond">
            <a:avLst/>
          </a:prstGeom>
          <a:solidFill>
            <a:schemeClr val="accent4">
              <a:lumMod val="75000"/>
            </a:schemeClr>
          </a:solidFill>
          <a:ln w="2540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sz="700" b="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1A62CD6-FFCD-1F40-B313-28AF723CD015}"/>
              </a:ext>
            </a:extLst>
          </p:cNvPr>
          <p:cNvCxnSpPr>
            <a:stCxn id="51" idx="2"/>
          </p:cNvCxnSpPr>
          <p:nvPr/>
        </p:nvCxnSpPr>
        <p:spPr>
          <a:xfrm rot="5400000">
            <a:off x="1398983" y="1930005"/>
            <a:ext cx="841378" cy="794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48B366C-2E8E-B049-AFD3-0206B7A809A3}"/>
              </a:ext>
            </a:extLst>
          </p:cNvPr>
          <p:cNvCxnSpPr>
            <a:stCxn id="42" idx="2"/>
            <a:endCxn id="51" idx="0"/>
          </p:cNvCxnSpPr>
          <p:nvPr/>
        </p:nvCxnSpPr>
        <p:spPr>
          <a:xfrm rot="5400000">
            <a:off x="1664494" y="1138238"/>
            <a:ext cx="311150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F63B5BA2-34EB-D844-B492-8CA4A4CD7EA4}"/>
              </a:ext>
            </a:extLst>
          </p:cNvPr>
          <p:cNvSpPr>
            <a:spLocks noChangeAspect="1"/>
          </p:cNvSpPr>
          <p:nvPr/>
        </p:nvSpPr>
        <p:spPr>
          <a:xfrm>
            <a:off x="787401" y="1633538"/>
            <a:ext cx="1068387" cy="160337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r"/>
            <a:r>
              <a:rPr lang="nl-NL" sz="700" dirty="0">
                <a:solidFill>
                  <a:schemeClr val="tx1"/>
                </a:solidFill>
                <a:cs typeface="Arial" charset="0"/>
              </a:rPr>
              <a:t>[gebruikersnaam en</a:t>
            </a:r>
          </a:p>
          <a:p>
            <a:pPr algn="r"/>
            <a:r>
              <a:rPr lang="nl-NL" sz="700" dirty="0">
                <a:solidFill>
                  <a:schemeClr val="tx1"/>
                </a:solidFill>
                <a:cs typeface="Arial" charset="0"/>
              </a:rPr>
              <a:t>wachtwoord zijn correct]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641D849-EC55-C041-9BE5-B48EE10FA2AE}"/>
              </a:ext>
            </a:extLst>
          </p:cNvPr>
          <p:cNvSpPr>
            <a:spLocks noChangeAspect="1"/>
          </p:cNvSpPr>
          <p:nvPr/>
        </p:nvSpPr>
        <p:spPr>
          <a:xfrm>
            <a:off x="1404144" y="1001710"/>
            <a:ext cx="471488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/>
            <a:r>
              <a:rPr lang="nl-NL" sz="700" dirty="0">
                <a:solidFill>
                  <a:schemeClr val="tx1"/>
                </a:solidFill>
                <a:cs typeface="Arial" charset="0"/>
              </a:rPr>
              <a:t>Inloggen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38426E4A-DDA7-1D48-B31B-FD3FAC44140F}"/>
              </a:ext>
            </a:extLst>
          </p:cNvPr>
          <p:cNvSpPr/>
          <p:nvPr/>
        </p:nvSpPr>
        <p:spPr>
          <a:xfrm>
            <a:off x="1890713" y="1879600"/>
            <a:ext cx="2481262" cy="171450"/>
          </a:xfrm>
          <a:prstGeom prst="roundRect">
            <a:avLst>
              <a:gd name="adj" fmla="val 27893"/>
            </a:avLst>
          </a:prstGeom>
          <a:solidFill>
            <a:schemeClr val="accent4">
              <a:lumMod val="75000"/>
              <a:alpha val="70000"/>
            </a:scheme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«pseudostate»  tabbladen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863FED6-B0B4-7C4E-B088-4A8645B53E58}"/>
              </a:ext>
            </a:extLst>
          </p:cNvPr>
          <p:cNvCxnSpPr>
            <a:cxnSpLocks/>
          </p:cNvCxnSpPr>
          <p:nvPr/>
        </p:nvCxnSpPr>
        <p:spPr>
          <a:xfrm>
            <a:off x="2018060" y="2053431"/>
            <a:ext cx="0" cy="302419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31199425-9904-0241-B424-5B331E84AC14}"/>
              </a:ext>
            </a:extLst>
          </p:cNvPr>
          <p:cNvSpPr/>
          <p:nvPr/>
        </p:nvSpPr>
        <p:spPr>
          <a:xfrm>
            <a:off x="2850958" y="2359025"/>
            <a:ext cx="565150" cy="169863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>
                <a:solidFill>
                  <a:schemeClr val="bg1"/>
                </a:solidFill>
                <a:cs typeface="Arial" charset="0"/>
              </a:rPr>
              <a:t>Klanten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678DAED-FD28-5146-9467-6BAD72AFC550}"/>
              </a:ext>
            </a:extLst>
          </p:cNvPr>
          <p:cNvCxnSpPr>
            <a:cxnSpLocks/>
          </p:cNvCxnSpPr>
          <p:nvPr/>
        </p:nvCxnSpPr>
        <p:spPr>
          <a:xfrm flipH="1" flipV="1">
            <a:off x="2175223" y="2049464"/>
            <a:ext cx="2" cy="392905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E831383-5944-9F4E-8DE0-9CDBF5F6C84C}"/>
              </a:ext>
            </a:extLst>
          </p:cNvPr>
          <p:cNvCxnSpPr/>
          <p:nvPr/>
        </p:nvCxnSpPr>
        <p:spPr>
          <a:xfrm rot="5400000">
            <a:off x="2879533" y="2201863"/>
            <a:ext cx="306387" cy="158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9F673D7-068F-BB42-B6E6-584C4DDF44B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064477" y="2202656"/>
            <a:ext cx="304800" cy="158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C3B5F79D-31B9-3C47-8AE5-73EE9AFFB80F}"/>
              </a:ext>
            </a:extLst>
          </p:cNvPr>
          <p:cNvSpPr/>
          <p:nvPr/>
        </p:nvSpPr>
        <p:spPr>
          <a:xfrm>
            <a:off x="3691745" y="2355850"/>
            <a:ext cx="693738" cy="173038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>
                <a:solidFill>
                  <a:schemeClr val="bg1"/>
                </a:solidFill>
                <a:cs typeface="Arial" charset="0"/>
              </a:rPr>
              <a:t>Bestellingen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F4A63DB0-34FF-7A43-A987-5C5E40BB29B0}"/>
              </a:ext>
            </a:extLst>
          </p:cNvPr>
          <p:cNvCxnSpPr/>
          <p:nvPr/>
        </p:nvCxnSpPr>
        <p:spPr>
          <a:xfrm rot="5400000">
            <a:off x="3745720" y="2201863"/>
            <a:ext cx="312737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22F87CC-7DF3-1F47-B320-AFBDFCC64A07}"/>
              </a:ext>
            </a:extLst>
          </p:cNvPr>
          <p:cNvCxnSpPr/>
          <p:nvPr/>
        </p:nvCxnSpPr>
        <p:spPr>
          <a:xfrm rot="16200000" flipV="1">
            <a:off x="3929974" y="2201069"/>
            <a:ext cx="309562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32A20CAB-80EC-834F-9463-D031E87AF8DF}"/>
              </a:ext>
            </a:extLst>
          </p:cNvPr>
          <p:cNvSpPr/>
          <p:nvPr/>
        </p:nvSpPr>
        <p:spPr>
          <a:xfrm>
            <a:off x="1011238" y="2743601"/>
            <a:ext cx="809625" cy="306387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«popup»</a:t>
            </a:r>
          </a:p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Nieuw product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D517D63-3EDF-7D4F-9D3F-8697EF00A8E2}"/>
              </a:ext>
            </a:extLst>
          </p:cNvPr>
          <p:cNvCxnSpPr>
            <a:endCxn id="67" idx="0"/>
          </p:cNvCxnSpPr>
          <p:nvPr/>
        </p:nvCxnSpPr>
        <p:spPr>
          <a:xfrm rot="5400000">
            <a:off x="1245195" y="2564807"/>
            <a:ext cx="349651" cy="793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C1E42C6F-3707-FD4F-A6B8-69806F8B90E7}"/>
              </a:ext>
            </a:extLst>
          </p:cNvPr>
          <p:cNvSpPr/>
          <p:nvPr/>
        </p:nvSpPr>
        <p:spPr>
          <a:xfrm>
            <a:off x="1994680" y="2752022"/>
            <a:ext cx="512762" cy="287337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«popup»</a:t>
            </a:r>
          </a:p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Product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554D8F6-71EE-9342-A108-A06400AC590E}"/>
              </a:ext>
            </a:extLst>
          </p:cNvPr>
          <p:cNvCxnSpPr>
            <a:endCxn id="71" idx="0"/>
          </p:cNvCxnSpPr>
          <p:nvPr/>
        </p:nvCxnSpPr>
        <p:spPr>
          <a:xfrm rot="5400000">
            <a:off x="2074011" y="2574971"/>
            <a:ext cx="354101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FC3EC75A-9C5C-0F47-A286-CAC69BB95257}"/>
              </a:ext>
            </a:extLst>
          </p:cNvPr>
          <p:cNvSpPr/>
          <p:nvPr/>
        </p:nvSpPr>
        <p:spPr>
          <a:xfrm>
            <a:off x="2860028" y="2746777"/>
            <a:ext cx="547010" cy="303211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«popup»</a:t>
            </a:r>
          </a:p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Klant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EBBE5577-8A9E-CF4C-881F-331D170DF65C}"/>
              </a:ext>
            </a:extLst>
          </p:cNvPr>
          <p:cNvCxnSpPr>
            <a:stCxn id="59" idx="2"/>
            <a:endCxn id="73" idx="0"/>
          </p:cNvCxnSpPr>
          <p:nvPr/>
        </p:nvCxnSpPr>
        <p:spPr>
          <a:xfrm rot="5400000">
            <a:off x="3024589" y="2637832"/>
            <a:ext cx="217889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064CA653-4CA0-F648-B163-24B28B93B485}"/>
              </a:ext>
            </a:extLst>
          </p:cNvPr>
          <p:cNvSpPr/>
          <p:nvPr/>
        </p:nvSpPr>
        <p:spPr>
          <a:xfrm>
            <a:off x="3951093" y="2736149"/>
            <a:ext cx="695325" cy="303210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«popup»</a:t>
            </a:r>
          </a:p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Bestelling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E9328F75-545D-7F41-AF7E-CDBAC2DD7954}"/>
              </a:ext>
            </a:extLst>
          </p:cNvPr>
          <p:cNvCxnSpPr/>
          <p:nvPr/>
        </p:nvCxnSpPr>
        <p:spPr>
          <a:xfrm rot="16200000" flipH="1">
            <a:off x="4066593" y="2638228"/>
            <a:ext cx="210744" cy="1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7" name="Group 45">
            <a:extLst>
              <a:ext uri="{FF2B5EF4-FFF2-40B4-BE49-F238E27FC236}">
                <a16:creationId xmlns:a16="http://schemas.microsoft.com/office/drawing/2014/main" id="{01AC32C0-6195-1940-B1D5-A56E306C1AEA}"/>
              </a:ext>
            </a:extLst>
          </p:cNvPr>
          <p:cNvGrpSpPr>
            <a:grpSpLocks/>
          </p:cNvGrpSpPr>
          <p:nvPr/>
        </p:nvGrpSpPr>
        <p:grpSpPr bwMode="auto">
          <a:xfrm>
            <a:off x="4660581" y="1863477"/>
            <a:ext cx="215900" cy="217487"/>
            <a:chOff x="3032934" y="1186829"/>
            <a:chExt cx="216000" cy="21600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CCA5BA6-C064-9B4C-BF76-CDC80B482E9C}"/>
                </a:ext>
              </a:extLst>
            </p:cNvPr>
            <p:cNvSpPr/>
            <p:nvPr/>
          </p:nvSpPr>
          <p:spPr>
            <a:xfrm>
              <a:off x="3032934" y="1186829"/>
              <a:ext cx="216000" cy="216000"/>
            </a:xfrm>
            <a:prstGeom prst="ellipse">
              <a:avLst/>
            </a:prstGeom>
            <a:noFill/>
            <a:ln w="25400"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 sz="700" b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DA66246B-E75C-AC45-8169-09A02E84760F}"/>
                </a:ext>
              </a:extLst>
            </p:cNvPr>
            <p:cNvSpPr/>
            <p:nvPr/>
          </p:nvSpPr>
          <p:spPr>
            <a:xfrm>
              <a:off x="3069463" y="1223091"/>
              <a:ext cx="144530" cy="145051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 sz="700" b="0">
                <a:solidFill>
                  <a:srgbClr val="FFFFFF"/>
                </a:solidFill>
                <a:cs typeface="Arial" charset="0"/>
              </a:endParaRPr>
            </a:p>
          </p:txBody>
        </p:sp>
      </p:grp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EDA26F84-6C54-2447-90F7-C493CC252757}"/>
              </a:ext>
            </a:extLst>
          </p:cNvPr>
          <p:cNvCxnSpPr>
            <a:stCxn id="57" idx="3"/>
            <a:endCxn id="78" idx="2"/>
          </p:cNvCxnSpPr>
          <p:nvPr/>
        </p:nvCxnSpPr>
        <p:spPr>
          <a:xfrm>
            <a:off x="4371975" y="1965325"/>
            <a:ext cx="288606" cy="6896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3B9EEB4D-3B98-C244-836F-0479561D6DEC}"/>
              </a:ext>
            </a:extLst>
          </p:cNvPr>
          <p:cNvSpPr>
            <a:spLocks noChangeAspect="1"/>
          </p:cNvSpPr>
          <p:nvPr/>
        </p:nvSpPr>
        <p:spPr>
          <a:xfrm>
            <a:off x="4230327" y="1685712"/>
            <a:ext cx="471487" cy="160337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anchor="ctr" anchorCtr="1"/>
          <a:lstStyle/>
          <a:p>
            <a:pPr algn="ctr"/>
            <a:r>
              <a:rPr lang="nl-NL" sz="700" dirty="0">
                <a:solidFill>
                  <a:schemeClr val="tx1"/>
                </a:solidFill>
                <a:cs typeface="Arial" charset="0"/>
              </a:rPr>
              <a:t>Uitloggen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0CA28CC-9B86-D346-A6B5-7B070C5AF2A3}"/>
              </a:ext>
            </a:extLst>
          </p:cNvPr>
          <p:cNvCxnSpPr>
            <a:stCxn id="51" idx="3"/>
            <a:endCxn id="83" idx="1"/>
          </p:cNvCxnSpPr>
          <p:nvPr/>
        </p:nvCxnSpPr>
        <p:spPr bwMode="auto">
          <a:xfrm>
            <a:off x="2000250" y="1401763"/>
            <a:ext cx="328598" cy="2459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A8C7DB46-6E2A-C949-85CC-EAB33110A3B3}"/>
              </a:ext>
            </a:extLst>
          </p:cNvPr>
          <p:cNvSpPr/>
          <p:nvPr/>
        </p:nvSpPr>
        <p:spPr bwMode="auto">
          <a:xfrm>
            <a:off x="2328848" y="1305003"/>
            <a:ext cx="760413" cy="198437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440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«popup»</a:t>
            </a:r>
          </a:p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login incorrect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49275" y="0"/>
            <a:ext cx="448945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 err="1"/>
              <a:t>Popup</a:t>
            </a:r>
            <a:r>
              <a:rPr lang="nl-NL" b="1" dirty="0"/>
              <a:t> scherm</a:t>
            </a:r>
          </a:p>
        </p:txBody>
      </p:sp>
      <p:sp>
        <p:nvSpPr>
          <p:cNvPr id="56" name="Isosceles Triangle 55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81" name="Rectangle 80"/>
          <p:cNvSpPr>
            <a:spLocks noChangeAspect="1"/>
          </p:cNvSpPr>
          <p:nvPr/>
        </p:nvSpPr>
        <p:spPr>
          <a:xfrm>
            <a:off x="804354" y="458150"/>
            <a:ext cx="1977023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r>
              <a:rPr lang="nl-NL" b="0" dirty="0">
                <a:solidFill>
                  <a:schemeClr val="tx1"/>
                </a:solidFill>
                <a:cs typeface="Arial" charset="0"/>
              </a:rPr>
              <a:t>Schermstroom van </a:t>
            </a:r>
            <a:r>
              <a:rPr lang="nl-NL" dirty="0">
                <a:solidFill>
                  <a:schemeClr val="tx1"/>
                </a:solidFill>
                <a:cs typeface="Arial" charset="0"/>
              </a:rPr>
              <a:t>productbeheerder: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E11F68F-5C6A-9647-8E08-B443DA278F24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87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5D5AE35-0847-494D-8184-0475448D9834}"/>
              </a:ext>
            </a:extLst>
          </p:cNvPr>
          <p:cNvCxnSpPr>
            <a:stCxn id="44" idx="6"/>
            <a:endCxn id="43" idx="1"/>
          </p:cNvCxnSpPr>
          <p:nvPr/>
        </p:nvCxnSpPr>
        <p:spPr>
          <a:xfrm>
            <a:off x="1133475" y="884238"/>
            <a:ext cx="306388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DCE3015A-4331-E04B-A53C-507251CF1B56}"/>
              </a:ext>
            </a:extLst>
          </p:cNvPr>
          <p:cNvSpPr/>
          <p:nvPr/>
        </p:nvSpPr>
        <p:spPr>
          <a:xfrm>
            <a:off x="1439863" y="785813"/>
            <a:ext cx="760412" cy="196850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Inlogscherm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165C73F-0276-F440-A632-8C8EAF29A70F}"/>
              </a:ext>
            </a:extLst>
          </p:cNvPr>
          <p:cNvSpPr/>
          <p:nvPr/>
        </p:nvSpPr>
        <p:spPr>
          <a:xfrm>
            <a:off x="1011238" y="823913"/>
            <a:ext cx="122237" cy="12065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sz="700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15E44207-E928-3C47-9DD8-9EBCF947C35B}"/>
              </a:ext>
            </a:extLst>
          </p:cNvPr>
          <p:cNvSpPr/>
          <p:nvPr/>
        </p:nvSpPr>
        <p:spPr>
          <a:xfrm>
            <a:off x="1241425" y="2359025"/>
            <a:ext cx="1336675" cy="169863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>
                <a:solidFill>
                  <a:schemeClr val="bg1"/>
                </a:solidFill>
                <a:cs typeface="Arial" charset="0"/>
              </a:rPr>
              <a:t>Producten</a:t>
            </a:r>
          </a:p>
        </p:txBody>
      </p:sp>
      <p:sp>
        <p:nvSpPr>
          <p:cNvPr id="48" name="Diamond 47">
            <a:extLst>
              <a:ext uri="{FF2B5EF4-FFF2-40B4-BE49-F238E27FC236}">
                <a16:creationId xmlns:a16="http://schemas.microsoft.com/office/drawing/2014/main" id="{CEE03FB0-01BF-6340-829E-D1008F82EDA5}"/>
              </a:ext>
            </a:extLst>
          </p:cNvPr>
          <p:cNvSpPr/>
          <p:nvPr/>
        </p:nvSpPr>
        <p:spPr>
          <a:xfrm>
            <a:off x="1639888" y="1293813"/>
            <a:ext cx="360362" cy="215900"/>
          </a:xfrm>
          <a:prstGeom prst="diamond">
            <a:avLst/>
          </a:prstGeom>
          <a:solidFill>
            <a:schemeClr val="accent4">
              <a:lumMod val="75000"/>
            </a:schemeClr>
          </a:solidFill>
          <a:ln w="2540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sz="700" b="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7C62F55-C74A-A444-8A48-D70045394A05}"/>
              </a:ext>
            </a:extLst>
          </p:cNvPr>
          <p:cNvCxnSpPr>
            <a:stCxn id="48" idx="2"/>
          </p:cNvCxnSpPr>
          <p:nvPr/>
        </p:nvCxnSpPr>
        <p:spPr>
          <a:xfrm rot="5400000">
            <a:off x="1398983" y="1930005"/>
            <a:ext cx="841378" cy="794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0E639C8-0B17-B34A-AA18-E079CAEBBFEB}"/>
              </a:ext>
            </a:extLst>
          </p:cNvPr>
          <p:cNvCxnSpPr>
            <a:stCxn id="43" idx="2"/>
            <a:endCxn id="48" idx="0"/>
          </p:cNvCxnSpPr>
          <p:nvPr/>
        </p:nvCxnSpPr>
        <p:spPr>
          <a:xfrm rot="5400000">
            <a:off x="1664494" y="1138238"/>
            <a:ext cx="311150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3DDCF7E7-6111-F946-B51F-7B2D7DF76CC3}"/>
              </a:ext>
            </a:extLst>
          </p:cNvPr>
          <p:cNvSpPr>
            <a:spLocks noChangeAspect="1"/>
          </p:cNvSpPr>
          <p:nvPr/>
        </p:nvSpPr>
        <p:spPr>
          <a:xfrm>
            <a:off x="787401" y="1633538"/>
            <a:ext cx="1068387" cy="160337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r"/>
            <a:r>
              <a:rPr lang="nl-NL" sz="700" dirty="0">
                <a:solidFill>
                  <a:schemeClr val="tx1"/>
                </a:solidFill>
                <a:cs typeface="Arial" charset="0"/>
              </a:rPr>
              <a:t>[gebruikersnaam en</a:t>
            </a:r>
          </a:p>
          <a:p>
            <a:pPr algn="r"/>
            <a:r>
              <a:rPr lang="nl-NL" sz="700" dirty="0">
                <a:solidFill>
                  <a:schemeClr val="tx1"/>
                </a:solidFill>
                <a:cs typeface="Arial" charset="0"/>
              </a:rPr>
              <a:t>wachtwoord zijn correct]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50D390B-4CE1-4547-96BF-2234F06171EB}"/>
              </a:ext>
            </a:extLst>
          </p:cNvPr>
          <p:cNvSpPr>
            <a:spLocks noChangeAspect="1"/>
          </p:cNvSpPr>
          <p:nvPr/>
        </p:nvSpPr>
        <p:spPr>
          <a:xfrm>
            <a:off x="1404144" y="1001710"/>
            <a:ext cx="471488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/>
            <a:r>
              <a:rPr lang="nl-NL" sz="700" dirty="0">
                <a:solidFill>
                  <a:schemeClr val="tx1"/>
                </a:solidFill>
                <a:cs typeface="Arial" charset="0"/>
              </a:rPr>
              <a:t>Inloggen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38A9A987-B100-FC4D-9D79-299E4B129572}"/>
              </a:ext>
            </a:extLst>
          </p:cNvPr>
          <p:cNvSpPr/>
          <p:nvPr/>
        </p:nvSpPr>
        <p:spPr>
          <a:xfrm>
            <a:off x="1890713" y="1879600"/>
            <a:ext cx="2481262" cy="171450"/>
          </a:xfrm>
          <a:prstGeom prst="roundRect">
            <a:avLst>
              <a:gd name="adj" fmla="val 27893"/>
            </a:avLst>
          </a:prstGeom>
          <a:solidFill>
            <a:schemeClr val="accent4">
              <a:lumMod val="75000"/>
              <a:alpha val="70000"/>
            </a:scheme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«pseudostate»  menubalk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8E87033E-3800-0940-B571-06EB166C7228}"/>
              </a:ext>
            </a:extLst>
          </p:cNvPr>
          <p:cNvCxnSpPr>
            <a:cxnSpLocks/>
          </p:cNvCxnSpPr>
          <p:nvPr/>
        </p:nvCxnSpPr>
        <p:spPr>
          <a:xfrm>
            <a:off x="2018060" y="2053431"/>
            <a:ext cx="0" cy="302419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F77194ED-5E93-CD4D-A158-A8810EF61941}"/>
              </a:ext>
            </a:extLst>
          </p:cNvPr>
          <p:cNvSpPr/>
          <p:nvPr/>
        </p:nvSpPr>
        <p:spPr>
          <a:xfrm>
            <a:off x="2850958" y="2359025"/>
            <a:ext cx="565150" cy="169863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>
                <a:solidFill>
                  <a:schemeClr val="bg1"/>
                </a:solidFill>
                <a:cs typeface="Arial" charset="0"/>
              </a:rPr>
              <a:t>Klanten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ABD05CEA-778F-4347-BCFF-A2207C62A542}"/>
              </a:ext>
            </a:extLst>
          </p:cNvPr>
          <p:cNvCxnSpPr>
            <a:cxnSpLocks/>
          </p:cNvCxnSpPr>
          <p:nvPr/>
        </p:nvCxnSpPr>
        <p:spPr>
          <a:xfrm flipH="1" flipV="1">
            <a:off x="2175223" y="2049464"/>
            <a:ext cx="2" cy="392905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FAD4AB2B-0423-C140-AF9D-4CC1EE4B4C1C}"/>
              </a:ext>
            </a:extLst>
          </p:cNvPr>
          <p:cNvCxnSpPr/>
          <p:nvPr/>
        </p:nvCxnSpPr>
        <p:spPr>
          <a:xfrm rot="5400000">
            <a:off x="2879533" y="2201863"/>
            <a:ext cx="306387" cy="158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733E924C-FAE7-6F4B-848D-3CAC516F2D8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064477" y="2202656"/>
            <a:ext cx="304800" cy="158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754C1C98-2138-B443-B1A9-F133DFD3095D}"/>
              </a:ext>
            </a:extLst>
          </p:cNvPr>
          <p:cNvSpPr/>
          <p:nvPr/>
        </p:nvSpPr>
        <p:spPr>
          <a:xfrm>
            <a:off x="3691745" y="2355850"/>
            <a:ext cx="693738" cy="173038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>
                <a:solidFill>
                  <a:schemeClr val="bg1"/>
                </a:solidFill>
                <a:cs typeface="Arial" charset="0"/>
              </a:rPr>
              <a:t>Bestellingen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A78C071C-9F68-204B-8C62-832BF2ADAFE4}"/>
              </a:ext>
            </a:extLst>
          </p:cNvPr>
          <p:cNvCxnSpPr/>
          <p:nvPr/>
        </p:nvCxnSpPr>
        <p:spPr>
          <a:xfrm rot="5400000">
            <a:off x="3745720" y="2201863"/>
            <a:ext cx="312737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194C3BFF-D03F-7D46-9962-8D1F662E39CC}"/>
              </a:ext>
            </a:extLst>
          </p:cNvPr>
          <p:cNvCxnSpPr/>
          <p:nvPr/>
        </p:nvCxnSpPr>
        <p:spPr>
          <a:xfrm rot="16200000" flipV="1">
            <a:off x="3929974" y="2201069"/>
            <a:ext cx="309562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A6552719-1C8B-D64B-9C9E-D8BEAE89FF7E}"/>
              </a:ext>
            </a:extLst>
          </p:cNvPr>
          <p:cNvSpPr/>
          <p:nvPr/>
        </p:nvSpPr>
        <p:spPr>
          <a:xfrm>
            <a:off x="1011238" y="2743601"/>
            <a:ext cx="809625" cy="306387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«popup»</a:t>
            </a:r>
          </a:p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Nieuw product</a:t>
            </a: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45600C1A-6BD2-474C-8682-EFE14D59B489}"/>
              </a:ext>
            </a:extLst>
          </p:cNvPr>
          <p:cNvCxnSpPr>
            <a:endCxn id="92" idx="0"/>
          </p:cNvCxnSpPr>
          <p:nvPr/>
        </p:nvCxnSpPr>
        <p:spPr>
          <a:xfrm rot="5400000">
            <a:off x="1245195" y="2564807"/>
            <a:ext cx="349651" cy="793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F9AC26D1-7A80-2446-8A4F-2701B3325392}"/>
              </a:ext>
            </a:extLst>
          </p:cNvPr>
          <p:cNvSpPr/>
          <p:nvPr/>
        </p:nvSpPr>
        <p:spPr>
          <a:xfrm>
            <a:off x="1994680" y="2752022"/>
            <a:ext cx="512762" cy="287337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«popup»</a:t>
            </a:r>
          </a:p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Product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A2D76637-F16C-6448-AE45-D5B5F493EA3E}"/>
              </a:ext>
            </a:extLst>
          </p:cNvPr>
          <p:cNvCxnSpPr>
            <a:endCxn id="94" idx="0"/>
          </p:cNvCxnSpPr>
          <p:nvPr/>
        </p:nvCxnSpPr>
        <p:spPr>
          <a:xfrm rot="5400000">
            <a:off x="2074011" y="2574971"/>
            <a:ext cx="354101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F5884EBA-EF0F-4C4A-94B8-52DF987367F4}"/>
              </a:ext>
            </a:extLst>
          </p:cNvPr>
          <p:cNvSpPr/>
          <p:nvPr/>
        </p:nvSpPr>
        <p:spPr>
          <a:xfrm>
            <a:off x="2860028" y="2746777"/>
            <a:ext cx="547010" cy="303211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«popup»</a:t>
            </a:r>
          </a:p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Klant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52C6DF36-7DE5-224B-AF69-E3C9D1A9A9BB}"/>
              </a:ext>
            </a:extLst>
          </p:cNvPr>
          <p:cNvCxnSpPr>
            <a:stCxn id="85" idx="2"/>
            <a:endCxn id="96" idx="0"/>
          </p:cNvCxnSpPr>
          <p:nvPr/>
        </p:nvCxnSpPr>
        <p:spPr>
          <a:xfrm rot="5400000">
            <a:off x="3024589" y="2637832"/>
            <a:ext cx="217889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3DFD38B8-B691-414A-A5E2-6540BF3DB8B9}"/>
              </a:ext>
            </a:extLst>
          </p:cNvPr>
          <p:cNvSpPr/>
          <p:nvPr/>
        </p:nvSpPr>
        <p:spPr>
          <a:xfrm>
            <a:off x="3951093" y="2736149"/>
            <a:ext cx="695325" cy="303210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«popup»</a:t>
            </a:r>
          </a:p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Bestelling</a:t>
            </a: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C923385D-728C-0B4A-B975-9786EE2DE8E0}"/>
              </a:ext>
            </a:extLst>
          </p:cNvPr>
          <p:cNvCxnSpPr/>
          <p:nvPr/>
        </p:nvCxnSpPr>
        <p:spPr>
          <a:xfrm rot="16200000" flipH="1">
            <a:off x="4066593" y="2638228"/>
            <a:ext cx="210744" cy="1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0" name="Group 45">
            <a:extLst>
              <a:ext uri="{FF2B5EF4-FFF2-40B4-BE49-F238E27FC236}">
                <a16:creationId xmlns:a16="http://schemas.microsoft.com/office/drawing/2014/main" id="{93AECE7C-48A0-6944-AFF4-32FF31223679}"/>
              </a:ext>
            </a:extLst>
          </p:cNvPr>
          <p:cNvGrpSpPr>
            <a:grpSpLocks/>
          </p:cNvGrpSpPr>
          <p:nvPr/>
        </p:nvGrpSpPr>
        <p:grpSpPr bwMode="auto">
          <a:xfrm>
            <a:off x="4660581" y="1863477"/>
            <a:ext cx="215900" cy="217487"/>
            <a:chOff x="3032934" y="1186829"/>
            <a:chExt cx="216000" cy="216000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71E54C7E-E8AE-9A41-9781-F5B5D39629CB}"/>
                </a:ext>
              </a:extLst>
            </p:cNvPr>
            <p:cNvSpPr/>
            <p:nvPr/>
          </p:nvSpPr>
          <p:spPr>
            <a:xfrm>
              <a:off x="3032934" y="1186829"/>
              <a:ext cx="216000" cy="216000"/>
            </a:xfrm>
            <a:prstGeom prst="ellipse">
              <a:avLst/>
            </a:prstGeom>
            <a:noFill/>
            <a:ln w="25400"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 sz="700" b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F0810981-D843-3F48-BDFB-9B835DC4C879}"/>
                </a:ext>
              </a:extLst>
            </p:cNvPr>
            <p:cNvSpPr/>
            <p:nvPr/>
          </p:nvSpPr>
          <p:spPr>
            <a:xfrm>
              <a:off x="3069463" y="1223091"/>
              <a:ext cx="144530" cy="145051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 sz="700" b="0">
                <a:solidFill>
                  <a:srgbClr val="FFFFFF"/>
                </a:solidFill>
                <a:cs typeface="Arial" charset="0"/>
              </a:endParaRPr>
            </a:p>
          </p:txBody>
        </p:sp>
      </p:grp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EA747E67-3F53-5A4D-989A-522C8CE7E7EC}"/>
              </a:ext>
            </a:extLst>
          </p:cNvPr>
          <p:cNvCxnSpPr>
            <a:stCxn id="69" idx="3"/>
            <a:endCxn id="101" idx="2"/>
          </p:cNvCxnSpPr>
          <p:nvPr/>
        </p:nvCxnSpPr>
        <p:spPr>
          <a:xfrm>
            <a:off x="4371975" y="1965325"/>
            <a:ext cx="288606" cy="6896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B5845BB-0F80-4A43-9E4B-0B32FF50A8CB}"/>
              </a:ext>
            </a:extLst>
          </p:cNvPr>
          <p:cNvSpPr>
            <a:spLocks noChangeAspect="1"/>
          </p:cNvSpPr>
          <p:nvPr/>
        </p:nvSpPr>
        <p:spPr>
          <a:xfrm>
            <a:off x="4230327" y="1685712"/>
            <a:ext cx="471487" cy="160337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anchor="ctr" anchorCtr="1"/>
          <a:lstStyle/>
          <a:p>
            <a:pPr algn="ctr"/>
            <a:r>
              <a:rPr lang="nl-NL" sz="700" dirty="0">
                <a:solidFill>
                  <a:schemeClr val="tx1"/>
                </a:solidFill>
                <a:cs typeface="Arial" charset="0"/>
              </a:rPr>
              <a:t>Uitloggen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295DF304-9122-8F41-BCB4-F652FE40AC7A}"/>
              </a:ext>
            </a:extLst>
          </p:cNvPr>
          <p:cNvCxnSpPr>
            <a:stCxn id="48" idx="3"/>
            <a:endCxn id="106" idx="1"/>
          </p:cNvCxnSpPr>
          <p:nvPr/>
        </p:nvCxnSpPr>
        <p:spPr bwMode="auto">
          <a:xfrm>
            <a:off x="2000250" y="1401763"/>
            <a:ext cx="328598" cy="2459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id="{146ADFBF-901F-BE4D-8CBF-DC0EC85C2866}"/>
              </a:ext>
            </a:extLst>
          </p:cNvPr>
          <p:cNvSpPr/>
          <p:nvPr/>
        </p:nvSpPr>
        <p:spPr bwMode="auto">
          <a:xfrm>
            <a:off x="2328848" y="1305003"/>
            <a:ext cx="760413" cy="198437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440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«popup»</a:t>
            </a:r>
          </a:p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login incorrect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49275" y="0"/>
            <a:ext cx="448945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/>
              <a:t>Rapport</a:t>
            </a:r>
          </a:p>
        </p:txBody>
      </p:sp>
      <p:sp>
        <p:nvSpPr>
          <p:cNvPr id="56" name="Isosceles Triangle 55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E1E7933-16AB-0847-AB2E-C059E541B92E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87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CBFD357-32C1-014C-8C26-936600E8F064}"/>
              </a:ext>
            </a:extLst>
          </p:cNvPr>
          <p:cNvCxnSpPr>
            <a:stCxn id="80" idx="6"/>
            <a:endCxn id="79" idx="1"/>
          </p:cNvCxnSpPr>
          <p:nvPr/>
        </p:nvCxnSpPr>
        <p:spPr>
          <a:xfrm>
            <a:off x="1133475" y="884238"/>
            <a:ext cx="306388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EA79AC59-BB0C-6844-88EE-C958CE9495FC}"/>
              </a:ext>
            </a:extLst>
          </p:cNvPr>
          <p:cNvSpPr/>
          <p:nvPr/>
        </p:nvSpPr>
        <p:spPr>
          <a:xfrm>
            <a:off x="1439863" y="785813"/>
            <a:ext cx="760412" cy="196850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Inlogscherm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60C2B86-C49B-7747-8813-E13C6F2ACAE1}"/>
              </a:ext>
            </a:extLst>
          </p:cNvPr>
          <p:cNvSpPr/>
          <p:nvPr/>
        </p:nvSpPr>
        <p:spPr>
          <a:xfrm>
            <a:off x="1011238" y="823913"/>
            <a:ext cx="122237" cy="12065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sz="700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9325229A-9A57-254F-8463-A77B83159686}"/>
              </a:ext>
            </a:extLst>
          </p:cNvPr>
          <p:cNvSpPr/>
          <p:nvPr/>
        </p:nvSpPr>
        <p:spPr>
          <a:xfrm>
            <a:off x="1241425" y="2359025"/>
            <a:ext cx="1336675" cy="169863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>
                <a:solidFill>
                  <a:schemeClr val="bg1"/>
                </a:solidFill>
                <a:cs typeface="Arial" charset="0"/>
              </a:rPr>
              <a:t>Producten</a:t>
            </a:r>
          </a:p>
        </p:txBody>
      </p:sp>
      <p:sp>
        <p:nvSpPr>
          <p:cNvPr id="82" name="Diamond 81">
            <a:extLst>
              <a:ext uri="{FF2B5EF4-FFF2-40B4-BE49-F238E27FC236}">
                <a16:creationId xmlns:a16="http://schemas.microsoft.com/office/drawing/2014/main" id="{4117D199-C36E-FC47-A08E-B3C8F5B5A3C6}"/>
              </a:ext>
            </a:extLst>
          </p:cNvPr>
          <p:cNvSpPr/>
          <p:nvPr/>
        </p:nvSpPr>
        <p:spPr>
          <a:xfrm>
            <a:off x="1639888" y="1293813"/>
            <a:ext cx="360362" cy="215900"/>
          </a:xfrm>
          <a:prstGeom prst="diamond">
            <a:avLst/>
          </a:prstGeom>
          <a:solidFill>
            <a:schemeClr val="accent4">
              <a:lumMod val="75000"/>
            </a:schemeClr>
          </a:solidFill>
          <a:ln w="2540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sz="700" b="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257DFFE9-69F9-B140-BC5A-0BF41FACC435}"/>
              </a:ext>
            </a:extLst>
          </p:cNvPr>
          <p:cNvCxnSpPr>
            <a:stCxn id="82" idx="2"/>
          </p:cNvCxnSpPr>
          <p:nvPr/>
        </p:nvCxnSpPr>
        <p:spPr>
          <a:xfrm rot="5400000">
            <a:off x="1398983" y="1930005"/>
            <a:ext cx="841378" cy="794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78D0FB1-5F2D-C74D-8FF4-BD854750A935}"/>
              </a:ext>
            </a:extLst>
          </p:cNvPr>
          <p:cNvCxnSpPr>
            <a:stCxn id="79" idx="2"/>
            <a:endCxn id="82" idx="0"/>
          </p:cNvCxnSpPr>
          <p:nvPr/>
        </p:nvCxnSpPr>
        <p:spPr>
          <a:xfrm rot="5400000">
            <a:off x="1664494" y="1138238"/>
            <a:ext cx="311150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37F86048-D493-8C4A-A63F-938E3A601113}"/>
              </a:ext>
            </a:extLst>
          </p:cNvPr>
          <p:cNvSpPr>
            <a:spLocks noChangeAspect="1"/>
          </p:cNvSpPr>
          <p:nvPr/>
        </p:nvSpPr>
        <p:spPr>
          <a:xfrm>
            <a:off x="787401" y="1633538"/>
            <a:ext cx="1068387" cy="160337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r"/>
            <a:r>
              <a:rPr lang="nl-NL" sz="700" dirty="0">
                <a:solidFill>
                  <a:schemeClr val="tx1"/>
                </a:solidFill>
                <a:cs typeface="Arial" charset="0"/>
              </a:rPr>
              <a:t>[gebruikersnaam en</a:t>
            </a:r>
          </a:p>
          <a:p>
            <a:pPr algn="r"/>
            <a:r>
              <a:rPr lang="nl-NL" sz="700" dirty="0">
                <a:solidFill>
                  <a:schemeClr val="tx1"/>
                </a:solidFill>
                <a:cs typeface="Arial" charset="0"/>
              </a:rPr>
              <a:t>wachtwoord zijn correct]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237A0F4-B5DA-DA4A-A3D7-EB48EAC81710}"/>
              </a:ext>
            </a:extLst>
          </p:cNvPr>
          <p:cNvSpPr>
            <a:spLocks noChangeAspect="1"/>
          </p:cNvSpPr>
          <p:nvPr/>
        </p:nvSpPr>
        <p:spPr>
          <a:xfrm>
            <a:off x="1404144" y="1001710"/>
            <a:ext cx="471488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/>
            <a:r>
              <a:rPr lang="nl-NL" sz="700" dirty="0">
                <a:solidFill>
                  <a:schemeClr val="tx1"/>
                </a:solidFill>
                <a:cs typeface="Arial" charset="0"/>
              </a:rPr>
              <a:t>Inloggen</a:t>
            </a:r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8B3E8788-A15F-C843-8A28-F6E7F7C58F89}"/>
              </a:ext>
            </a:extLst>
          </p:cNvPr>
          <p:cNvSpPr/>
          <p:nvPr/>
        </p:nvSpPr>
        <p:spPr>
          <a:xfrm>
            <a:off x="1890713" y="1879600"/>
            <a:ext cx="2481262" cy="171450"/>
          </a:xfrm>
          <a:prstGeom prst="roundRect">
            <a:avLst>
              <a:gd name="adj" fmla="val 27893"/>
            </a:avLst>
          </a:prstGeom>
          <a:solidFill>
            <a:schemeClr val="accent4">
              <a:lumMod val="75000"/>
              <a:alpha val="70000"/>
            </a:scheme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«pseudostate»  menubalk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1046B0BA-A65E-9249-B452-CD8531D966B9}"/>
              </a:ext>
            </a:extLst>
          </p:cNvPr>
          <p:cNvCxnSpPr>
            <a:cxnSpLocks/>
          </p:cNvCxnSpPr>
          <p:nvPr/>
        </p:nvCxnSpPr>
        <p:spPr>
          <a:xfrm>
            <a:off x="2018060" y="2053431"/>
            <a:ext cx="0" cy="302419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AA2677AD-A878-864B-B43C-F45D4A7C9838}"/>
              </a:ext>
            </a:extLst>
          </p:cNvPr>
          <p:cNvSpPr/>
          <p:nvPr/>
        </p:nvSpPr>
        <p:spPr>
          <a:xfrm>
            <a:off x="2850958" y="2359025"/>
            <a:ext cx="565150" cy="169863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>
                <a:solidFill>
                  <a:schemeClr val="bg1"/>
                </a:solidFill>
                <a:cs typeface="Arial" charset="0"/>
              </a:rPr>
              <a:t>Klanten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74BB0636-2490-714B-890A-FCCABA2F2474}"/>
              </a:ext>
            </a:extLst>
          </p:cNvPr>
          <p:cNvCxnSpPr>
            <a:cxnSpLocks/>
          </p:cNvCxnSpPr>
          <p:nvPr/>
        </p:nvCxnSpPr>
        <p:spPr>
          <a:xfrm flipH="1" flipV="1">
            <a:off x="2175223" y="2049464"/>
            <a:ext cx="2" cy="392905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840B1966-CCF1-2E4D-B9AD-EA003C46CBF4}"/>
              </a:ext>
            </a:extLst>
          </p:cNvPr>
          <p:cNvCxnSpPr/>
          <p:nvPr/>
        </p:nvCxnSpPr>
        <p:spPr>
          <a:xfrm rot="5400000">
            <a:off x="2879533" y="2201863"/>
            <a:ext cx="306387" cy="158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6F7F6240-A308-D148-A29E-70BD4753A16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064477" y="2202656"/>
            <a:ext cx="304800" cy="158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DCC9BADB-629D-8A48-B4D2-E38DB416476B}"/>
              </a:ext>
            </a:extLst>
          </p:cNvPr>
          <p:cNvSpPr/>
          <p:nvPr/>
        </p:nvSpPr>
        <p:spPr>
          <a:xfrm>
            <a:off x="3691745" y="2355850"/>
            <a:ext cx="693738" cy="173038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>
                <a:solidFill>
                  <a:schemeClr val="bg1"/>
                </a:solidFill>
                <a:cs typeface="Arial" charset="0"/>
              </a:rPr>
              <a:t>Bestellingen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EB060D38-CFC4-7E4F-B8B1-C6E8F5C964A9}"/>
              </a:ext>
            </a:extLst>
          </p:cNvPr>
          <p:cNvCxnSpPr/>
          <p:nvPr/>
        </p:nvCxnSpPr>
        <p:spPr>
          <a:xfrm rot="5400000">
            <a:off x="3745720" y="2201863"/>
            <a:ext cx="312737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F58A7D8-922A-DF47-86C0-D9700EBC817D}"/>
              </a:ext>
            </a:extLst>
          </p:cNvPr>
          <p:cNvCxnSpPr/>
          <p:nvPr/>
        </p:nvCxnSpPr>
        <p:spPr>
          <a:xfrm rot="16200000" flipV="1">
            <a:off x="3929974" y="2201069"/>
            <a:ext cx="309562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AF8789E0-8524-0540-9BB7-904C0A4F3613}"/>
              </a:ext>
            </a:extLst>
          </p:cNvPr>
          <p:cNvSpPr/>
          <p:nvPr/>
        </p:nvSpPr>
        <p:spPr>
          <a:xfrm>
            <a:off x="1011238" y="2743601"/>
            <a:ext cx="809625" cy="306387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«popup»</a:t>
            </a:r>
          </a:p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Nieuw product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7F98B369-C716-674B-91F6-CB75532A1D57}"/>
              </a:ext>
            </a:extLst>
          </p:cNvPr>
          <p:cNvCxnSpPr>
            <a:endCxn id="96" idx="0"/>
          </p:cNvCxnSpPr>
          <p:nvPr/>
        </p:nvCxnSpPr>
        <p:spPr>
          <a:xfrm rot="5400000">
            <a:off x="1245195" y="2564807"/>
            <a:ext cx="349651" cy="793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44D78A36-0FFA-704F-8B72-6FB6E402403C}"/>
              </a:ext>
            </a:extLst>
          </p:cNvPr>
          <p:cNvSpPr/>
          <p:nvPr/>
        </p:nvSpPr>
        <p:spPr>
          <a:xfrm>
            <a:off x="1994680" y="2752022"/>
            <a:ext cx="512762" cy="287337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«popup»</a:t>
            </a:r>
          </a:p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Product</a:t>
            </a: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F59D1B31-B2AB-5844-AD5A-8129983A55BD}"/>
              </a:ext>
            </a:extLst>
          </p:cNvPr>
          <p:cNvCxnSpPr>
            <a:endCxn id="98" idx="0"/>
          </p:cNvCxnSpPr>
          <p:nvPr/>
        </p:nvCxnSpPr>
        <p:spPr>
          <a:xfrm rot="5400000">
            <a:off x="2074011" y="2574971"/>
            <a:ext cx="354101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77514F75-BCB9-D14E-A2DF-89C7BE13D106}"/>
              </a:ext>
            </a:extLst>
          </p:cNvPr>
          <p:cNvSpPr/>
          <p:nvPr/>
        </p:nvSpPr>
        <p:spPr>
          <a:xfrm>
            <a:off x="2860028" y="2746777"/>
            <a:ext cx="547010" cy="303211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«popup»</a:t>
            </a:r>
          </a:p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Klant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94C4B687-A515-CE42-B6B0-C66D9161E5F4}"/>
              </a:ext>
            </a:extLst>
          </p:cNvPr>
          <p:cNvCxnSpPr>
            <a:stCxn id="89" idx="2"/>
            <a:endCxn id="100" idx="0"/>
          </p:cNvCxnSpPr>
          <p:nvPr/>
        </p:nvCxnSpPr>
        <p:spPr>
          <a:xfrm rot="5400000">
            <a:off x="3024589" y="2637832"/>
            <a:ext cx="217889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EAA28E2D-A754-744E-AEBC-5E0D41A83963}"/>
              </a:ext>
            </a:extLst>
          </p:cNvPr>
          <p:cNvSpPr/>
          <p:nvPr/>
        </p:nvSpPr>
        <p:spPr>
          <a:xfrm>
            <a:off x="3578193" y="2746777"/>
            <a:ext cx="555657" cy="303210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«popup»</a:t>
            </a:r>
          </a:p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Bestelling</a:t>
            </a: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2DE54705-5F6E-584D-999F-34FD8410D797}"/>
              </a:ext>
            </a:extLst>
          </p:cNvPr>
          <p:cNvCxnSpPr/>
          <p:nvPr/>
        </p:nvCxnSpPr>
        <p:spPr>
          <a:xfrm rot="16200000" flipH="1">
            <a:off x="3795923" y="2637832"/>
            <a:ext cx="210744" cy="1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4" name="Group 45">
            <a:extLst>
              <a:ext uri="{FF2B5EF4-FFF2-40B4-BE49-F238E27FC236}">
                <a16:creationId xmlns:a16="http://schemas.microsoft.com/office/drawing/2014/main" id="{EDD23340-9771-F545-9840-82A23924147E}"/>
              </a:ext>
            </a:extLst>
          </p:cNvPr>
          <p:cNvGrpSpPr>
            <a:grpSpLocks/>
          </p:cNvGrpSpPr>
          <p:nvPr/>
        </p:nvGrpSpPr>
        <p:grpSpPr bwMode="auto">
          <a:xfrm>
            <a:off x="4660581" y="1863477"/>
            <a:ext cx="215900" cy="217487"/>
            <a:chOff x="3032934" y="1186829"/>
            <a:chExt cx="216000" cy="216000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ACBEE37F-F2AD-C44F-8431-F9949E7B91BA}"/>
                </a:ext>
              </a:extLst>
            </p:cNvPr>
            <p:cNvSpPr/>
            <p:nvPr/>
          </p:nvSpPr>
          <p:spPr>
            <a:xfrm>
              <a:off x="3032934" y="1186829"/>
              <a:ext cx="216000" cy="216000"/>
            </a:xfrm>
            <a:prstGeom prst="ellipse">
              <a:avLst/>
            </a:prstGeom>
            <a:noFill/>
            <a:ln w="25400"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 sz="700" b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9D97D1A2-26F6-5C4F-86FA-7005501E93B0}"/>
                </a:ext>
              </a:extLst>
            </p:cNvPr>
            <p:cNvSpPr/>
            <p:nvPr/>
          </p:nvSpPr>
          <p:spPr>
            <a:xfrm>
              <a:off x="3069463" y="1223091"/>
              <a:ext cx="144530" cy="145051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 sz="700" b="0">
                <a:solidFill>
                  <a:srgbClr val="FFFFFF"/>
                </a:solidFill>
                <a:cs typeface="Arial" charset="0"/>
              </a:endParaRPr>
            </a:p>
          </p:txBody>
        </p:sp>
      </p:grp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80EE77C2-A386-8E48-895F-8AB8D1577555}"/>
              </a:ext>
            </a:extLst>
          </p:cNvPr>
          <p:cNvCxnSpPr>
            <a:stCxn id="87" idx="3"/>
            <a:endCxn id="105" idx="2"/>
          </p:cNvCxnSpPr>
          <p:nvPr/>
        </p:nvCxnSpPr>
        <p:spPr>
          <a:xfrm>
            <a:off x="4371975" y="1965325"/>
            <a:ext cx="288606" cy="6896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Rectangle 107">
            <a:extLst>
              <a:ext uri="{FF2B5EF4-FFF2-40B4-BE49-F238E27FC236}">
                <a16:creationId xmlns:a16="http://schemas.microsoft.com/office/drawing/2014/main" id="{4C1B4789-0BE8-ED41-A4AC-4016B0F1DA8A}"/>
              </a:ext>
            </a:extLst>
          </p:cNvPr>
          <p:cNvSpPr>
            <a:spLocks noChangeAspect="1"/>
          </p:cNvSpPr>
          <p:nvPr/>
        </p:nvSpPr>
        <p:spPr>
          <a:xfrm>
            <a:off x="4230327" y="1685712"/>
            <a:ext cx="471487" cy="160337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anchor="ctr" anchorCtr="1"/>
          <a:lstStyle/>
          <a:p>
            <a:pPr algn="ctr"/>
            <a:r>
              <a:rPr lang="nl-NL" sz="700" dirty="0">
                <a:solidFill>
                  <a:schemeClr val="tx1"/>
                </a:solidFill>
                <a:cs typeface="Arial" charset="0"/>
              </a:rPr>
              <a:t>Uitloggen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0991B4C3-CBFD-7247-99B6-C97A225E552D}"/>
              </a:ext>
            </a:extLst>
          </p:cNvPr>
          <p:cNvCxnSpPr>
            <a:stCxn id="82" idx="3"/>
            <a:endCxn id="110" idx="1"/>
          </p:cNvCxnSpPr>
          <p:nvPr/>
        </p:nvCxnSpPr>
        <p:spPr bwMode="auto">
          <a:xfrm>
            <a:off x="2000250" y="1401763"/>
            <a:ext cx="328598" cy="2459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9532D42B-C7E7-A547-9333-09CD6EA3E707}"/>
              </a:ext>
            </a:extLst>
          </p:cNvPr>
          <p:cNvSpPr/>
          <p:nvPr/>
        </p:nvSpPr>
        <p:spPr bwMode="auto">
          <a:xfrm>
            <a:off x="2328848" y="1305003"/>
            <a:ext cx="760413" cy="198437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440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«popup»</a:t>
            </a:r>
          </a:p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login incorrect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8B787782-D017-0244-8BAF-7172CFC5B8D3}"/>
              </a:ext>
            </a:extLst>
          </p:cNvPr>
          <p:cNvCxnSpPr>
            <a:cxnSpLocks/>
          </p:cNvCxnSpPr>
          <p:nvPr/>
        </p:nvCxnSpPr>
        <p:spPr>
          <a:xfrm>
            <a:off x="4287921" y="2528888"/>
            <a:ext cx="0" cy="223134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Document 111">
            <a:extLst>
              <a:ext uri="{FF2B5EF4-FFF2-40B4-BE49-F238E27FC236}">
                <a16:creationId xmlns:a16="http://schemas.microsoft.com/office/drawing/2014/main" id="{6373D593-5DEC-9D42-8EA3-FB3ACFCAD8AB}"/>
              </a:ext>
            </a:extLst>
          </p:cNvPr>
          <p:cNvSpPr/>
          <p:nvPr/>
        </p:nvSpPr>
        <p:spPr>
          <a:xfrm>
            <a:off x="4230771" y="2752730"/>
            <a:ext cx="515404" cy="372983"/>
          </a:xfrm>
          <a:prstGeom prst="flowChartDocumen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bg1"/>
                </a:solidFill>
              </a:rPr>
              <a:t>Verkoop-rapport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48905" y="-79710"/>
            <a:ext cx="4489819" cy="513464"/>
          </a:xfrm>
          <a:prstGeom prst="rect">
            <a:avLst/>
          </a:prstGeom>
        </p:spPr>
        <p:txBody>
          <a:bodyPr/>
          <a:lstStyle/>
          <a:p>
            <a:r>
              <a:rPr lang="en-US" b="1" dirty="0" err="1"/>
              <a:t>Gebruikersrollen</a:t>
            </a:r>
            <a:endParaRPr lang="en-US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42666" y="414643"/>
            <a:ext cx="4399173" cy="513464"/>
          </a:xfrm>
          <a:prstGeom prst="rect">
            <a:avLst/>
          </a:prstGeom>
        </p:spPr>
        <p:txBody>
          <a:bodyPr lIns="91427" tIns="45714" rIns="91427" bIns="45714"/>
          <a:lstStyle/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nl-NL" sz="1800" dirty="0">
                <a:latin typeface="+mj-lt"/>
              </a:rPr>
              <a:t>Verschillende schermstromen voor verschillende rollen</a:t>
            </a:r>
          </a:p>
          <a:p>
            <a:pPr marL="342900" indent="-342900" eaLnBrk="0" hangingPunct="0">
              <a:buFont typeface="+mj-lt"/>
              <a:buAutoNum type="arabicPeriod"/>
              <a:defRPr/>
            </a:pPr>
            <a:endParaRPr lang="nl-NL" sz="1800" dirty="0">
              <a:latin typeface="+mj-lt"/>
              <a:ea typeface="+mj-ea"/>
              <a:cs typeface="+mj-cs"/>
            </a:endParaRPr>
          </a:p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nl-NL" sz="1800" dirty="0">
                <a:latin typeface="+mj-lt"/>
                <a:ea typeface="+mj-ea"/>
                <a:cs typeface="+mj-cs"/>
              </a:rPr>
              <a:t>Indien UI grotendeels gelijk: zelfde schermstroom, met </a:t>
            </a:r>
            <a:r>
              <a:rPr lang="nl-NL" sz="1800" dirty="0" err="1">
                <a:latin typeface="+mj-lt"/>
                <a:ea typeface="+mj-ea"/>
                <a:cs typeface="+mj-cs"/>
              </a:rPr>
              <a:t>constraints</a:t>
            </a:r>
            <a:br>
              <a:rPr lang="nl-NL" sz="1800" dirty="0">
                <a:latin typeface="+mj-lt"/>
                <a:ea typeface="+mj-ea"/>
                <a:cs typeface="+mj-cs"/>
              </a:rPr>
            </a:br>
            <a:endParaRPr lang="nl-NL" sz="1800" dirty="0">
              <a:latin typeface="+mj-lt"/>
              <a:ea typeface="+mj-ea"/>
              <a:cs typeface="+mj-cs"/>
            </a:endParaRPr>
          </a:p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nl-NL" sz="1800" dirty="0">
                <a:latin typeface="+mj-lt"/>
                <a:ea typeface="+mj-ea"/>
                <a:cs typeface="+mj-cs"/>
              </a:rPr>
              <a:t>Of gebruik kleuren voor verschillende rollen</a:t>
            </a:r>
          </a:p>
          <a:p>
            <a:pPr marL="593690" lvl="1" indent="-342900" eaLnBrk="0" hangingPunct="0">
              <a:defRPr/>
            </a:pPr>
            <a:r>
              <a:rPr lang="nl-NL" sz="1800" dirty="0">
                <a:latin typeface="+mj-lt"/>
                <a:ea typeface="+mj-ea"/>
                <a:cs typeface="+mj-cs"/>
              </a:rPr>
              <a:t>(wat indien scherm voor </a:t>
            </a:r>
            <a:r>
              <a:rPr lang="nl-NL" sz="1800" dirty="0" err="1">
                <a:latin typeface="+mj-lt"/>
                <a:ea typeface="+mj-ea"/>
                <a:cs typeface="+mj-cs"/>
              </a:rPr>
              <a:t>div</a:t>
            </a:r>
            <a:r>
              <a:rPr lang="nl-NL" sz="1800" dirty="0">
                <a:latin typeface="+mj-lt"/>
                <a:ea typeface="+mj-ea"/>
                <a:cs typeface="+mj-cs"/>
              </a:rPr>
              <a:t> rollen?)</a:t>
            </a:r>
            <a:br>
              <a:rPr lang="nl-NL" sz="1800" dirty="0">
                <a:latin typeface="+mj-lt"/>
                <a:ea typeface="+mj-ea"/>
                <a:cs typeface="+mj-cs"/>
              </a:rPr>
            </a:br>
            <a:endParaRPr lang="nl-NL" sz="1800" dirty="0">
              <a:latin typeface="+mj-lt"/>
              <a:ea typeface="+mj-ea"/>
              <a:cs typeface="+mj-cs"/>
            </a:endParaRPr>
          </a:p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nl-NL" sz="1800" dirty="0">
                <a:latin typeface="+mj-lt"/>
                <a:ea typeface="+mj-ea"/>
                <a:cs typeface="+mj-cs"/>
              </a:rPr>
              <a:t>Of verwijs naar CRUD matrix</a:t>
            </a:r>
          </a:p>
        </p:txBody>
      </p:sp>
      <p:sp>
        <p:nvSpPr>
          <p:cNvPr id="6" name="Isosceles Triangle 5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39864E-B5BF-A349-A965-FF9D57C4F395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88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  <p:bldP spid="6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49275" y="0"/>
            <a:ext cx="448945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/>
              <a:t>Gebruikersrollen: Apart diagram</a:t>
            </a:r>
          </a:p>
        </p:txBody>
      </p:sp>
      <p:sp>
        <p:nvSpPr>
          <p:cNvPr id="60" name="Rectangle 59"/>
          <p:cNvSpPr>
            <a:spLocks noChangeAspect="1"/>
          </p:cNvSpPr>
          <p:nvPr/>
        </p:nvSpPr>
        <p:spPr>
          <a:xfrm>
            <a:off x="804354" y="576383"/>
            <a:ext cx="1977023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r>
              <a:rPr lang="nl-NL" dirty="0">
                <a:solidFill>
                  <a:schemeClr val="tx1"/>
                </a:solidFill>
                <a:cs typeface="Arial" charset="0"/>
              </a:rPr>
              <a:t>Schermstroom van productbeheerder:</a:t>
            </a:r>
          </a:p>
        </p:txBody>
      </p:sp>
      <p:sp>
        <p:nvSpPr>
          <p:cNvPr id="56" name="Isosceles Triangle 55"/>
          <p:cNvSpPr>
            <a:spLocks noChangeArrowheads="1"/>
          </p:cNvSpPr>
          <p:nvPr/>
        </p:nvSpPr>
        <p:spPr bwMode="auto">
          <a:xfrm rot="5400000">
            <a:off x="2713607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A278B2A-35AE-2347-BADB-958D2E3579DB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88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C8AF55E-5506-AB45-A5ED-CCA3F327E8B1}"/>
              </a:ext>
            </a:extLst>
          </p:cNvPr>
          <p:cNvCxnSpPr>
            <a:stCxn id="45" idx="6"/>
            <a:endCxn id="42" idx="1"/>
          </p:cNvCxnSpPr>
          <p:nvPr/>
        </p:nvCxnSpPr>
        <p:spPr>
          <a:xfrm>
            <a:off x="1133475" y="884238"/>
            <a:ext cx="306388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1131CFB9-7552-FB4C-BF8A-915B4136A908}"/>
              </a:ext>
            </a:extLst>
          </p:cNvPr>
          <p:cNvSpPr/>
          <p:nvPr/>
        </p:nvSpPr>
        <p:spPr>
          <a:xfrm>
            <a:off x="1439863" y="785813"/>
            <a:ext cx="760412" cy="196850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Inlogscherm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235AAF4-FB19-1741-8E73-ADD03ED637B4}"/>
              </a:ext>
            </a:extLst>
          </p:cNvPr>
          <p:cNvSpPr/>
          <p:nvPr/>
        </p:nvSpPr>
        <p:spPr>
          <a:xfrm>
            <a:off x="1011238" y="823913"/>
            <a:ext cx="122237" cy="12065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sz="700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F00A0055-C46C-1844-B7A1-BC6B88867498}"/>
              </a:ext>
            </a:extLst>
          </p:cNvPr>
          <p:cNvSpPr/>
          <p:nvPr/>
        </p:nvSpPr>
        <p:spPr>
          <a:xfrm>
            <a:off x="1241425" y="2359025"/>
            <a:ext cx="1336675" cy="169863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>
                <a:solidFill>
                  <a:schemeClr val="bg1"/>
                </a:solidFill>
                <a:cs typeface="Arial" charset="0"/>
              </a:rPr>
              <a:t>Producten</a:t>
            </a:r>
          </a:p>
        </p:txBody>
      </p:sp>
      <p:sp>
        <p:nvSpPr>
          <p:cNvPr id="51" name="Diamond 50">
            <a:extLst>
              <a:ext uri="{FF2B5EF4-FFF2-40B4-BE49-F238E27FC236}">
                <a16:creationId xmlns:a16="http://schemas.microsoft.com/office/drawing/2014/main" id="{8A1002AF-FCD5-0A41-B870-30B170AF5684}"/>
              </a:ext>
            </a:extLst>
          </p:cNvPr>
          <p:cNvSpPr/>
          <p:nvPr/>
        </p:nvSpPr>
        <p:spPr>
          <a:xfrm>
            <a:off x="1639888" y="1293813"/>
            <a:ext cx="360362" cy="215900"/>
          </a:xfrm>
          <a:prstGeom prst="diamond">
            <a:avLst/>
          </a:prstGeom>
          <a:solidFill>
            <a:schemeClr val="accent4">
              <a:lumMod val="75000"/>
            </a:schemeClr>
          </a:solidFill>
          <a:ln w="2540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sz="700" b="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335E832-8AF1-924D-ADEA-3DC77B57533D}"/>
              </a:ext>
            </a:extLst>
          </p:cNvPr>
          <p:cNvCxnSpPr>
            <a:stCxn id="51" idx="2"/>
          </p:cNvCxnSpPr>
          <p:nvPr/>
        </p:nvCxnSpPr>
        <p:spPr>
          <a:xfrm rot="5400000">
            <a:off x="1398983" y="1930005"/>
            <a:ext cx="841378" cy="794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FFDA6B6-D485-DB4F-B575-CEF159D9F057}"/>
              </a:ext>
            </a:extLst>
          </p:cNvPr>
          <p:cNvCxnSpPr>
            <a:stCxn id="42" idx="2"/>
            <a:endCxn id="51" idx="0"/>
          </p:cNvCxnSpPr>
          <p:nvPr/>
        </p:nvCxnSpPr>
        <p:spPr>
          <a:xfrm rot="5400000">
            <a:off x="1664494" y="1138238"/>
            <a:ext cx="311150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F9E8D1BB-A764-A54C-BF80-C06BCE8C80DC}"/>
              </a:ext>
            </a:extLst>
          </p:cNvPr>
          <p:cNvSpPr>
            <a:spLocks noChangeAspect="1"/>
          </p:cNvSpPr>
          <p:nvPr/>
        </p:nvSpPr>
        <p:spPr>
          <a:xfrm>
            <a:off x="787401" y="1633538"/>
            <a:ext cx="1068387" cy="160337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r"/>
            <a:r>
              <a:rPr lang="nl-NL" sz="700" dirty="0">
                <a:solidFill>
                  <a:schemeClr val="tx1"/>
                </a:solidFill>
                <a:cs typeface="Arial" charset="0"/>
              </a:rPr>
              <a:t>[gebruikersnaam en</a:t>
            </a:r>
          </a:p>
          <a:p>
            <a:pPr algn="r"/>
            <a:r>
              <a:rPr lang="nl-NL" sz="700" dirty="0">
                <a:solidFill>
                  <a:schemeClr val="tx1"/>
                </a:solidFill>
                <a:cs typeface="Arial" charset="0"/>
              </a:rPr>
              <a:t>wachtwoord zijn correct]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29F0FDF-9CAE-B44F-8561-589799830969}"/>
              </a:ext>
            </a:extLst>
          </p:cNvPr>
          <p:cNvSpPr>
            <a:spLocks noChangeAspect="1"/>
          </p:cNvSpPr>
          <p:nvPr/>
        </p:nvSpPr>
        <p:spPr>
          <a:xfrm>
            <a:off x="1404144" y="1001710"/>
            <a:ext cx="471488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/>
            <a:r>
              <a:rPr lang="nl-NL" sz="700" dirty="0">
                <a:solidFill>
                  <a:schemeClr val="tx1"/>
                </a:solidFill>
                <a:cs typeface="Arial" charset="0"/>
              </a:rPr>
              <a:t>Inloggen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02CBBDB6-91CA-9A42-8CB0-9DF761F0682C}"/>
              </a:ext>
            </a:extLst>
          </p:cNvPr>
          <p:cNvSpPr/>
          <p:nvPr/>
        </p:nvSpPr>
        <p:spPr>
          <a:xfrm>
            <a:off x="1890713" y="1879600"/>
            <a:ext cx="2481262" cy="171450"/>
          </a:xfrm>
          <a:prstGeom prst="roundRect">
            <a:avLst>
              <a:gd name="adj" fmla="val 27893"/>
            </a:avLst>
          </a:prstGeom>
          <a:solidFill>
            <a:schemeClr val="accent4">
              <a:lumMod val="75000"/>
              <a:alpha val="70000"/>
            </a:scheme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«pseudostate»  menubalk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C60E0C5-8398-F94F-B7F4-2D8651C572AA}"/>
              </a:ext>
            </a:extLst>
          </p:cNvPr>
          <p:cNvCxnSpPr>
            <a:cxnSpLocks/>
          </p:cNvCxnSpPr>
          <p:nvPr/>
        </p:nvCxnSpPr>
        <p:spPr>
          <a:xfrm>
            <a:off x="2018060" y="2053431"/>
            <a:ext cx="0" cy="302419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8C91FD8E-7119-AA49-831B-7D9A51FD3039}"/>
              </a:ext>
            </a:extLst>
          </p:cNvPr>
          <p:cNvSpPr/>
          <p:nvPr/>
        </p:nvSpPr>
        <p:spPr>
          <a:xfrm>
            <a:off x="2850958" y="2359025"/>
            <a:ext cx="565150" cy="169863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>
                <a:solidFill>
                  <a:schemeClr val="bg1"/>
                </a:solidFill>
                <a:cs typeface="Arial" charset="0"/>
              </a:rPr>
              <a:t>Klanten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A78D676-8818-B24B-95DB-A67C24AEB4E0}"/>
              </a:ext>
            </a:extLst>
          </p:cNvPr>
          <p:cNvCxnSpPr>
            <a:cxnSpLocks/>
          </p:cNvCxnSpPr>
          <p:nvPr/>
        </p:nvCxnSpPr>
        <p:spPr>
          <a:xfrm flipH="1" flipV="1">
            <a:off x="2175223" y="2049464"/>
            <a:ext cx="2" cy="392905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E1663F6-91AF-3A41-9802-78B33DBF68A4}"/>
              </a:ext>
            </a:extLst>
          </p:cNvPr>
          <p:cNvCxnSpPr/>
          <p:nvPr/>
        </p:nvCxnSpPr>
        <p:spPr>
          <a:xfrm rot="5400000">
            <a:off x="2879533" y="2201863"/>
            <a:ext cx="306387" cy="158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42243CA-B421-064C-BE33-9570E05BE2F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064477" y="2202656"/>
            <a:ext cx="304800" cy="158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E81C2D59-D197-E942-AB18-900426B8D17C}"/>
              </a:ext>
            </a:extLst>
          </p:cNvPr>
          <p:cNvSpPr/>
          <p:nvPr/>
        </p:nvSpPr>
        <p:spPr>
          <a:xfrm>
            <a:off x="3691745" y="2355850"/>
            <a:ext cx="693738" cy="173038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>
                <a:solidFill>
                  <a:schemeClr val="bg1"/>
                </a:solidFill>
                <a:cs typeface="Arial" charset="0"/>
              </a:rPr>
              <a:t>Bestellingen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185A843-8F60-B044-9DA1-8F4772646171}"/>
              </a:ext>
            </a:extLst>
          </p:cNvPr>
          <p:cNvCxnSpPr/>
          <p:nvPr/>
        </p:nvCxnSpPr>
        <p:spPr>
          <a:xfrm rot="5400000">
            <a:off x="3745720" y="2201863"/>
            <a:ext cx="312737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B4CB23C0-568A-A540-B57E-06E76C933D2B}"/>
              </a:ext>
            </a:extLst>
          </p:cNvPr>
          <p:cNvCxnSpPr/>
          <p:nvPr/>
        </p:nvCxnSpPr>
        <p:spPr>
          <a:xfrm rot="16200000" flipV="1">
            <a:off x="3929974" y="2201069"/>
            <a:ext cx="309562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B9440ECF-5D19-8E4D-BF4F-500D6E2AC5C5}"/>
              </a:ext>
            </a:extLst>
          </p:cNvPr>
          <p:cNvSpPr/>
          <p:nvPr/>
        </p:nvSpPr>
        <p:spPr>
          <a:xfrm>
            <a:off x="1011238" y="2743601"/>
            <a:ext cx="809625" cy="306387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«popup»</a:t>
            </a:r>
          </a:p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Nieuw product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0572405-E93C-B94E-A49F-E6DD33CED8E0}"/>
              </a:ext>
            </a:extLst>
          </p:cNvPr>
          <p:cNvCxnSpPr>
            <a:endCxn id="67" idx="0"/>
          </p:cNvCxnSpPr>
          <p:nvPr/>
        </p:nvCxnSpPr>
        <p:spPr>
          <a:xfrm rot="5400000">
            <a:off x="1245195" y="2564807"/>
            <a:ext cx="349651" cy="793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FF0B5BEA-68BA-914B-932A-F01C4425F693}"/>
              </a:ext>
            </a:extLst>
          </p:cNvPr>
          <p:cNvSpPr/>
          <p:nvPr/>
        </p:nvSpPr>
        <p:spPr>
          <a:xfrm>
            <a:off x="1994680" y="2752022"/>
            <a:ext cx="512762" cy="287337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«popup»</a:t>
            </a:r>
          </a:p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Product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6613FDD-82A3-9642-8C10-D7A056470838}"/>
              </a:ext>
            </a:extLst>
          </p:cNvPr>
          <p:cNvCxnSpPr>
            <a:endCxn id="71" idx="0"/>
          </p:cNvCxnSpPr>
          <p:nvPr/>
        </p:nvCxnSpPr>
        <p:spPr>
          <a:xfrm rot="5400000">
            <a:off x="2074011" y="2574971"/>
            <a:ext cx="354101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42731AF9-592D-064E-A733-CEC3BB245406}"/>
              </a:ext>
            </a:extLst>
          </p:cNvPr>
          <p:cNvSpPr/>
          <p:nvPr/>
        </p:nvSpPr>
        <p:spPr>
          <a:xfrm>
            <a:off x="2860028" y="2746777"/>
            <a:ext cx="547010" cy="303211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«popup»</a:t>
            </a:r>
          </a:p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Klant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E2E3EC9F-A2E4-AF45-AECD-F86211650408}"/>
              </a:ext>
            </a:extLst>
          </p:cNvPr>
          <p:cNvCxnSpPr>
            <a:stCxn id="59" idx="2"/>
            <a:endCxn id="73" idx="0"/>
          </p:cNvCxnSpPr>
          <p:nvPr/>
        </p:nvCxnSpPr>
        <p:spPr>
          <a:xfrm rot="5400000">
            <a:off x="3024589" y="2637832"/>
            <a:ext cx="217889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754F13B4-8CB3-BC41-BA19-6587802FB0DC}"/>
              </a:ext>
            </a:extLst>
          </p:cNvPr>
          <p:cNvSpPr/>
          <p:nvPr/>
        </p:nvSpPr>
        <p:spPr>
          <a:xfrm>
            <a:off x="3951093" y="2736149"/>
            <a:ext cx="695325" cy="303210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«popup»</a:t>
            </a:r>
          </a:p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Bestelling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E1945C5-527E-8E43-8200-F499C54BB2B2}"/>
              </a:ext>
            </a:extLst>
          </p:cNvPr>
          <p:cNvCxnSpPr/>
          <p:nvPr/>
        </p:nvCxnSpPr>
        <p:spPr>
          <a:xfrm rot="16200000" flipH="1">
            <a:off x="4066593" y="2638228"/>
            <a:ext cx="210744" cy="1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7" name="Group 45">
            <a:extLst>
              <a:ext uri="{FF2B5EF4-FFF2-40B4-BE49-F238E27FC236}">
                <a16:creationId xmlns:a16="http://schemas.microsoft.com/office/drawing/2014/main" id="{C28F3732-A035-7149-B13C-E32CE16BDDCE}"/>
              </a:ext>
            </a:extLst>
          </p:cNvPr>
          <p:cNvGrpSpPr>
            <a:grpSpLocks/>
          </p:cNvGrpSpPr>
          <p:nvPr/>
        </p:nvGrpSpPr>
        <p:grpSpPr bwMode="auto">
          <a:xfrm>
            <a:off x="4660581" y="1863477"/>
            <a:ext cx="215900" cy="217487"/>
            <a:chOff x="3032934" y="1186829"/>
            <a:chExt cx="216000" cy="21600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00182140-9F1E-2C4A-9C36-2B6F90C9AA69}"/>
                </a:ext>
              </a:extLst>
            </p:cNvPr>
            <p:cNvSpPr/>
            <p:nvPr/>
          </p:nvSpPr>
          <p:spPr>
            <a:xfrm>
              <a:off x="3032934" y="1186829"/>
              <a:ext cx="216000" cy="216000"/>
            </a:xfrm>
            <a:prstGeom prst="ellipse">
              <a:avLst/>
            </a:prstGeom>
            <a:noFill/>
            <a:ln w="25400"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 sz="700" b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1E9F97B1-214D-384E-A10D-87BB23283574}"/>
                </a:ext>
              </a:extLst>
            </p:cNvPr>
            <p:cNvSpPr/>
            <p:nvPr/>
          </p:nvSpPr>
          <p:spPr>
            <a:xfrm>
              <a:off x="3069463" y="1223091"/>
              <a:ext cx="144530" cy="145051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 sz="700" b="0">
                <a:solidFill>
                  <a:srgbClr val="FFFFFF"/>
                </a:solidFill>
                <a:cs typeface="Arial" charset="0"/>
              </a:endParaRPr>
            </a:p>
          </p:txBody>
        </p:sp>
      </p:grp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61CA7E47-BFAD-814E-96B2-1946A97EE396}"/>
              </a:ext>
            </a:extLst>
          </p:cNvPr>
          <p:cNvCxnSpPr>
            <a:stCxn id="57" idx="3"/>
            <a:endCxn id="78" idx="2"/>
          </p:cNvCxnSpPr>
          <p:nvPr/>
        </p:nvCxnSpPr>
        <p:spPr>
          <a:xfrm>
            <a:off x="4371975" y="1965325"/>
            <a:ext cx="288606" cy="6896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5EF8AB5B-581A-EC4B-8D6B-7F8FD4846ABB}"/>
              </a:ext>
            </a:extLst>
          </p:cNvPr>
          <p:cNvSpPr>
            <a:spLocks noChangeAspect="1"/>
          </p:cNvSpPr>
          <p:nvPr/>
        </p:nvSpPr>
        <p:spPr>
          <a:xfrm>
            <a:off x="4230327" y="1685712"/>
            <a:ext cx="471487" cy="160337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anchor="ctr" anchorCtr="1"/>
          <a:lstStyle/>
          <a:p>
            <a:pPr algn="ctr"/>
            <a:r>
              <a:rPr lang="nl-NL" sz="700" dirty="0">
                <a:solidFill>
                  <a:schemeClr val="tx1"/>
                </a:solidFill>
                <a:cs typeface="Arial" charset="0"/>
              </a:rPr>
              <a:t>Uitloggen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52ADDD83-8F76-194F-A62B-2AF4CBF07DED}"/>
              </a:ext>
            </a:extLst>
          </p:cNvPr>
          <p:cNvCxnSpPr>
            <a:stCxn id="51" idx="3"/>
            <a:endCxn id="83" idx="1"/>
          </p:cNvCxnSpPr>
          <p:nvPr/>
        </p:nvCxnSpPr>
        <p:spPr bwMode="auto">
          <a:xfrm>
            <a:off x="2000250" y="1401763"/>
            <a:ext cx="328598" cy="2459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AB9101B9-9ADC-F047-AB4B-9E28E607BF45}"/>
              </a:ext>
            </a:extLst>
          </p:cNvPr>
          <p:cNvSpPr/>
          <p:nvPr/>
        </p:nvSpPr>
        <p:spPr bwMode="auto">
          <a:xfrm>
            <a:off x="2328848" y="1305003"/>
            <a:ext cx="760413" cy="198437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440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«popup»</a:t>
            </a:r>
          </a:p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login incorrect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49275" y="0"/>
            <a:ext cx="448945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/>
              <a:t>Rapport</a:t>
            </a:r>
          </a:p>
        </p:txBody>
      </p:sp>
      <p:sp>
        <p:nvSpPr>
          <p:cNvPr id="56" name="Isosceles Triangle 55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E1E7933-16AB-0847-AB2E-C059E541B92E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87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CBFD357-32C1-014C-8C26-936600E8F064}"/>
              </a:ext>
            </a:extLst>
          </p:cNvPr>
          <p:cNvCxnSpPr>
            <a:stCxn id="80" idx="6"/>
            <a:endCxn id="79" idx="1"/>
          </p:cNvCxnSpPr>
          <p:nvPr/>
        </p:nvCxnSpPr>
        <p:spPr>
          <a:xfrm>
            <a:off x="1133475" y="884238"/>
            <a:ext cx="306388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EA79AC59-BB0C-6844-88EE-C958CE9495FC}"/>
              </a:ext>
            </a:extLst>
          </p:cNvPr>
          <p:cNvSpPr/>
          <p:nvPr/>
        </p:nvSpPr>
        <p:spPr>
          <a:xfrm>
            <a:off x="1439863" y="785813"/>
            <a:ext cx="760412" cy="196850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Inlogscherm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60C2B86-C49B-7747-8813-E13C6F2ACAE1}"/>
              </a:ext>
            </a:extLst>
          </p:cNvPr>
          <p:cNvSpPr/>
          <p:nvPr/>
        </p:nvSpPr>
        <p:spPr>
          <a:xfrm>
            <a:off x="1011238" y="823913"/>
            <a:ext cx="122237" cy="12065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sz="700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9325229A-9A57-254F-8463-A77B83159686}"/>
              </a:ext>
            </a:extLst>
          </p:cNvPr>
          <p:cNvSpPr/>
          <p:nvPr/>
        </p:nvSpPr>
        <p:spPr>
          <a:xfrm>
            <a:off x="1241425" y="2359025"/>
            <a:ext cx="1336675" cy="169863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>
                <a:solidFill>
                  <a:schemeClr val="bg1"/>
                </a:solidFill>
                <a:cs typeface="Arial" charset="0"/>
              </a:rPr>
              <a:t>Producten</a:t>
            </a:r>
          </a:p>
        </p:txBody>
      </p:sp>
      <p:sp>
        <p:nvSpPr>
          <p:cNvPr id="82" name="Diamond 81">
            <a:extLst>
              <a:ext uri="{FF2B5EF4-FFF2-40B4-BE49-F238E27FC236}">
                <a16:creationId xmlns:a16="http://schemas.microsoft.com/office/drawing/2014/main" id="{4117D199-C36E-FC47-A08E-B3C8F5B5A3C6}"/>
              </a:ext>
            </a:extLst>
          </p:cNvPr>
          <p:cNvSpPr/>
          <p:nvPr/>
        </p:nvSpPr>
        <p:spPr>
          <a:xfrm>
            <a:off x="1639888" y="1293813"/>
            <a:ext cx="360362" cy="215900"/>
          </a:xfrm>
          <a:prstGeom prst="diamond">
            <a:avLst/>
          </a:prstGeom>
          <a:solidFill>
            <a:schemeClr val="accent4">
              <a:lumMod val="75000"/>
            </a:schemeClr>
          </a:solidFill>
          <a:ln w="2540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sz="700" b="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257DFFE9-69F9-B140-BC5A-0BF41FACC435}"/>
              </a:ext>
            </a:extLst>
          </p:cNvPr>
          <p:cNvCxnSpPr>
            <a:stCxn id="82" idx="2"/>
          </p:cNvCxnSpPr>
          <p:nvPr/>
        </p:nvCxnSpPr>
        <p:spPr>
          <a:xfrm rot="5400000">
            <a:off x="1398983" y="1930005"/>
            <a:ext cx="841378" cy="794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78D0FB1-5F2D-C74D-8FF4-BD854750A935}"/>
              </a:ext>
            </a:extLst>
          </p:cNvPr>
          <p:cNvCxnSpPr>
            <a:stCxn id="79" idx="2"/>
            <a:endCxn id="82" idx="0"/>
          </p:cNvCxnSpPr>
          <p:nvPr/>
        </p:nvCxnSpPr>
        <p:spPr>
          <a:xfrm rot="5400000">
            <a:off x="1664494" y="1138238"/>
            <a:ext cx="311150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37F86048-D493-8C4A-A63F-938E3A601113}"/>
              </a:ext>
            </a:extLst>
          </p:cNvPr>
          <p:cNvSpPr>
            <a:spLocks noChangeAspect="1"/>
          </p:cNvSpPr>
          <p:nvPr/>
        </p:nvSpPr>
        <p:spPr>
          <a:xfrm>
            <a:off x="787401" y="1633538"/>
            <a:ext cx="1068387" cy="160337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r"/>
            <a:r>
              <a:rPr lang="nl-NL" sz="700" dirty="0">
                <a:solidFill>
                  <a:schemeClr val="tx1"/>
                </a:solidFill>
                <a:cs typeface="Arial" charset="0"/>
              </a:rPr>
              <a:t>[gebruikersnaam en</a:t>
            </a:r>
          </a:p>
          <a:p>
            <a:pPr algn="r"/>
            <a:r>
              <a:rPr lang="nl-NL" sz="700" dirty="0">
                <a:solidFill>
                  <a:schemeClr val="tx1"/>
                </a:solidFill>
                <a:cs typeface="Arial" charset="0"/>
              </a:rPr>
              <a:t>wachtwoord zijn correct]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237A0F4-B5DA-DA4A-A3D7-EB48EAC81710}"/>
              </a:ext>
            </a:extLst>
          </p:cNvPr>
          <p:cNvSpPr>
            <a:spLocks noChangeAspect="1"/>
          </p:cNvSpPr>
          <p:nvPr/>
        </p:nvSpPr>
        <p:spPr>
          <a:xfrm>
            <a:off x="1404144" y="1001710"/>
            <a:ext cx="471488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/>
            <a:r>
              <a:rPr lang="nl-NL" sz="700" dirty="0">
                <a:solidFill>
                  <a:schemeClr val="tx1"/>
                </a:solidFill>
                <a:cs typeface="Arial" charset="0"/>
              </a:rPr>
              <a:t>Inloggen</a:t>
            </a:r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8B3E8788-A15F-C843-8A28-F6E7F7C58F89}"/>
              </a:ext>
            </a:extLst>
          </p:cNvPr>
          <p:cNvSpPr/>
          <p:nvPr/>
        </p:nvSpPr>
        <p:spPr>
          <a:xfrm>
            <a:off x="1890713" y="1879600"/>
            <a:ext cx="2481262" cy="171450"/>
          </a:xfrm>
          <a:prstGeom prst="roundRect">
            <a:avLst>
              <a:gd name="adj" fmla="val 27893"/>
            </a:avLst>
          </a:prstGeom>
          <a:solidFill>
            <a:schemeClr val="accent4">
              <a:lumMod val="75000"/>
              <a:alpha val="70000"/>
            </a:scheme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«pseudostate»  menubalk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1046B0BA-A65E-9249-B452-CD8531D966B9}"/>
              </a:ext>
            </a:extLst>
          </p:cNvPr>
          <p:cNvCxnSpPr>
            <a:cxnSpLocks/>
          </p:cNvCxnSpPr>
          <p:nvPr/>
        </p:nvCxnSpPr>
        <p:spPr>
          <a:xfrm>
            <a:off x="2018060" y="2053431"/>
            <a:ext cx="0" cy="302419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AA2677AD-A878-864B-B43C-F45D4A7C9838}"/>
              </a:ext>
            </a:extLst>
          </p:cNvPr>
          <p:cNvSpPr/>
          <p:nvPr/>
        </p:nvSpPr>
        <p:spPr>
          <a:xfrm>
            <a:off x="2850958" y="2359025"/>
            <a:ext cx="565150" cy="169863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>
                <a:solidFill>
                  <a:schemeClr val="bg1"/>
                </a:solidFill>
                <a:cs typeface="Arial" charset="0"/>
              </a:rPr>
              <a:t>Klanten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74BB0636-2490-714B-890A-FCCABA2F2474}"/>
              </a:ext>
            </a:extLst>
          </p:cNvPr>
          <p:cNvCxnSpPr>
            <a:cxnSpLocks/>
          </p:cNvCxnSpPr>
          <p:nvPr/>
        </p:nvCxnSpPr>
        <p:spPr>
          <a:xfrm flipH="1" flipV="1">
            <a:off x="2175223" y="2049464"/>
            <a:ext cx="2" cy="392905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840B1966-CCF1-2E4D-B9AD-EA003C46CBF4}"/>
              </a:ext>
            </a:extLst>
          </p:cNvPr>
          <p:cNvCxnSpPr/>
          <p:nvPr/>
        </p:nvCxnSpPr>
        <p:spPr>
          <a:xfrm rot="5400000">
            <a:off x="2879533" y="2201863"/>
            <a:ext cx="306387" cy="158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6F7F6240-A308-D148-A29E-70BD4753A16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064477" y="2202656"/>
            <a:ext cx="304800" cy="158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DCC9BADB-629D-8A48-B4D2-E38DB416476B}"/>
              </a:ext>
            </a:extLst>
          </p:cNvPr>
          <p:cNvSpPr/>
          <p:nvPr/>
        </p:nvSpPr>
        <p:spPr>
          <a:xfrm>
            <a:off x="3691745" y="2355850"/>
            <a:ext cx="693738" cy="173038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>
                <a:solidFill>
                  <a:schemeClr val="bg1"/>
                </a:solidFill>
                <a:cs typeface="Arial" charset="0"/>
              </a:rPr>
              <a:t>Bestellingen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EB060D38-CFC4-7E4F-B8B1-C6E8F5C964A9}"/>
              </a:ext>
            </a:extLst>
          </p:cNvPr>
          <p:cNvCxnSpPr/>
          <p:nvPr/>
        </p:nvCxnSpPr>
        <p:spPr>
          <a:xfrm rot="5400000">
            <a:off x="3745720" y="2201863"/>
            <a:ext cx="312737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F58A7D8-922A-DF47-86C0-D9700EBC817D}"/>
              </a:ext>
            </a:extLst>
          </p:cNvPr>
          <p:cNvCxnSpPr/>
          <p:nvPr/>
        </p:nvCxnSpPr>
        <p:spPr>
          <a:xfrm rot="16200000" flipV="1">
            <a:off x="3929974" y="2201069"/>
            <a:ext cx="309562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AF8789E0-8524-0540-9BB7-904C0A4F3613}"/>
              </a:ext>
            </a:extLst>
          </p:cNvPr>
          <p:cNvSpPr/>
          <p:nvPr/>
        </p:nvSpPr>
        <p:spPr>
          <a:xfrm>
            <a:off x="1007255" y="2878539"/>
            <a:ext cx="809625" cy="306387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«popup»</a:t>
            </a:r>
          </a:p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Nieuw product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7F98B369-C716-674B-91F6-CB75532A1D57}"/>
              </a:ext>
            </a:extLst>
          </p:cNvPr>
          <p:cNvCxnSpPr>
            <a:cxnSpLocks/>
            <a:endCxn id="96" idx="0"/>
          </p:cNvCxnSpPr>
          <p:nvPr/>
        </p:nvCxnSpPr>
        <p:spPr>
          <a:xfrm flipH="1">
            <a:off x="1412068" y="2536822"/>
            <a:ext cx="1" cy="34171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44D78A36-0FFA-704F-8B72-6FB6E402403C}"/>
              </a:ext>
            </a:extLst>
          </p:cNvPr>
          <p:cNvSpPr/>
          <p:nvPr/>
        </p:nvSpPr>
        <p:spPr>
          <a:xfrm>
            <a:off x="1994680" y="2752022"/>
            <a:ext cx="512762" cy="287337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«popup»</a:t>
            </a:r>
          </a:p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Product</a:t>
            </a: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F59D1B31-B2AB-5844-AD5A-8129983A55BD}"/>
              </a:ext>
            </a:extLst>
          </p:cNvPr>
          <p:cNvCxnSpPr>
            <a:endCxn id="98" idx="0"/>
          </p:cNvCxnSpPr>
          <p:nvPr/>
        </p:nvCxnSpPr>
        <p:spPr>
          <a:xfrm rot="5400000">
            <a:off x="2074011" y="2574971"/>
            <a:ext cx="354101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77514F75-BCB9-D14E-A2DF-89C7BE13D106}"/>
              </a:ext>
            </a:extLst>
          </p:cNvPr>
          <p:cNvSpPr/>
          <p:nvPr/>
        </p:nvSpPr>
        <p:spPr>
          <a:xfrm>
            <a:off x="2860028" y="2746777"/>
            <a:ext cx="547010" cy="303211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«popup»</a:t>
            </a:r>
          </a:p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Klant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94C4B687-A515-CE42-B6B0-C66D9161E5F4}"/>
              </a:ext>
            </a:extLst>
          </p:cNvPr>
          <p:cNvCxnSpPr>
            <a:stCxn id="89" idx="2"/>
            <a:endCxn id="100" idx="0"/>
          </p:cNvCxnSpPr>
          <p:nvPr/>
        </p:nvCxnSpPr>
        <p:spPr>
          <a:xfrm rot="5400000">
            <a:off x="3024589" y="2637832"/>
            <a:ext cx="217889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EAA28E2D-A754-744E-AEBC-5E0D41A83963}"/>
              </a:ext>
            </a:extLst>
          </p:cNvPr>
          <p:cNvSpPr/>
          <p:nvPr/>
        </p:nvSpPr>
        <p:spPr>
          <a:xfrm>
            <a:off x="3578193" y="2746777"/>
            <a:ext cx="555657" cy="303210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«popup»</a:t>
            </a:r>
          </a:p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Bestelling</a:t>
            </a: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2DE54705-5F6E-584D-999F-34FD8410D797}"/>
              </a:ext>
            </a:extLst>
          </p:cNvPr>
          <p:cNvCxnSpPr/>
          <p:nvPr/>
        </p:nvCxnSpPr>
        <p:spPr>
          <a:xfrm rot="16200000" flipH="1">
            <a:off x="3795923" y="2637832"/>
            <a:ext cx="210744" cy="1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4" name="Group 45">
            <a:extLst>
              <a:ext uri="{FF2B5EF4-FFF2-40B4-BE49-F238E27FC236}">
                <a16:creationId xmlns:a16="http://schemas.microsoft.com/office/drawing/2014/main" id="{EDD23340-9771-F545-9840-82A23924147E}"/>
              </a:ext>
            </a:extLst>
          </p:cNvPr>
          <p:cNvGrpSpPr>
            <a:grpSpLocks/>
          </p:cNvGrpSpPr>
          <p:nvPr/>
        </p:nvGrpSpPr>
        <p:grpSpPr bwMode="auto">
          <a:xfrm>
            <a:off x="4660581" y="1863477"/>
            <a:ext cx="215900" cy="217487"/>
            <a:chOff x="3032934" y="1186829"/>
            <a:chExt cx="216000" cy="216000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ACBEE37F-F2AD-C44F-8431-F9949E7B91BA}"/>
                </a:ext>
              </a:extLst>
            </p:cNvPr>
            <p:cNvSpPr/>
            <p:nvPr/>
          </p:nvSpPr>
          <p:spPr>
            <a:xfrm>
              <a:off x="3032934" y="1186829"/>
              <a:ext cx="216000" cy="216000"/>
            </a:xfrm>
            <a:prstGeom prst="ellipse">
              <a:avLst/>
            </a:prstGeom>
            <a:noFill/>
            <a:ln w="25400"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 sz="700" b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9D97D1A2-26F6-5C4F-86FA-7005501E93B0}"/>
                </a:ext>
              </a:extLst>
            </p:cNvPr>
            <p:cNvSpPr/>
            <p:nvPr/>
          </p:nvSpPr>
          <p:spPr>
            <a:xfrm>
              <a:off x="3069463" y="1223091"/>
              <a:ext cx="144530" cy="145051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 sz="700" b="0">
                <a:solidFill>
                  <a:srgbClr val="FFFFFF"/>
                </a:solidFill>
                <a:cs typeface="Arial" charset="0"/>
              </a:endParaRPr>
            </a:p>
          </p:txBody>
        </p:sp>
      </p:grp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80EE77C2-A386-8E48-895F-8AB8D1577555}"/>
              </a:ext>
            </a:extLst>
          </p:cNvPr>
          <p:cNvCxnSpPr>
            <a:stCxn id="87" idx="3"/>
            <a:endCxn id="105" idx="2"/>
          </p:cNvCxnSpPr>
          <p:nvPr/>
        </p:nvCxnSpPr>
        <p:spPr>
          <a:xfrm>
            <a:off x="4371975" y="1965325"/>
            <a:ext cx="288606" cy="6896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Rectangle 107">
            <a:extLst>
              <a:ext uri="{FF2B5EF4-FFF2-40B4-BE49-F238E27FC236}">
                <a16:creationId xmlns:a16="http://schemas.microsoft.com/office/drawing/2014/main" id="{4C1B4789-0BE8-ED41-A4AC-4016B0F1DA8A}"/>
              </a:ext>
            </a:extLst>
          </p:cNvPr>
          <p:cNvSpPr>
            <a:spLocks noChangeAspect="1"/>
          </p:cNvSpPr>
          <p:nvPr/>
        </p:nvSpPr>
        <p:spPr>
          <a:xfrm>
            <a:off x="4230327" y="1685712"/>
            <a:ext cx="471487" cy="160337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anchor="ctr" anchorCtr="1"/>
          <a:lstStyle/>
          <a:p>
            <a:pPr algn="ctr"/>
            <a:r>
              <a:rPr lang="nl-NL" sz="700" dirty="0">
                <a:solidFill>
                  <a:schemeClr val="tx1"/>
                </a:solidFill>
                <a:cs typeface="Arial" charset="0"/>
              </a:rPr>
              <a:t>Uitloggen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0991B4C3-CBFD-7247-99B6-C97A225E552D}"/>
              </a:ext>
            </a:extLst>
          </p:cNvPr>
          <p:cNvCxnSpPr>
            <a:stCxn id="82" idx="3"/>
            <a:endCxn id="110" idx="1"/>
          </p:cNvCxnSpPr>
          <p:nvPr/>
        </p:nvCxnSpPr>
        <p:spPr bwMode="auto">
          <a:xfrm>
            <a:off x="2000250" y="1401763"/>
            <a:ext cx="328598" cy="2459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9532D42B-C7E7-A547-9333-09CD6EA3E707}"/>
              </a:ext>
            </a:extLst>
          </p:cNvPr>
          <p:cNvSpPr/>
          <p:nvPr/>
        </p:nvSpPr>
        <p:spPr bwMode="auto">
          <a:xfrm>
            <a:off x="2328848" y="1305003"/>
            <a:ext cx="760413" cy="198437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440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«popup»</a:t>
            </a:r>
          </a:p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login incorrect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8B787782-D017-0244-8BAF-7172CFC5B8D3}"/>
              </a:ext>
            </a:extLst>
          </p:cNvPr>
          <p:cNvCxnSpPr>
            <a:cxnSpLocks/>
          </p:cNvCxnSpPr>
          <p:nvPr/>
        </p:nvCxnSpPr>
        <p:spPr>
          <a:xfrm>
            <a:off x="4287921" y="2528888"/>
            <a:ext cx="0" cy="223134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Document 111">
            <a:extLst>
              <a:ext uri="{FF2B5EF4-FFF2-40B4-BE49-F238E27FC236}">
                <a16:creationId xmlns:a16="http://schemas.microsoft.com/office/drawing/2014/main" id="{6373D593-5DEC-9D42-8EA3-FB3ACFCAD8AB}"/>
              </a:ext>
            </a:extLst>
          </p:cNvPr>
          <p:cNvSpPr/>
          <p:nvPr/>
        </p:nvSpPr>
        <p:spPr>
          <a:xfrm>
            <a:off x="4230771" y="2752730"/>
            <a:ext cx="515404" cy="372983"/>
          </a:xfrm>
          <a:prstGeom prst="flowChartDocumen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bg1"/>
                </a:solidFill>
              </a:rPr>
              <a:t>Verkoop-rapport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8120E8F-4C55-F64E-8424-88CDE1AEBA2A}"/>
              </a:ext>
            </a:extLst>
          </p:cNvPr>
          <p:cNvSpPr>
            <a:spLocks noChangeAspect="1"/>
          </p:cNvSpPr>
          <p:nvPr/>
        </p:nvSpPr>
        <p:spPr>
          <a:xfrm>
            <a:off x="659670" y="2557663"/>
            <a:ext cx="777018" cy="160337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r"/>
            <a:r>
              <a:rPr lang="nl-NL" sz="700" dirty="0">
                <a:solidFill>
                  <a:schemeClr val="tx1"/>
                </a:solidFill>
                <a:cs typeface="Arial" charset="0"/>
              </a:rPr>
              <a:t>[use case</a:t>
            </a:r>
          </a:p>
          <a:p>
            <a:pPr algn="r"/>
            <a:r>
              <a:rPr lang="nl-NL" sz="700" dirty="0">
                <a:solidFill>
                  <a:schemeClr val="tx1"/>
                </a:solidFill>
                <a:cs typeface="Arial" charset="0"/>
              </a:rPr>
              <a:t>beheer producten]</a:t>
            </a:r>
          </a:p>
        </p:txBody>
      </p:sp>
    </p:spTree>
    <p:extLst>
      <p:ext uri="{BB962C8B-B14F-4D97-AF65-F5344CB8AC3E}">
        <p14:creationId xmlns:p14="http://schemas.microsoft.com/office/powerpoint/2010/main" val="431928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>
          <a:xfrm>
            <a:off x="488951" y="1"/>
            <a:ext cx="4549776" cy="512763"/>
          </a:xfrm>
          <a:prstGeom prst="rect">
            <a:avLst/>
          </a:prstGeom>
        </p:spPr>
        <p:txBody>
          <a:bodyPr lIns="91427" tIns="45714" rIns="91427" bIns="45714"/>
          <a:lstStyle/>
          <a:p>
            <a:pPr algn="ctr"/>
            <a:r>
              <a:rPr lang="nl-NL" sz="2400" dirty="0">
                <a:latin typeface="+mj-lt"/>
              </a:rPr>
              <a:t>Detailleren - Overerving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39D6E2A-5279-0647-B362-5F8F77DD1291}"/>
              </a:ext>
            </a:extLst>
          </p:cNvPr>
          <p:cNvGrpSpPr/>
          <p:nvPr/>
        </p:nvGrpSpPr>
        <p:grpSpPr>
          <a:xfrm>
            <a:off x="1007749" y="1961801"/>
            <a:ext cx="513401" cy="681047"/>
            <a:chOff x="1007749" y="1961801"/>
            <a:chExt cx="513401" cy="681047"/>
          </a:xfrm>
        </p:grpSpPr>
        <p:sp>
          <p:nvSpPr>
            <p:cNvPr id="55" name="Oval 54"/>
            <p:cNvSpPr/>
            <p:nvPr/>
          </p:nvSpPr>
          <p:spPr bwMode="auto">
            <a:xfrm>
              <a:off x="1188702" y="1961801"/>
              <a:ext cx="119063" cy="126999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0739" tIns="50370" rIns="100739" bIns="50370" anchor="ctr"/>
            <a:lstStyle/>
            <a:p>
              <a:pPr algn="ctr" defTabSz="25181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b="0"/>
            </a:p>
          </p:txBody>
        </p:sp>
        <p:cxnSp>
          <p:nvCxnSpPr>
            <p:cNvPr id="56" name="Straight Connector 55"/>
            <p:cNvCxnSpPr>
              <a:stCxn id="55" idx="4"/>
            </p:cNvCxnSpPr>
            <p:nvPr/>
          </p:nvCxnSpPr>
          <p:spPr bwMode="auto">
            <a:xfrm rot="5400000">
              <a:off x="1142665" y="2195164"/>
              <a:ext cx="212725" cy="0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 bwMode="auto">
            <a:xfrm flipV="1">
              <a:off x="1133141" y="2153889"/>
              <a:ext cx="227011" cy="0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 bwMode="auto">
            <a:xfrm rot="5400000" flipH="1" flipV="1">
              <a:off x="1141077" y="2325339"/>
              <a:ext cx="155575" cy="60325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 bwMode="auto">
            <a:xfrm rot="16200000" flipV="1">
              <a:off x="1199022" y="2324545"/>
              <a:ext cx="158750" cy="58737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8"/>
            <p:cNvSpPr txBox="1">
              <a:spLocks noChangeArrowheads="1"/>
            </p:cNvSpPr>
            <p:nvPr/>
          </p:nvSpPr>
          <p:spPr bwMode="auto">
            <a:xfrm>
              <a:off x="1007749" y="2356458"/>
              <a:ext cx="513401" cy="286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739" tIns="50370" rIns="100739" bIns="50370">
              <a:spAutoFit/>
            </a:bodyPr>
            <a:lstStyle/>
            <a:p>
              <a:pPr algn="ctr"/>
              <a:r>
                <a:rPr lang="nl-NL" sz="1200" b="0">
                  <a:latin typeface="Calibri" pitchFamily="34" charset="0"/>
                </a:rPr>
                <a:t>klant</a:t>
              </a:r>
            </a:p>
          </p:txBody>
        </p:sp>
      </p:grpSp>
      <p:cxnSp>
        <p:nvCxnSpPr>
          <p:cNvPr id="72" name="Straight Connector 71"/>
          <p:cNvCxnSpPr>
            <a:endCxn id="71" idx="2"/>
          </p:cNvCxnSpPr>
          <p:nvPr/>
        </p:nvCxnSpPr>
        <p:spPr bwMode="auto">
          <a:xfrm>
            <a:off x="1360152" y="2153889"/>
            <a:ext cx="900776" cy="43862"/>
          </a:xfrm>
          <a:prstGeom prst="line">
            <a:avLst/>
          </a:prstGeom>
          <a:ln>
            <a:gradFill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0"/>
            </a:gra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Isosceles Triangle 26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39" name="Oval 38"/>
          <p:cNvSpPr/>
          <p:nvPr/>
        </p:nvSpPr>
        <p:spPr bwMode="auto">
          <a:xfrm>
            <a:off x="3677969" y="2937518"/>
            <a:ext cx="1112838" cy="40642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 defTabSz="25181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100" dirty="0">
                <a:solidFill>
                  <a:schemeClr val="bg1"/>
                </a:solidFill>
              </a:rPr>
              <a:t>geld storten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2324562" y="2943534"/>
            <a:ext cx="1112838" cy="40642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 defTabSz="25181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100" dirty="0">
                <a:solidFill>
                  <a:schemeClr val="bg1"/>
                </a:solidFill>
              </a:rPr>
              <a:t>geld overmaken</a:t>
            </a:r>
          </a:p>
        </p:txBody>
      </p:sp>
      <p:sp>
        <p:nvSpPr>
          <p:cNvPr id="69" name="Oval 68"/>
          <p:cNvSpPr/>
          <p:nvPr/>
        </p:nvSpPr>
        <p:spPr bwMode="auto">
          <a:xfrm>
            <a:off x="1018268" y="2942090"/>
            <a:ext cx="1112838" cy="40642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 defTabSz="25181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100" dirty="0">
                <a:solidFill>
                  <a:schemeClr val="bg1"/>
                </a:solidFill>
              </a:rPr>
              <a:t>geld opnemen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200F956-3CC4-344E-9944-27590B0B7E61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nl-NL"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15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A01BC4-3E76-914C-8F38-E4344411FD88}"/>
              </a:ext>
            </a:extLst>
          </p:cNvPr>
          <p:cNvGrpSpPr/>
          <p:nvPr/>
        </p:nvGrpSpPr>
        <p:grpSpPr>
          <a:xfrm>
            <a:off x="1574687" y="1840697"/>
            <a:ext cx="2659701" cy="1102837"/>
            <a:chOff x="1574687" y="1840697"/>
            <a:chExt cx="2659701" cy="1102837"/>
          </a:xfrm>
        </p:grpSpPr>
        <p:grpSp>
          <p:nvGrpSpPr>
            <p:cNvPr id="25" name="Group 24"/>
            <p:cNvGrpSpPr/>
            <p:nvPr/>
          </p:nvGrpSpPr>
          <p:grpSpPr>
            <a:xfrm>
              <a:off x="2260928" y="1840697"/>
              <a:ext cx="1244056" cy="1102837"/>
              <a:chOff x="2260449" y="804410"/>
              <a:chExt cx="1244056" cy="1102837"/>
            </a:xfrm>
          </p:grpSpPr>
          <p:cxnSp>
            <p:nvCxnSpPr>
              <p:cNvPr id="65" name="Straight Connector 64"/>
              <p:cNvCxnSpPr>
                <a:cxnSpLocks/>
                <a:stCxn id="66" idx="3"/>
                <a:endCxn id="37" idx="0"/>
              </p:cNvCxnSpPr>
              <p:nvPr/>
            </p:nvCxnSpPr>
            <p:spPr bwMode="auto">
              <a:xfrm>
                <a:off x="2876995" y="1678789"/>
                <a:ext cx="3507" cy="228458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Isosceles Triangle 18"/>
              <p:cNvSpPr>
                <a:spLocks noChangeArrowheads="1"/>
              </p:cNvSpPr>
              <p:nvPr/>
            </p:nvSpPr>
            <p:spPr bwMode="auto">
              <a:xfrm>
                <a:off x="2814279" y="1518517"/>
                <a:ext cx="125431" cy="160272"/>
              </a:xfrm>
              <a:prstGeom prst="triangle">
                <a:avLst>
                  <a:gd name="adj" fmla="val 50000"/>
                </a:avLst>
              </a:prstGeom>
              <a:noFill/>
              <a:ln w="25400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marL="342853" indent="-342853" defTabSz="195236"/>
                <a:endParaRPr lang="nl-NL" sz="700" b="0">
                  <a:latin typeface="Verdana" pitchFamily="34" charset="0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 bwMode="auto">
              <a:xfrm>
                <a:off x="2260449" y="804410"/>
                <a:ext cx="1244056" cy="71410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anchor="ctr">
                <a:spAutoFit/>
              </a:bodyPr>
              <a:lstStyle/>
              <a:p>
                <a:pPr algn="ctr" defTabSz="25181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100" i="1">
                    <a:solidFill>
                      <a:schemeClr val="bg1"/>
                    </a:solidFill>
                  </a:rPr>
                  <a:t>financiële transactie uitvoeren</a:t>
                </a:r>
              </a:p>
            </p:txBody>
          </p:sp>
        </p:grpSp>
        <p:cxnSp>
          <p:nvCxnSpPr>
            <p:cNvPr id="15" name="Elbow Connector 14">
              <a:extLst>
                <a:ext uri="{FF2B5EF4-FFF2-40B4-BE49-F238E27FC236}">
                  <a16:creationId xmlns:a16="http://schemas.microsoft.com/office/drawing/2014/main" id="{2131CBCB-E73A-6F40-9EFB-B6F0B1E36163}"/>
                </a:ext>
              </a:extLst>
            </p:cNvPr>
            <p:cNvCxnSpPr>
              <a:cxnSpLocks/>
              <a:stCxn id="66" idx="3"/>
              <a:endCxn id="39" idx="0"/>
            </p:cNvCxnSpPr>
            <p:nvPr/>
          </p:nvCxnSpPr>
          <p:spPr>
            <a:xfrm rot="16200000" flipH="1">
              <a:off x="3444710" y="2147840"/>
              <a:ext cx="222442" cy="1356914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lbow Connector 41">
              <a:extLst>
                <a:ext uri="{FF2B5EF4-FFF2-40B4-BE49-F238E27FC236}">
                  <a16:creationId xmlns:a16="http://schemas.microsoft.com/office/drawing/2014/main" id="{A6D551BD-CF81-F949-B466-FF083822F9C6}"/>
                </a:ext>
              </a:extLst>
            </p:cNvPr>
            <p:cNvCxnSpPr>
              <a:cxnSpLocks/>
              <a:stCxn id="66" idx="3"/>
              <a:endCxn id="69" idx="0"/>
            </p:cNvCxnSpPr>
            <p:nvPr/>
          </p:nvCxnSpPr>
          <p:spPr>
            <a:xfrm rot="5400000">
              <a:off x="2112574" y="2177190"/>
              <a:ext cx="227014" cy="130278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556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9" grpId="0" animBg="1"/>
      <p:bldP spid="37" grpId="0" animBg="1"/>
      <p:bldP spid="69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49275" y="0"/>
            <a:ext cx="448945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/>
              <a:t>Gebruikersrollen: Voorwaarde</a:t>
            </a:r>
          </a:p>
        </p:txBody>
      </p:sp>
      <p:sp>
        <p:nvSpPr>
          <p:cNvPr id="56" name="Isosceles Triangle 55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38" name="Rectangle 37"/>
          <p:cNvSpPr>
            <a:spLocks noChangeAspect="1"/>
          </p:cNvSpPr>
          <p:nvPr/>
        </p:nvSpPr>
        <p:spPr>
          <a:xfrm>
            <a:off x="538694" y="2541119"/>
            <a:ext cx="1158875" cy="160337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/>
            <a:r>
              <a:rPr lang="nl-NL" sz="700" dirty="0">
                <a:solidFill>
                  <a:schemeClr val="tx1"/>
                </a:solidFill>
                <a:cs typeface="Arial" charset="0"/>
              </a:rPr>
              <a:t>[rol: productbeheerder]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D6A1D52-85BA-BA4B-8408-E4A3185FF5CC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88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8149E6A-54C0-6048-B8C4-F5F7C0F361B8}"/>
              </a:ext>
            </a:extLst>
          </p:cNvPr>
          <p:cNvCxnSpPr>
            <a:stCxn id="46" idx="6"/>
            <a:endCxn id="45" idx="1"/>
          </p:cNvCxnSpPr>
          <p:nvPr/>
        </p:nvCxnSpPr>
        <p:spPr>
          <a:xfrm>
            <a:off x="1133475" y="884238"/>
            <a:ext cx="306388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F3C2CC9B-3018-FC4E-88BD-48AFD2005C2D}"/>
              </a:ext>
            </a:extLst>
          </p:cNvPr>
          <p:cNvSpPr/>
          <p:nvPr/>
        </p:nvSpPr>
        <p:spPr>
          <a:xfrm>
            <a:off x="1439863" y="785813"/>
            <a:ext cx="760412" cy="196850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Inlogscherm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F5EEC06-6BD1-3248-B59B-E5567C06EFF5}"/>
              </a:ext>
            </a:extLst>
          </p:cNvPr>
          <p:cNvSpPr/>
          <p:nvPr/>
        </p:nvSpPr>
        <p:spPr>
          <a:xfrm>
            <a:off x="1011238" y="823913"/>
            <a:ext cx="122237" cy="12065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sz="700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9CC2E0A7-3882-B341-A976-2A15004F7004}"/>
              </a:ext>
            </a:extLst>
          </p:cNvPr>
          <p:cNvSpPr/>
          <p:nvPr/>
        </p:nvSpPr>
        <p:spPr>
          <a:xfrm>
            <a:off x="1241425" y="2359025"/>
            <a:ext cx="1336675" cy="169863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>
                <a:solidFill>
                  <a:schemeClr val="bg1"/>
                </a:solidFill>
                <a:cs typeface="Arial" charset="0"/>
              </a:rPr>
              <a:t>Producten</a:t>
            </a:r>
          </a:p>
        </p:txBody>
      </p:sp>
      <p:sp>
        <p:nvSpPr>
          <p:cNvPr id="52" name="Diamond 51">
            <a:extLst>
              <a:ext uri="{FF2B5EF4-FFF2-40B4-BE49-F238E27FC236}">
                <a16:creationId xmlns:a16="http://schemas.microsoft.com/office/drawing/2014/main" id="{5B2C1AD4-C6F1-624A-98C7-F850A722EB93}"/>
              </a:ext>
            </a:extLst>
          </p:cNvPr>
          <p:cNvSpPr/>
          <p:nvPr/>
        </p:nvSpPr>
        <p:spPr>
          <a:xfrm>
            <a:off x="1639888" y="1293813"/>
            <a:ext cx="360362" cy="215900"/>
          </a:xfrm>
          <a:prstGeom prst="diamond">
            <a:avLst/>
          </a:prstGeom>
          <a:solidFill>
            <a:schemeClr val="accent4">
              <a:lumMod val="75000"/>
            </a:schemeClr>
          </a:solidFill>
          <a:ln w="2540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sz="700" b="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DAA7ABF-5710-BB45-AA27-F14BEDDA75BD}"/>
              </a:ext>
            </a:extLst>
          </p:cNvPr>
          <p:cNvCxnSpPr>
            <a:stCxn id="52" idx="2"/>
          </p:cNvCxnSpPr>
          <p:nvPr/>
        </p:nvCxnSpPr>
        <p:spPr>
          <a:xfrm rot="5400000">
            <a:off x="1398983" y="1930005"/>
            <a:ext cx="841378" cy="794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6E794FC-7044-DA44-B911-EA9E1F00E376}"/>
              </a:ext>
            </a:extLst>
          </p:cNvPr>
          <p:cNvCxnSpPr>
            <a:stCxn id="45" idx="2"/>
            <a:endCxn id="52" idx="0"/>
          </p:cNvCxnSpPr>
          <p:nvPr/>
        </p:nvCxnSpPr>
        <p:spPr>
          <a:xfrm rot="5400000">
            <a:off x="1664494" y="1138238"/>
            <a:ext cx="311150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6C3017E8-063B-924B-958E-E7449DC2A6B8}"/>
              </a:ext>
            </a:extLst>
          </p:cNvPr>
          <p:cNvSpPr>
            <a:spLocks noChangeAspect="1"/>
          </p:cNvSpPr>
          <p:nvPr/>
        </p:nvSpPr>
        <p:spPr>
          <a:xfrm>
            <a:off x="787401" y="1633538"/>
            <a:ext cx="1068387" cy="160337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r"/>
            <a:r>
              <a:rPr lang="nl-NL" sz="700" dirty="0">
                <a:solidFill>
                  <a:schemeClr val="tx1"/>
                </a:solidFill>
                <a:cs typeface="Arial" charset="0"/>
              </a:rPr>
              <a:t>[gebruikersnaam en</a:t>
            </a:r>
          </a:p>
          <a:p>
            <a:pPr algn="r"/>
            <a:r>
              <a:rPr lang="nl-NL" sz="700" dirty="0">
                <a:solidFill>
                  <a:schemeClr val="tx1"/>
                </a:solidFill>
                <a:cs typeface="Arial" charset="0"/>
              </a:rPr>
              <a:t>wachtwoord zijn correct]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1DDCC12-4055-A249-9697-6ABF8E693151}"/>
              </a:ext>
            </a:extLst>
          </p:cNvPr>
          <p:cNvSpPr>
            <a:spLocks noChangeAspect="1"/>
          </p:cNvSpPr>
          <p:nvPr/>
        </p:nvSpPr>
        <p:spPr>
          <a:xfrm>
            <a:off x="1404144" y="1001710"/>
            <a:ext cx="471488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/>
            <a:r>
              <a:rPr lang="nl-NL" sz="700" dirty="0">
                <a:solidFill>
                  <a:schemeClr val="tx1"/>
                </a:solidFill>
                <a:cs typeface="Arial" charset="0"/>
              </a:rPr>
              <a:t>Inloggen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3153743A-372F-AD4F-BEE7-6D7A75ECBF79}"/>
              </a:ext>
            </a:extLst>
          </p:cNvPr>
          <p:cNvSpPr/>
          <p:nvPr/>
        </p:nvSpPr>
        <p:spPr>
          <a:xfrm>
            <a:off x="1890713" y="1879600"/>
            <a:ext cx="2481262" cy="171450"/>
          </a:xfrm>
          <a:prstGeom prst="roundRect">
            <a:avLst>
              <a:gd name="adj" fmla="val 27893"/>
            </a:avLst>
          </a:prstGeom>
          <a:solidFill>
            <a:schemeClr val="accent4">
              <a:lumMod val="75000"/>
              <a:alpha val="70000"/>
            </a:scheme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«pseudostate»  menubalk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7399237-1249-674E-B0D6-E1A5CF76A04C}"/>
              </a:ext>
            </a:extLst>
          </p:cNvPr>
          <p:cNvCxnSpPr>
            <a:cxnSpLocks/>
          </p:cNvCxnSpPr>
          <p:nvPr/>
        </p:nvCxnSpPr>
        <p:spPr>
          <a:xfrm>
            <a:off x="2018060" y="2053431"/>
            <a:ext cx="0" cy="302419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B7EF8F3B-E08F-7246-A92D-94CE96CB20A8}"/>
              </a:ext>
            </a:extLst>
          </p:cNvPr>
          <p:cNvSpPr/>
          <p:nvPr/>
        </p:nvSpPr>
        <p:spPr>
          <a:xfrm>
            <a:off x="2850958" y="2359025"/>
            <a:ext cx="565150" cy="169863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>
                <a:solidFill>
                  <a:schemeClr val="bg1"/>
                </a:solidFill>
                <a:cs typeface="Arial" charset="0"/>
              </a:rPr>
              <a:t>Klanten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1A57987-B7D8-3C41-8D4C-DF00696E1BB8}"/>
              </a:ext>
            </a:extLst>
          </p:cNvPr>
          <p:cNvCxnSpPr>
            <a:cxnSpLocks/>
          </p:cNvCxnSpPr>
          <p:nvPr/>
        </p:nvCxnSpPr>
        <p:spPr>
          <a:xfrm flipH="1" flipV="1">
            <a:off x="2175223" y="2049464"/>
            <a:ext cx="2" cy="392905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0032437-82FE-3C42-AA54-0ECB708F3386}"/>
              </a:ext>
            </a:extLst>
          </p:cNvPr>
          <p:cNvCxnSpPr/>
          <p:nvPr/>
        </p:nvCxnSpPr>
        <p:spPr>
          <a:xfrm rot="5400000">
            <a:off x="2879533" y="2201863"/>
            <a:ext cx="306387" cy="158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E6993B0-DDB1-6E46-A128-7C71A8652CB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064477" y="2202656"/>
            <a:ext cx="304800" cy="158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69C6AD4B-6517-8B4B-9BE4-20F7028D6EA7}"/>
              </a:ext>
            </a:extLst>
          </p:cNvPr>
          <p:cNvSpPr/>
          <p:nvPr/>
        </p:nvSpPr>
        <p:spPr>
          <a:xfrm>
            <a:off x="3691745" y="2355850"/>
            <a:ext cx="693738" cy="173038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>
                <a:solidFill>
                  <a:schemeClr val="bg1"/>
                </a:solidFill>
                <a:cs typeface="Arial" charset="0"/>
              </a:rPr>
              <a:t>Bestellingen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B0D3A87-D877-BC45-A9C7-681F0F391018}"/>
              </a:ext>
            </a:extLst>
          </p:cNvPr>
          <p:cNvCxnSpPr/>
          <p:nvPr/>
        </p:nvCxnSpPr>
        <p:spPr>
          <a:xfrm rot="5400000">
            <a:off x="3745720" y="2201863"/>
            <a:ext cx="312737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862F975-7F18-8344-824B-2A4329843F44}"/>
              </a:ext>
            </a:extLst>
          </p:cNvPr>
          <p:cNvCxnSpPr/>
          <p:nvPr/>
        </p:nvCxnSpPr>
        <p:spPr>
          <a:xfrm rot="16200000" flipV="1">
            <a:off x="3929974" y="2201069"/>
            <a:ext cx="309562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9D171754-3D3A-E041-8A1B-8178782056EE}"/>
              </a:ext>
            </a:extLst>
          </p:cNvPr>
          <p:cNvSpPr/>
          <p:nvPr/>
        </p:nvSpPr>
        <p:spPr>
          <a:xfrm>
            <a:off x="1011238" y="2743601"/>
            <a:ext cx="809625" cy="306387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«popup»</a:t>
            </a:r>
          </a:p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Nieuw product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FF4F0F5D-0A62-304D-907B-BDEBE8B92C54}"/>
              </a:ext>
            </a:extLst>
          </p:cNvPr>
          <p:cNvCxnSpPr>
            <a:cxnSpLocks/>
          </p:cNvCxnSpPr>
          <p:nvPr/>
        </p:nvCxnSpPr>
        <p:spPr>
          <a:xfrm rot="5400000">
            <a:off x="1450556" y="2564807"/>
            <a:ext cx="349651" cy="793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8E0442E4-9E24-4148-9EF8-F3DAFFF2F8CD}"/>
              </a:ext>
            </a:extLst>
          </p:cNvPr>
          <p:cNvSpPr/>
          <p:nvPr/>
        </p:nvSpPr>
        <p:spPr>
          <a:xfrm>
            <a:off x="1994680" y="2752022"/>
            <a:ext cx="512762" cy="287337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«popup»</a:t>
            </a:r>
          </a:p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Product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4B44E4B-43B1-0543-A651-801A4EB6BFC5}"/>
              </a:ext>
            </a:extLst>
          </p:cNvPr>
          <p:cNvCxnSpPr>
            <a:endCxn id="71" idx="0"/>
          </p:cNvCxnSpPr>
          <p:nvPr/>
        </p:nvCxnSpPr>
        <p:spPr>
          <a:xfrm rot="5400000">
            <a:off x="2074011" y="2574971"/>
            <a:ext cx="354101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2C92D7D2-CC8B-5E48-86B5-5890491E8A68}"/>
              </a:ext>
            </a:extLst>
          </p:cNvPr>
          <p:cNvSpPr/>
          <p:nvPr/>
        </p:nvSpPr>
        <p:spPr>
          <a:xfrm>
            <a:off x="2860028" y="2746777"/>
            <a:ext cx="547010" cy="303211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«popup»</a:t>
            </a:r>
          </a:p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Klant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C529817B-D46D-8E46-B7A9-31195E6FE94F}"/>
              </a:ext>
            </a:extLst>
          </p:cNvPr>
          <p:cNvCxnSpPr>
            <a:stCxn id="60" idx="2"/>
            <a:endCxn id="73" idx="0"/>
          </p:cNvCxnSpPr>
          <p:nvPr/>
        </p:nvCxnSpPr>
        <p:spPr>
          <a:xfrm rot="5400000">
            <a:off x="3024589" y="2637832"/>
            <a:ext cx="217889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2EB4990D-0BC2-0C45-9C53-4BCB39FF7DDD}"/>
              </a:ext>
            </a:extLst>
          </p:cNvPr>
          <p:cNvSpPr/>
          <p:nvPr/>
        </p:nvSpPr>
        <p:spPr>
          <a:xfrm>
            <a:off x="3951093" y="2736149"/>
            <a:ext cx="695325" cy="303210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«popup»</a:t>
            </a:r>
          </a:p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Bestelling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AE27C129-64CF-1649-9D33-FD6D523C5C63}"/>
              </a:ext>
            </a:extLst>
          </p:cNvPr>
          <p:cNvCxnSpPr/>
          <p:nvPr/>
        </p:nvCxnSpPr>
        <p:spPr>
          <a:xfrm rot="16200000" flipH="1">
            <a:off x="4066593" y="2638228"/>
            <a:ext cx="210744" cy="1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7" name="Group 45">
            <a:extLst>
              <a:ext uri="{FF2B5EF4-FFF2-40B4-BE49-F238E27FC236}">
                <a16:creationId xmlns:a16="http://schemas.microsoft.com/office/drawing/2014/main" id="{AA355DE4-8F97-E94F-B451-334BCA9A6B78}"/>
              </a:ext>
            </a:extLst>
          </p:cNvPr>
          <p:cNvGrpSpPr>
            <a:grpSpLocks/>
          </p:cNvGrpSpPr>
          <p:nvPr/>
        </p:nvGrpSpPr>
        <p:grpSpPr bwMode="auto">
          <a:xfrm>
            <a:off x="4660581" y="1863477"/>
            <a:ext cx="215900" cy="217487"/>
            <a:chOff x="3032934" y="1186829"/>
            <a:chExt cx="216000" cy="21600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5D3E6CE-1CB6-F347-83C9-5BB7DFCF30B4}"/>
                </a:ext>
              </a:extLst>
            </p:cNvPr>
            <p:cNvSpPr/>
            <p:nvPr/>
          </p:nvSpPr>
          <p:spPr>
            <a:xfrm>
              <a:off x="3032934" y="1186829"/>
              <a:ext cx="216000" cy="216000"/>
            </a:xfrm>
            <a:prstGeom prst="ellipse">
              <a:avLst/>
            </a:prstGeom>
            <a:noFill/>
            <a:ln w="25400"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 sz="700" b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EC17B790-795E-7D47-BB59-F78974619398}"/>
                </a:ext>
              </a:extLst>
            </p:cNvPr>
            <p:cNvSpPr/>
            <p:nvPr/>
          </p:nvSpPr>
          <p:spPr>
            <a:xfrm>
              <a:off x="3069463" y="1223091"/>
              <a:ext cx="144530" cy="145051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 sz="700" b="0">
                <a:solidFill>
                  <a:srgbClr val="FFFFFF"/>
                </a:solidFill>
                <a:cs typeface="Arial" charset="0"/>
              </a:endParaRPr>
            </a:p>
          </p:txBody>
        </p:sp>
      </p:grp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1ACBE1C2-8DB9-A044-A667-234AD1F84511}"/>
              </a:ext>
            </a:extLst>
          </p:cNvPr>
          <p:cNvCxnSpPr>
            <a:stCxn id="58" idx="3"/>
            <a:endCxn id="78" idx="2"/>
          </p:cNvCxnSpPr>
          <p:nvPr/>
        </p:nvCxnSpPr>
        <p:spPr>
          <a:xfrm>
            <a:off x="4371975" y="1965325"/>
            <a:ext cx="288606" cy="6896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170F6A2F-9F0F-3F40-89C4-3444321E43CE}"/>
              </a:ext>
            </a:extLst>
          </p:cNvPr>
          <p:cNvSpPr>
            <a:spLocks noChangeAspect="1"/>
          </p:cNvSpPr>
          <p:nvPr/>
        </p:nvSpPr>
        <p:spPr>
          <a:xfrm>
            <a:off x="4230327" y="1685712"/>
            <a:ext cx="471487" cy="160337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anchor="ctr" anchorCtr="1"/>
          <a:lstStyle/>
          <a:p>
            <a:pPr algn="ctr"/>
            <a:r>
              <a:rPr lang="nl-NL" sz="700" dirty="0">
                <a:solidFill>
                  <a:schemeClr val="tx1"/>
                </a:solidFill>
                <a:cs typeface="Arial" charset="0"/>
              </a:rPr>
              <a:t>Uitloggen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57EE7E73-5923-6B4B-A488-4A4AFEB7706C}"/>
              </a:ext>
            </a:extLst>
          </p:cNvPr>
          <p:cNvCxnSpPr>
            <a:stCxn id="52" idx="3"/>
            <a:endCxn id="83" idx="1"/>
          </p:cNvCxnSpPr>
          <p:nvPr/>
        </p:nvCxnSpPr>
        <p:spPr bwMode="auto">
          <a:xfrm>
            <a:off x="2000250" y="1401763"/>
            <a:ext cx="328598" cy="2459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E0999581-AD11-F345-9245-0D58F89DBC11}"/>
              </a:ext>
            </a:extLst>
          </p:cNvPr>
          <p:cNvSpPr/>
          <p:nvPr/>
        </p:nvSpPr>
        <p:spPr bwMode="auto">
          <a:xfrm>
            <a:off x="2328848" y="1305003"/>
            <a:ext cx="760413" cy="198437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440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«popup»</a:t>
            </a:r>
          </a:p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login incorrect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49275" y="0"/>
            <a:ext cx="448945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/>
              <a:t>Later inloggen</a:t>
            </a:r>
          </a:p>
        </p:txBody>
      </p:sp>
      <p:cxnSp>
        <p:nvCxnSpPr>
          <p:cNvPr id="61" name="Straight Arrow Connector 60"/>
          <p:cNvCxnSpPr>
            <a:stCxn id="70" idx="6"/>
            <a:endCxn id="71" idx="1"/>
          </p:cNvCxnSpPr>
          <p:nvPr/>
        </p:nvCxnSpPr>
        <p:spPr>
          <a:xfrm>
            <a:off x="1111250" y="1084315"/>
            <a:ext cx="300038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2274888" y="1951090"/>
            <a:ext cx="660400" cy="196850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aanmelden</a:t>
            </a:r>
          </a:p>
        </p:txBody>
      </p:sp>
      <p:sp>
        <p:nvSpPr>
          <p:cNvPr id="70" name="Oval 69"/>
          <p:cNvSpPr/>
          <p:nvPr/>
        </p:nvSpPr>
        <p:spPr>
          <a:xfrm>
            <a:off x="989013" y="1030340"/>
            <a:ext cx="122237" cy="10795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sz="7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1411288" y="985890"/>
            <a:ext cx="720725" cy="198438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startscherm</a:t>
            </a:r>
          </a:p>
        </p:txBody>
      </p:sp>
      <p:sp>
        <p:nvSpPr>
          <p:cNvPr id="72" name="Diamond 71"/>
          <p:cNvSpPr/>
          <p:nvPr/>
        </p:nvSpPr>
        <p:spPr>
          <a:xfrm>
            <a:off x="2247900" y="2682110"/>
            <a:ext cx="360363" cy="215900"/>
          </a:xfrm>
          <a:prstGeom prst="diamond">
            <a:avLst/>
          </a:prstGeom>
          <a:solidFill>
            <a:schemeClr val="accent4">
              <a:lumMod val="75000"/>
            </a:schemeClr>
          </a:solidFill>
          <a:ln w="2540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36000" anchor="ctr"/>
          <a:lstStyle/>
          <a:p>
            <a:pPr algn="ctr"/>
            <a:endParaRPr lang="nl-NL" sz="7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3" name="Arc 72"/>
          <p:cNvSpPr/>
          <p:nvPr/>
        </p:nvSpPr>
        <p:spPr>
          <a:xfrm flipV="1">
            <a:off x="2659100" y="2529710"/>
            <a:ext cx="207963" cy="260350"/>
          </a:xfrm>
          <a:prstGeom prst="arc">
            <a:avLst/>
          </a:prstGeom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cxnSp>
        <p:nvCxnSpPr>
          <p:cNvPr id="74" name="Straight Arrow Connector 73"/>
          <p:cNvCxnSpPr>
            <a:endCxn id="72" idx="0"/>
          </p:cNvCxnSpPr>
          <p:nvPr/>
        </p:nvCxnSpPr>
        <p:spPr>
          <a:xfrm rot="5400000">
            <a:off x="2160998" y="2415025"/>
            <a:ext cx="534170" cy="1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72" idx="3"/>
            <a:endCxn id="73" idx="0"/>
          </p:cNvCxnSpPr>
          <p:nvPr/>
        </p:nvCxnSpPr>
        <p:spPr>
          <a:xfrm>
            <a:off x="2608263" y="2790060"/>
            <a:ext cx="154818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3" idx="2"/>
            <a:endCxn id="56" idx="2"/>
          </p:cNvCxnSpPr>
          <p:nvPr/>
        </p:nvCxnSpPr>
        <p:spPr>
          <a:xfrm rot="5400000" flipH="1" flipV="1">
            <a:off x="2796245" y="2589067"/>
            <a:ext cx="141636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>
            <a:spLocks noChangeAspect="1"/>
          </p:cNvSpPr>
          <p:nvPr/>
        </p:nvSpPr>
        <p:spPr>
          <a:xfrm>
            <a:off x="2009196" y="2342130"/>
            <a:ext cx="471487" cy="160337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/>
            <a:r>
              <a:rPr lang="nl-NL" sz="700" dirty="0">
                <a:solidFill>
                  <a:srgbClr val="000000"/>
                </a:solidFill>
                <a:cs typeface="Arial" charset="0"/>
              </a:rPr>
              <a:t>inloggen</a:t>
            </a:r>
          </a:p>
        </p:txBody>
      </p:sp>
      <p:cxnSp>
        <p:nvCxnSpPr>
          <p:cNvPr id="81" name="Straight Arrow Connector 80"/>
          <p:cNvCxnSpPr>
            <a:stCxn id="71" idx="2"/>
            <a:endCxn id="83" idx="0"/>
          </p:cNvCxnSpPr>
          <p:nvPr/>
        </p:nvCxnSpPr>
        <p:spPr>
          <a:xfrm rot="16200000" flipH="1">
            <a:off x="1620838" y="1335140"/>
            <a:ext cx="303212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>
            <a:spLocks noChangeAspect="1"/>
          </p:cNvSpPr>
          <p:nvPr/>
        </p:nvSpPr>
        <p:spPr>
          <a:xfrm>
            <a:off x="1731266" y="1209517"/>
            <a:ext cx="471488" cy="160337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/>
            <a:r>
              <a:rPr lang="nl-NL" sz="700" dirty="0">
                <a:solidFill>
                  <a:srgbClr val="000000"/>
                </a:solidFill>
                <a:cs typeface="Arial" charset="0"/>
              </a:rPr>
              <a:t>bestellen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1371600" y="1487540"/>
            <a:ext cx="803275" cy="196850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>
                <a:solidFill>
                  <a:schemeClr val="bg1"/>
                </a:solidFill>
                <a:cs typeface="Arial" charset="0"/>
              </a:rPr>
              <a:t>winkelwagen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1466850" y="3108800"/>
            <a:ext cx="638175" cy="438150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betalen via </a:t>
            </a:r>
            <a:r>
              <a:rPr lang="nl-NL" sz="700" dirty="0" err="1">
                <a:solidFill>
                  <a:schemeClr val="bg1"/>
                </a:solidFill>
                <a:cs typeface="Arial" charset="0"/>
              </a:rPr>
              <a:t>iDeal</a:t>
            </a:r>
            <a:endParaRPr lang="nl-NL" sz="7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5" name="Diamond 84"/>
          <p:cNvSpPr/>
          <p:nvPr/>
        </p:nvSpPr>
        <p:spPr>
          <a:xfrm>
            <a:off x="1593850" y="1941565"/>
            <a:ext cx="358775" cy="215900"/>
          </a:xfrm>
          <a:prstGeom prst="diamond">
            <a:avLst/>
          </a:prstGeom>
          <a:solidFill>
            <a:schemeClr val="accent4">
              <a:lumMod val="75000"/>
            </a:schemeClr>
          </a:solidFill>
          <a:ln w="2540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sz="700" b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86" name="Straight Arrow Connector 85"/>
          <p:cNvCxnSpPr>
            <a:stCxn id="85" idx="2"/>
            <a:endCxn id="84" idx="0"/>
          </p:cNvCxnSpPr>
          <p:nvPr/>
        </p:nvCxnSpPr>
        <p:spPr>
          <a:xfrm rot="16200000" flipH="1">
            <a:off x="1303921" y="2626782"/>
            <a:ext cx="951335" cy="1270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endCxn id="85" idx="0"/>
          </p:cNvCxnSpPr>
          <p:nvPr/>
        </p:nvCxnSpPr>
        <p:spPr>
          <a:xfrm rot="16200000" flipH="1">
            <a:off x="1618457" y="1786784"/>
            <a:ext cx="309562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>
            <a:spLocks noChangeAspect="1"/>
          </p:cNvSpPr>
          <p:nvPr/>
        </p:nvSpPr>
        <p:spPr>
          <a:xfrm>
            <a:off x="1401516" y="2140691"/>
            <a:ext cx="1158875" cy="160338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/>
            <a:r>
              <a:rPr lang="nl-NL" sz="700" dirty="0">
                <a:solidFill>
                  <a:srgbClr val="000000"/>
                </a:solidFill>
                <a:cs typeface="Arial" charset="0"/>
              </a:rPr>
              <a:t>[ingelogd]</a:t>
            </a:r>
          </a:p>
        </p:txBody>
      </p:sp>
      <p:cxnSp>
        <p:nvCxnSpPr>
          <p:cNvPr id="89" name="Straight Arrow Connector 88"/>
          <p:cNvCxnSpPr>
            <a:stCxn id="85" idx="3"/>
            <a:endCxn id="62" idx="1"/>
          </p:cNvCxnSpPr>
          <p:nvPr/>
        </p:nvCxnSpPr>
        <p:spPr>
          <a:xfrm flipV="1">
            <a:off x="1952625" y="2049515"/>
            <a:ext cx="322263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>
            <a:spLocks noChangeAspect="1"/>
          </p:cNvSpPr>
          <p:nvPr/>
        </p:nvSpPr>
        <p:spPr>
          <a:xfrm>
            <a:off x="1703387" y="1672942"/>
            <a:ext cx="471488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/>
            <a:r>
              <a:rPr lang="nl-NL" sz="700" dirty="0">
                <a:solidFill>
                  <a:srgbClr val="000000"/>
                </a:solidFill>
                <a:cs typeface="Arial" charset="0"/>
              </a:rPr>
              <a:t>betalen</a:t>
            </a:r>
          </a:p>
        </p:txBody>
      </p:sp>
      <p:cxnSp>
        <p:nvCxnSpPr>
          <p:cNvPr id="91" name="Straight Arrow Connector 90"/>
          <p:cNvCxnSpPr>
            <a:stCxn id="62" idx="3"/>
            <a:endCxn id="92" idx="1"/>
          </p:cNvCxnSpPr>
          <p:nvPr/>
        </p:nvCxnSpPr>
        <p:spPr>
          <a:xfrm>
            <a:off x="2935288" y="2049515"/>
            <a:ext cx="722312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ounded Rectangle 91"/>
          <p:cNvSpPr/>
          <p:nvPr/>
        </p:nvSpPr>
        <p:spPr>
          <a:xfrm>
            <a:off x="3657600" y="1916165"/>
            <a:ext cx="1036638" cy="268288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>
                <a:solidFill>
                  <a:schemeClr val="bg1"/>
                </a:solidFill>
                <a:cs typeface="Arial" charset="0"/>
              </a:rPr>
              <a:t>gebruikersaccount</a:t>
            </a:r>
          </a:p>
          <a:p>
            <a:pPr algn="ctr"/>
            <a:r>
              <a:rPr lang="nl-NL" sz="700">
                <a:solidFill>
                  <a:schemeClr val="bg1"/>
                </a:solidFill>
                <a:cs typeface="Arial" charset="0"/>
              </a:rPr>
              <a:t>aanmaken</a:t>
            </a:r>
          </a:p>
        </p:txBody>
      </p:sp>
      <p:sp>
        <p:nvSpPr>
          <p:cNvPr id="94" name="Arc 93"/>
          <p:cNvSpPr/>
          <p:nvPr/>
        </p:nvSpPr>
        <p:spPr>
          <a:xfrm flipV="1">
            <a:off x="2216150" y="3070700"/>
            <a:ext cx="207963" cy="260350"/>
          </a:xfrm>
          <a:prstGeom prst="arc">
            <a:avLst/>
          </a:prstGeom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cxnSp>
        <p:nvCxnSpPr>
          <p:cNvPr id="95" name="Straight Arrow Connector 94"/>
          <p:cNvCxnSpPr>
            <a:stCxn id="72" idx="2"/>
            <a:endCxn id="94" idx="2"/>
          </p:cNvCxnSpPr>
          <p:nvPr/>
        </p:nvCxnSpPr>
        <p:spPr>
          <a:xfrm rot="5400000">
            <a:off x="2274666" y="3047458"/>
            <a:ext cx="302865" cy="3969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>
            <a:spLocks noChangeAspect="1"/>
          </p:cNvSpPr>
          <p:nvPr/>
        </p:nvSpPr>
        <p:spPr>
          <a:xfrm>
            <a:off x="1849438" y="2923410"/>
            <a:ext cx="1157287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/>
            <a:r>
              <a:rPr lang="nl-NL" sz="700">
                <a:solidFill>
                  <a:srgbClr val="000000"/>
                </a:solidFill>
                <a:cs typeface="Arial" charset="0"/>
              </a:rPr>
              <a:t>[gebruikersnaam en</a:t>
            </a:r>
          </a:p>
          <a:p>
            <a:pPr algn="ctr"/>
            <a:r>
              <a:rPr lang="nl-NL" sz="700">
                <a:solidFill>
                  <a:srgbClr val="000000"/>
                </a:solidFill>
                <a:cs typeface="Arial" charset="0"/>
              </a:rPr>
              <a:t>wachtwoord zijn correct]</a:t>
            </a:r>
          </a:p>
        </p:txBody>
      </p:sp>
      <p:sp>
        <p:nvSpPr>
          <p:cNvPr id="97" name="Arc 96"/>
          <p:cNvSpPr/>
          <p:nvPr/>
        </p:nvSpPr>
        <p:spPr>
          <a:xfrm flipV="1">
            <a:off x="3967163" y="3080225"/>
            <a:ext cx="207962" cy="260350"/>
          </a:xfrm>
          <a:prstGeom prst="arc">
            <a:avLst/>
          </a:prstGeom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cxnSp>
        <p:nvCxnSpPr>
          <p:cNvPr id="98" name="Straight Arrow Connector 97"/>
          <p:cNvCxnSpPr>
            <a:stCxn id="92" idx="2"/>
            <a:endCxn id="97" idx="2"/>
          </p:cNvCxnSpPr>
          <p:nvPr/>
        </p:nvCxnSpPr>
        <p:spPr>
          <a:xfrm rot="5400000">
            <a:off x="3662549" y="2697029"/>
            <a:ext cx="1025947" cy="794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97" idx="0"/>
            <a:endCxn id="84" idx="3"/>
          </p:cNvCxnSpPr>
          <p:nvPr/>
        </p:nvCxnSpPr>
        <p:spPr>
          <a:xfrm rot="10800000">
            <a:off x="2105025" y="3327875"/>
            <a:ext cx="1965325" cy="1270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>
            <a:spLocks noChangeAspect="1"/>
          </p:cNvSpPr>
          <p:nvPr/>
        </p:nvSpPr>
        <p:spPr>
          <a:xfrm>
            <a:off x="4115265" y="2156188"/>
            <a:ext cx="469900" cy="160337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/>
            <a:r>
              <a:rPr lang="nl-NL" sz="700" dirty="0">
                <a:solidFill>
                  <a:srgbClr val="000000"/>
                </a:solidFill>
                <a:cs typeface="Arial" charset="0"/>
              </a:rPr>
              <a:t>betalen</a:t>
            </a:r>
          </a:p>
        </p:txBody>
      </p:sp>
      <p:sp>
        <p:nvSpPr>
          <p:cNvPr id="101" name="Arc 100"/>
          <p:cNvSpPr/>
          <p:nvPr/>
        </p:nvSpPr>
        <p:spPr>
          <a:xfrm flipH="1" flipV="1">
            <a:off x="1177925" y="3069113"/>
            <a:ext cx="217488" cy="260350"/>
          </a:xfrm>
          <a:prstGeom prst="arc">
            <a:avLst/>
          </a:prstGeom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cxnSp>
        <p:nvCxnSpPr>
          <p:cNvPr id="102" name="Straight Arrow Connector 101"/>
          <p:cNvCxnSpPr>
            <a:cxnSpLocks/>
          </p:cNvCxnSpPr>
          <p:nvPr/>
        </p:nvCxnSpPr>
        <p:spPr>
          <a:xfrm rot="16200000" flipV="1">
            <a:off x="1003474" y="3028186"/>
            <a:ext cx="350838" cy="4762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84" idx="1"/>
            <a:endCxn id="101" idx="0"/>
          </p:cNvCxnSpPr>
          <p:nvPr/>
        </p:nvCxnSpPr>
        <p:spPr>
          <a:xfrm rot="10800000" flipV="1">
            <a:off x="1285875" y="3327875"/>
            <a:ext cx="180975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>
            <a:spLocks noChangeAspect="1"/>
          </p:cNvSpPr>
          <p:nvPr/>
        </p:nvSpPr>
        <p:spPr>
          <a:xfrm>
            <a:off x="992362" y="3303345"/>
            <a:ext cx="471487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/>
            <a:r>
              <a:rPr lang="nl-NL" sz="700" dirty="0">
                <a:solidFill>
                  <a:srgbClr val="000000"/>
                </a:solidFill>
                <a:cs typeface="Arial" charset="0"/>
              </a:rPr>
              <a:t>bevestigen</a:t>
            </a:r>
          </a:p>
        </p:txBody>
      </p:sp>
      <p:sp>
        <p:nvSpPr>
          <p:cNvPr id="105" name="Arc 104"/>
          <p:cNvSpPr/>
          <p:nvPr/>
        </p:nvSpPr>
        <p:spPr>
          <a:xfrm flipH="1">
            <a:off x="1174750" y="1079205"/>
            <a:ext cx="236538" cy="209550"/>
          </a:xfrm>
          <a:prstGeom prst="arc">
            <a:avLst/>
          </a:prstGeom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cxnSp>
        <p:nvCxnSpPr>
          <p:cNvPr id="106" name="Straight Arrow Connector 105"/>
          <p:cNvCxnSpPr>
            <a:cxnSpLocks/>
            <a:endCxn id="105" idx="2"/>
          </p:cNvCxnSpPr>
          <p:nvPr/>
        </p:nvCxnSpPr>
        <p:spPr>
          <a:xfrm flipH="1" flipV="1">
            <a:off x="1174750" y="1183980"/>
            <a:ext cx="6350" cy="131848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>
            <a:spLocks noChangeAspect="1"/>
          </p:cNvSpPr>
          <p:nvPr/>
        </p:nvSpPr>
        <p:spPr>
          <a:xfrm>
            <a:off x="1095748" y="2253522"/>
            <a:ext cx="471487" cy="160338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/>
            <a:r>
              <a:rPr lang="nl-NL" sz="700" dirty="0">
                <a:solidFill>
                  <a:srgbClr val="000000"/>
                </a:solidFill>
                <a:cs typeface="Arial" charset="0"/>
              </a:rPr>
              <a:t>sluiten</a:t>
            </a:r>
          </a:p>
        </p:txBody>
      </p:sp>
      <p:sp>
        <p:nvSpPr>
          <p:cNvPr id="116" name="TextBox 52"/>
          <p:cNvSpPr txBox="1">
            <a:spLocks noChangeArrowheads="1"/>
          </p:cNvSpPr>
          <p:nvPr/>
        </p:nvSpPr>
        <p:spPr bwMode="auto">
          <a:xfrm>
            <a:off x="4600575" y="3045300"/>
            <a:ext cx="1841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 sz="700" b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954088" y="2435700"/>
            <a:ext cx="687387" cy="412750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bevestiging</a:t>
            </a:r>
          </a:p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betaling</a:t>
            </a:r>
          </a:p>
        </p:txBody>
      </p:sp>
      <p:sp>
        <p:nvSpPr>
          <p:cNvPr id="119" name="Rectangle 118"/>
          <p:cNvSpPr>
            <a:spLocks noChangeAspect="1"/>
          </p:cNvSpPr>
          <p:nvPr/>
        </p:nvSpPr>
        <p:spPr>
          <a:xfrm>
            <a:off x="1496014" y="642506"/>
            <a:ext cx="1273969" cy="160337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r>
              <a:rPr lang="nl-NL" b="0" dirty="0">
                <a:solidFill>
                  <a:srgbClr val="000000"/>
                </a:solidFill>
                <a:cs typeface="Arial" charset="0"/>
              </a:rPr>
              <a:t>Schermstroom van een </a:t>
            </a:r>
            <a:r>
              <a:rPr lang="nl-NL" dirty="0">
                <a:solidFill>
                  <a:srgbClr val="000000"/>
                </a:solidFill>
                <a:cs typeface="Arial" charset="0"/>
              </a:rPr>
              <a:t>klant van een webshop:</a:t>
            </a:r>
          </a:p>
        </p:txBody>
      </p:sp>
      <p:sp>
        <p:nvSpPr>
          <p:cNvPr id="55" name="Isosceles Triangle 54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56" name="Rounded Rectangle 55"/>
          <p:cNvSpPr/>
          <p:nvPr/>
        </p:nvSpPr>
        <p:spPr>
          <a:xfrm>
            <a:off x="2536863" y="2321399"/>
            <a:ext cx="660400" cy="196850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«</a:t>
            </a:r>
            <a:r>
              <a:rPr lang="nl-NL" sz="700" dirty="0" err="1">
                <a:solidFill>
                  <a:schemeClr val="bg1"/>
                </a:solidFill>
                <a:cs typeface="Arial" charset="0"/>
              </a:rPr>
              <a:t>popup</a:t>
            </a:r>
            <a:r>
              <a:rPr lang="nl-NL" sz="700" dirty="0">
                <a:solidFill>
                  <a:schemeClr val="bg1"/>
                </a:solidFill>
                <a:cs typeface="Arial" charset="0"/>
              </a:rPr>
              <a:t>»</a:t>
            </a:r>
          </a:p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login incorrect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D012F79-1759-F54B-8210-8A8D05E684D0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89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49275" y="0"/>
            <a:ext cx="448945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/>
              <a:t>Overzicht </a:t>
            </a:r>
            <a:r>
              <a:rPr lang="nl-NL" b="1" dirty="0" err="1"/>
              <a:t>schermstroomdiagram</a:t>
            </a:r>
            <a:endParaRPr lang="nl-NL" b="1" dirty="0"/>
          </a:p>
        </p:txBody>
      </p:sp>
      <p:sp>
        <p:nvSpPr>
          <p:cNvPr id="5" name="Isosceles Triangle 4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6" name="Rounded Rectangle 5"/>
          <p:cNvSpPr/>
          <p:nvPr/>
        </p:nvSpPr>
        <p:spPr>
          <a:xfrm>
            <a:off x="1050451" y="512763"/>
            <a:ext cx="511609" cy="164432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 anchorCtr="1"/>
          <a:lstStyle/>
          <a:p>
            <a:pPr algn="ctr"/>
            <a:r>
              <a:rPr lang="nl-NL" sz="1000" b="1" dirty="0">
                <a:solidFill>
                  <a:schemeClr val="bg1"/>
                </a:solidFill>
              </a:rPr>
              <a:t>Scherm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9474843-E594-DB42-8146-32420278E3EB}"/>
              </a:ext>
            </a:extLst>
          </p:cNvPr>
          <p:cNvGrpSpPr/>
          <p:nvPr/>
        </p:nvGrpSpPr>
        <p:grpSpPr>
          <a:xfrm>
            <a:off x="980975" y="950934"/>
            <a:ext cx="581085" cy="334814"/>
            <a:chOff x="980975" y="950934"/>
            <a:chExt cx="581085" cy="334814"/>
          </a:xfrm>
        </p:grpSpPr>
        <p:cxnSp>
          <p:nvCxnSpPr>
            <p:cNvPr id="7" name="Straight Arrow Connector 6"/>
            <p:cNvCxnSpPr/>
            <p:nvPr/>
          </p:nvCxnSpPr>
          <p:spPr>
            <a:xfrm rot="5400000">
              <a:off x="842140" y="1145326"/>
              <a:ext cx="279257" cy="1588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>
              <a:spLocks noChangeAspect="1"/>
            </p:cNvSpPr>
            <p:nvPr/>
          </p:nvSpPr>
          <p:spPr>
            <a:xfrm>
              <a:off x="1091200" y="950934"/>
              <a:ext cx="470860" cy="161279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ctr"/>
              <a:r>
                <a:rPr lang="nl-NL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naam van knop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789E216-F75F-0843-A91F-A8EC90F36256}"/>
              </a:ext>
            </a:extLst>
          </p:cNvPr>
          <p:cNvGrpSpPr/>
          <p:nvPr/>
        </p:nvGrpSpPr>
        <p:grpSpPr>
          <a:xfrm>
            <a:off x="1091200" y="1501749"/>
            <a:ext cx="427902" cy="121254"/>
            <a:chOff x="1091200" y="1501749"/>
            <a:chExt cx="427902" cy="121254"/>
          </a:xfrm>
        </p:grpSpPr>
        <p:cxnSp>
          <p:nvCxnSpPr>
            <p:cNvPr id="9" name="Straight Arrow Connector 8"/>
            <p:cNvCxnSpPr>
              <a:stCxn id="10" idx="6"/>
            </p:cNvCxnSpPr>
            <p:nvPr/>
          </p:nvCxnSpPr>
          <p:spPr>
            <a:xfrm>
              <a:off x="1213601" y="1562376"/>
              <a:ext cx="305501" cy="476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1091200" y="1501749"/>
              <a:ext cx="122400" cy="12125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8F9B621-D8A7-2D4B-8FB5-41ADE052C4F0}"/>
              </a:ext>
            </a:extLst>
          </p:cNvPr>
          <p:cNvGrpSpPr/>
          <p:nvPr/>
        </p:nvGrpSpPr>
        <p:grpSpPr>
          <a:xfrm>
            <a:off x="715928" y="2460325"/>
            <a:ext cx="1158393" cy="438202"/>
            <a:chOff x="715928" y="2460325"/>
            <a:chExt cx="1158393" cy="438202"/>
          </a:xfrm>
        </p:grpSpPr>
        <p:sp>
          <p:nvSpPr>
            <p:cNvPr id="11" name="Diamond 10"/>
            <p:cNvSpPr/>
            <p:nvPr/>
          </p:nvSpPr>
          <p:spPr>
            <a:xfrm>
              <a:off x="1091200" y="2460325"/>
              <a:ext cx="360000" cy="216000"/>
            </a:xfrm>
            <a:prstGeom prst="diamond">
              <a:avLst/>
            </a:prstGeom>
            <a:solidFill>
              <a:schemeClr val="accent4">
                <a:lumMod val="75000"/>
              </a:schemeClr>
            </a:solidFill>
            <a:ln w="25400"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Straight Arrow Connector 11"/>
            <p:cNvCxnSpPr>
              <a:stCxn id="11" idx="2"/>
            </p:cNvCxnSpPr>
            <p:nvPr/>
          </p:nvCxnSpPr>
          <p:spPr>
            <a:xfrm rot="5400000">
              <a:off x="1159702" y="2787029"/>
              <a:ext cx="222203" cy="794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11" idx="1"/>
            </p:cNvCxnSpPr>
            <p:nvPr/>
          </p:nvCxnSpPr>
          <p:spPr>
            <a:xfrm flipV="1">
              <a:off x="832391" y="2568325"/>
              <a:ext cx="258809" cy="1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>
              <a:spLocks noChangeAspect="1"/>
            </p:cNvSpPr>
            <p:nvPr/>
          </p:nvSpPr>
          <p:spPr>
            <a:xfrm>
              <a:off x="715928" y="2635050"/>
              <a:ext cx="1158393" cy="161279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ctr"/>
              <a:r>
                <a:rPr lang="nl-NL" sz="800" b="1" dirty="0">
                  <a:solidFill>
                    <a:schemeClr val="tx1"/>
                  </a:solidFill>
                </a:rPr>
                <a:t>[voorwaarde]</a:t>
              </a:r>
            </a:p>
          </p:txBody>
        </p:sp>
        <p:cxnSp>
          <p:nvCxnSpPr>
            <p:cNvPr id="15" name="Straight Arrow Connector 14"/>
            <p:cNvCxnSpPr>
              <a:stCxn id="11" idx="3"/>
            </p:cNvCxnSpPr>
            <p:nvPr/>
          </p:nvCxnSpPr>
          <p:spPr>
            <a:xfrm>
              <a:off x="1451200" y="2568325"/>
              <a:ext cx="334770" cy="1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BC999FA-E5A2-AD4F-8937-9A6839E713F0}"/>
              </a:ext>
            </a:extLst>
          </p:cNvPr>
          <p:cNvGrpSpPr/>
          <p:nvPr/>
        </p:nvGrpSpPr>
        <p:grpSpPr>
          <a:xfrm>
            <a:off x="955426" y="1996624"/>
            <a:ext cx="606634" cy="216000"/>
            <a:chOff x="955426" y="1996624"/>
            <a:chExt cx="606634" cy="216000"/>
          </a:xfrm>
        </p:grpSpPr>
        <p:grpSp>
          <p:nvGrpSpPr>
            <p:cNvPr id="20" name="Group 19"/>
            <p:cNvGrpSpPr/>
            <p:nvPr/>
          </p:nvGrpSpPr>
          <p:grpSpPr>
            <a:xfrm>
              <a:off x="1346060" y="1996624"/>
              <a:ext cx="216000" cy="216000"/>
              <a:chOff x="3032934" y="1186829"/>
              <a:chExt cx="216000" cy="216000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3032934" y="1186829"/>
                <a:ext cx="216000" cy="216000"/>
              </a:xfrm>
              <a:prstGeom prst="ellipse">
                <a:avLst/>
              </a:prstGeom>
              <a:noFill/>
              <a:ln w="25400">
                <a:solidFill>
                  <a:schemeClr val="accent4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069729" y="1223804"/>
                <a:ext cx="144000" cy="1440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3" name="Straight Arrow Connector 22"/>
            <p:cNvCxnSpPr/>
            <p:nvPr/>
          </p:nvCxnSpPr>
          <p:spPr>
            <a:xfrm>
              <a:off x="955426" y="2104624"/>
              <a:ext cx="390633" cy="1588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E26FA60-0E54-5F4D-9B6E-44631EBE1FB2}"/>
              </a:ext>
            </a:extLst>
          </p:cNvPr>
          <p:cNvGrpSpPr/>
          <p:nvPr/>
        </p:nvGrpSpPr>
        <p:grpSpPr>
          <a:xfrm>
            <a:off x="838741" y="3004462"/>
            <a:ext cx="729669" cy="542014"/>
            <a:chOff x="838741" y="3004462"/>
            <a:chExt cx="729669" cy="542014"/>
          </a:xfrm>
        </p:grpSpPr>
        <p:cxnSp>
          <p:nvCxnSpPr>
            <p:cNvPr id="25" name="Straight Arrow Connector 24"/>
            <p:cNvCxnSpPr/>
            <p:nvPr/>
          </p:nvCxnSpPr>
          <p:spPr>
            <a:xfrm rot="5400000">
              <a:off x="764922" y="3399631"/>
              <a:ext cx="292102" cy="1588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6200000" flipV="1">
              <a:off x="857796" y="3400424"/>
              <a:ext cx="292100" cy="2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5400000">
              <a:off x="1009399" y="3399631"/>
              <a:ext cx="292102" cy="1588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16200000" flipV="1">
              <a:off x="1102273" y="3400424"/>
              <a:ext cx="292100" cy="2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5400000">
              <a:off x="1253876" y="3399631"/>
              <a:ext cx="292102" cy="1588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16200000" flipV="1">
              <a:off x="1346750" y="3400424"/>
              <a:ext cx="292100" cy="2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/>
            <p:cNvSpPr/>
            <p:nvPr/>
          </p:nvSpPr>
          <p:spPr>
            <a:xfrm>
              <a:off x="838741" y="3004462"/>
              <a:ext cx="729669" cy="253087"/>
            </a:xfrm>
            <a:prstGeom prst="roundRect">
              <a:avLst>
                <a:gd name="adj" fmla="val 27893"/>
              </a:avLst>
            </a:prstGeom>
            <a:solidFill>
              <a:schemeClr val="accent4">
                <a:lumMod val="75000"/>
                <a:alpha val="70000"/>
              </a:schemeClr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36000" anchor="ctr" anchorCtr="1"/>
            <a:lstStyle/>
            <a:p>
              <a:pPr algn="ctr"/>
              <a:r>
                <a:rPr lang="nl-NL" sz="700" dirty="0">
                  <a:solidFill>
                    <a:schemeClr val="bg1"/>
                  </a:solidFill>
                  <a:cs typeface="Arial" charset="0"/>
                </a:rPr>
                <a:t>«pseudostate»  menubalk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2E85DE2-E672-8E4F-BDEA-1DB98E98670F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90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49275" y="0"/>
            <a:ext cx="448945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/>
              <a:t>Vragen?</a:t>
            </a:r>
          </a:p>
        </p:txBody>
      </p:sp>
      <p:sp>
        <p:nvSpPr>
          <p:cNvPr id="5" name="Isosceles Triangle 4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312B22-0845-014D-9EDA-EC5703AFB9C3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90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49275" y="0"/>
            <a:ext cx="448945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/>
              <a:t>Oefening voor </a:t>
            </a:r>
            <a:r>
              <a:rPr lang="nl-NL" b="1" dirty="0" err="1"/>
              <a:t>Schermstroomdiagram</a:t>
            </a:r>
            <a:endParaRPr lang="nl-NL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19138" y="1102471"/>
            <a:ext cx="4327525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7325" indent="-187325">
              <a:spcBef>
                <a:spcPct val="20000"/>
              </a:spcBef>
              <a:buFont typeface="Arial" charset="0"/>
              <a:buChar char="•"/>
            </a:pPr>
            <a:r>
              <a:rPr lang="nl-NL" sz="2000" b="0" dirty="0">
                <a:latin typeface="+mj-lt"/>
              </a:rPr>
              <a:t>Teken de </a:t>
            </a:r>
            <a:r>
              <a:rPr lang="nl-NL" sz="2000" b="0" dirty="0" err="1">
                <a:latin typeface="+mj-lt"/>
              </a:rPr>
              <a:t>schermstroomdiagrammen</a:t>
            </a:r>
            <a:r>
              <a:rPr lang="nl-NL" sz="2000" b="0" dirty="0">
                <a:latin typeface="+mj-lt"/>
              </a:rPr>
              <a:t> voor uw applicatie in de vorm van een state machine</a:t>
            </a:r>
          </a:p>
          <a:p>
            <a:pPr marL="187325" indent="-187325">
              <a:spcBef>
                <a:spcPct val="20000"/>
              </a:spcBef>
            </a:pPr>
            <a:endParaRPr lang="nl-NL" sz="2000" b="0" dirty="0">
              <a:latin typeface="+mj-lt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F6D20C-A1EB-5F49-A189-5CAE18BF4731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91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7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2"/>
          <p:cNvSpPr>
            <a:spLocks noGrp="1"/>
          </p:cNvSpPr>
          <p:nvPr>
            <p:ph type="title" idx="4294967295"/>
          </p:nvPr>
        </p:nvSpPr>
        <p:spPr bwMode="auto">
          <a:xfrm>
            <a:off x="608013" y="0"/>
            <a:ext cx="4438650" cy="5127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>
                <a:solidFill>
                  <a:schemeClr val="bg1"/>
                </a:solidFill>
                <a:latin typeface="Verdana" pitchFamily="34" charset="0"/>
              </a:rPr>
              <a:t>Gebruikersschermen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19138" y="719138"/>
            <a:ext cx="432752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7325" indent="-187325">
              <a:spcBef>
                <a:spcPct val="20000"/>
              </a:spcBef>
            </a:pPr>
            <a:r>
              <a:rPr lang="nl-NL" sz="2000" b="0" dirty="0">
                <a:latin typeface="+mj-lt"/>
              </a:rPr>
              <a:t>Doel:</a:t>
            </a:r>
          </a:p>
          <a:p>
            <a:pPr marL="187325" indent="-187325">
              <a:spcBef>
                <a:spcPct val="20000"/>
              </a:spcBef>
              <a:buFont typeface="Arial" charset="0"/>
              <a:buChar char="•"/>
            </a:pPr>
            <a:r>
              <a:rPr lang="nl-NL" sz="2000" b="0" dirty="0">
                <a:latin typeface="+mj-lt"/>
              </a:rPr>
              <a:t>Aangeven wat je ziet op de schermen</a:t>
            </a:r>
            <a:br>
              <a:rPr lang="nl-NL" sz="2000" b="0" dirty="0">
                <a:latin typeface="+mj-lt"/>
              </a:rPr>
            </a:br>
            <a:br>
              <a:rPr lang="nl-NL" sz="2000" b="0" dirty="0">
                <a:latin typeface="+mj-lt"/>
              </a:rPr>
            </a:br>
            <a:endParaRPr lang="nl-NL" sz="2000" b="0" dirty="0">
              <a:latin typeface="+mj-lt"/>
            </a:endParaRPr>
          </a:p>
          <a:p>
            <a:pPr marL="187325" indent="-187325">
              <a:spcBef>
                <a:spcPct val="20000"/>
              </a:spcBef>
            </a:pPr>
            <a:r>
              <a:rPr lang="nl-NL" sz="2000" b="0" dirty="0">
                <a:latin typeface="+mj-lt"/>
              </a:rPr>
              <a:t>	Mooie vormgeving valt buiten bereik van deze cursus, dus besteed daar nu geen tijd aan!</a:t>
            </a:r>
          </a:p>
        </p:txBody>
      </p:sp>
      <p:sp>
        <p:nvSpPr>
          <p:cNvPr id="5" name="Isosceles Triangle 4"/>
          <p:cNvSpPr/>
          <p:nvPr/>
        </p:nvSpPr>
        <p:spPr>
          <a:xfrm rot="5400000">
            <a:off x="4937125" y="3656013"/>
            <a:ext cx="153987" cy="65088"/>
          </a:xfrm>
          <a:prstGeom prst="triangl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8057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Isosceles Triangle 6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297BA2-E06A-B146-A1FE-23839FB4D70B}"/>
              </a:ext>
            </a:extLst>
          </p:cNvPr>
          <p:cNvSpPr txBox="1"/>
          <p:nvPr/>
        </p:nvSpPr>
        <p:spPr>
          <a:xfrm>
            <a:off x="4545109" y="503694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92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49275" y="69622"/>
            <a:ext cx="448945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/>
              <a:t>Aan de hand van schermstroom</a:t>
            </a:r>
          </a:p>
        </p:txBody>
      </p:sp>
      <p:sp>
        <p:nvSpPr>
          <p:cNvPr id="56" name="Rectangle 55"/>
          <p:cNvSpPr>
            <a:spLocks noChangeAspect="1"/>
          </p:cNvSpPr>
          <p:nvPr/>
        </p:nvSpPr>
        <p:spPr>
          <a:xfrm>
            <a:off x="954088" y="642506"/>
            <a:ext cx="1273969" cy="160337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r>
              <a:rPr lang="nl-NL" dirty="0">
                <a:solidFill>
                  <a:schemeClr val="tx1"/>
                </a:solidFill>
                <a:cs typeface="Arial" charset="0"/>
              </a:rPr>
              <a:t>Schermstroom van een klant:</a:t>
            </a:r>
          </a:p>
        </p:txBody>
      </p:sp>
      <p:sp>
        <p:nvSpPr>
          <p:cNvPr id="55" name="Isosceles Triangle 54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030F655-8A11-2A45-AFA0-0E11ED5B9CBC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92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6C6133C-D16F-6E42-8F45-92BEA1F18A9E}"/>
              </a:ext>
            </a:extLst>
          </p:cNvPr>
          <p:cNvCxnSpPr>
            <a:stCxn id="60" idx="6"/>
            <a:endCxn id="61" idx="1"/>
          </p:cNvCxnSpPr>
          <p:nvPr/>
        </p:nvCxnSpPr>
        <p:spPr>
          <a:xfrm>
            <a:off x="1111250" y="1084315"/>
            <a:ext cx="300038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A7EB5C6-2E74-C044-8D6A-E3B8F63D3809}"/>
              </a:ext>
            </a:extLst>
          </p:cNvPr>
          <p:cNvSpPr/>
          <p:nvPr/>
        </p:nvSpPr>
        <p:spPr>
          <a:xfrm>
            <a:off x="2274888" y="1951090"/>
            <a:ext cx="660400" cy="196850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aanmelden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7735903-C6D2-EA47-8D0A-90C11F4672B9}"/>
              </a:ext>
            </a:extLst>
          </p:cNvPr>
          <p:cNvSpPr/>
          <p:nvPr/>
        </p:nvSpPr>
        <p:spPr>
          <a:xfrm>
            <a:off x="989013" y="1030340"/>
            <a:ext cx="122237" cy="10795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sz="7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FF57EB8D-E20E-294E-9B75-F00E09D26A05}"/>
              </a:ext>
            </a:extLst>
          </p:cNvPr>
          <p:cNvSpPr/>
          <p:nvPr/>
        </p:nvSpPr>
        <p:spPr>
          <a:xfrm>
            <a:off x="1411288" y="985890"/>
            <a:ext cx="720725" cy="198438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startscherm</a:t>
            </a:r>
          </a:p>
        </p:txBody>
      </p:sp>
      <p:sp>
        <p:nvSpPr>
          <p:cNvPr id="62" name="Diamond 61">
            <a:extLst>
              <a:ext uri="{FF2B5EF4-FFF2-40B4-BE49-F238E27FC236}">
                <a16:creationId xmlns:a16="http://schemas.microsoft.com/office/drawing/2014/main" id="{7F2318E4-40CD-F540-8042-D2BDA9D803DA}"/>
              </a:ext>
            </a:extLst>
          </p:cNvPr>
          <p:cNvSpPr/>
          <p:nvPr/>
        </p:nvSpPr>
        <p:spPr>
          <a:xfrm>
            <a:off x="2247900" y="2682110"/>
            <a:ext cx="360363" cy="215900"/>
          </a:xfrm>
          <a:prstGeom prst="diamond">
            <a:avLst/>
          </a:prstGeom>
          <a:solidFill>
            <a:schemeClr val="accent4">
              <a:lumMod val="75000"/>
            </a:schemeClr>
          </a:solidFill>
          <a:ln w="2540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36000" anchor="ctr"/>
          <a:lstStyle/>
          <a:p>
            <a:pPr algn="ctr"/>
            <a:endParaRPr lang="nl-NL" sz="7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3" name="Arc 62">
            <a:extLst>
              <a:ext uri="{FF2B5EF4-FFF2-40B4-BE49-F238E27FC236}">
                <a16:creationId xmlns:a16="http://schemas.microsoft.com/office/drawing/2014/main" id="{0F4F686F-B796-B740-8A76-7DFA5650F9D1}"/>
              </a:ext>
            </a:extLst>
          </p:cNvPr>
          <p:cNvSpPr/>
          <p:nvPr/>
        </p:nvSpPr>
        <p:spPr>
          <a:xfrm flipV="1">
            <a:off x="2659100" y="2529710"/>
            <a:ext cx="207963" cy="260350"/>
          </a:xfrm>
          <a:prstGeom prst="arc">
            <a:avLst/>
          </a:prstGeom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F35D220-FB65-034E-AD48-25F29FA01476}"/>
              </a:ext>
            </a:extLst>
          </p:cNvPr>
          <p:cNvCxnSpPr>
            <a:endCxn id="62" idx="0"/>
          </p:cNvCxnSpPr>
          <p:nvPr/>
        </p:nvCxnSpPr>
        <p:spPr>
          <a:xfrm rot="5400000">
            <a:off x="2160998" y="2415025"/>
            <a:ext cx="534170" cy="1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9E77A85-7799-584E-8392-E1C7C398AFA8}"/>
              </a:ext>
            </a:extLst>
          </p:cNvPr>
          <p:cNvCxnSpPr>
            <a:stCxn id="62" idx="3"/>
            <a:endCxn id="63" idx="0"/>
          </p:cNvCxnSpPr>
          <p:nvPr/>
        </p:nvCxnSpPr>
        <p:spPr>
          <a:xfrm>
            <a:off x="2608263" y="2790060"/>
            <a:ext cx="154818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087679F-9356-C841-A044-B823A475C6E5}"/>
              </a:ext>
            </a:extLst>
          </p:cNvPr>
          <p:cNvCxnSpPr>
            <a:stCxn id="63" idx="2"/>
            <a:endCxn id="96" idx="2"/>
          </p:cNvCxnSpPr>
          <p:nvPr/>
        </p:nvCxnSpPr>
        <p:spPr>
          <a:xfrm rot="5400000" flipH="1" flipV="1">
            <a:off x="2796245" y="2589067"/>
            <a:ext cx="141636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D15E8092-C97C-854A-B300-F30A9CFB2908}"/>
              </a:ext>
            </a:extLst>
          </p:cNvPr>
          <p:cNvSpPr>
            <a:spLocks noChangeAspect="1"/>
          </p:cNvSpPr>
          <p:nvPr/>
        </p:nvSpPr>
        <p:spPr>
          <a:xfrm>
            <a:off x="2009196" y="2342130"/>
            <a:ext cx="471487" cy="160337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/>
            <a:r>
              <a:rPr lang="nl-NL" sz="700" dirty="0">
                <a:solidFill>
                  <a:srgbClr val="000000"/>
                </a:solidFill>
                <a:cs typeface="Arial" charset="0"/>
              </a:rPr>
              <a:t>inloggen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274665A0-CB01-4048-8FAA-348E3A6D4DDB}"/>
              </a:ext>
            </a:extLst>
          </p:cNvPr>
          <p:cNvCxnSpPr>
            <a:stCxn id="61" idx="2"/>
            <a:endCxn id="70" idx="0"/>
          </p:cNvCxnSpPr>
          <p:nvPr/>
        </p:nvCxnSpPr>
        <p:spPr>
          <a:xfrm rot="16200000" flipH="1">
            <a:off x="1620838" y="1335140"/>
            <a:ext cx="303212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65F4CEF5-4E22-3742-AA86-95D467F7BFDB}"/>
              </a:ext>
            </a:extLst>
          </p:cNvPr>
          <p:cNvSpPr>
            <a:spLocks noChangeAspect="1"/>
          </p:cNvSpPr>
          <p:nvPr/>
        </p:nvSpPr>
        <p:spPr>
          <a:xfrm>
            <a:off x="1731266" y="1209517"/>
            <a:ext cx="471488" cy="160337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/>
            <a:r>
              <a:rPr lang="nl-NL" sz="700" dirty="0">
                <a:solidFill>
                  <a:srgbClr val="000000"/>
                </a:solidFill>
                <a:cs typeface="Arial" charset="0"/>
              </a:rPr>
              <a:t>bestellen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7E92E00C-A9F7-C841-B813-7C9B379CB091}"/>
              </a:ext>
            </a:extLst>
          </p:cNvPr>
          <p:cNvSpPr/>
          <p:nvPr/>
        </p:nvSpPr>
        <p:spPr>
          <a:xfrm>
            <a:off x="1371600" y="1487540"/>
            <a:ext cx="803275" cy="196850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>
                <a:solidFill>
                  <a:schemeClr val="bg1"/>
                </a:solidFill>
                <a:cs typeface="Arial" charset="0"/>
              </a:rPr>
              <a:t>winkelwagen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F5C13A5B-398A-F24A-818E-CFA015C4D3D6}"/>
              </a:ext>
            </a:extLst>
          </p:cNvPr>
          <p:cNvSpPr/>
          <p:nvPr/>
        </p:nvSpPr>
        <p:spPr>
          <a:xfrm>
            <a:off x="1466850" y="3108800"/>
            <a:ext cx="638175" cy="438150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betalen via </a:t>
            </a:r>
            <a:r>
              <a:rPr lang="nl-NL" sz="700" dirty="0" err="1">
                <a:solidFill>
                  <a:schemeClr val="bg1"/>
                </a:solidFill>
                <a:cs typeface="Arial" charset="0"/>
              </a:rPr>
              <a:t>iDeal</a:t>
            </a:r>
            <a:endParaRPr lang="nl-NL" sz="7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2" name="Diamond 71">
            <a:extLst>
              <a:ext uri="{FF2B5EF4-FFF2-40B4-BE49-F238E27FC236}">
                <a16:creationId xmlns:a16="http://schemas.microsoft.com/office/drawing/2014/main" id="{C431C4BB-18EF-0E4B-A01D-1888FF3BC338}"/>
              </a:ext>
            </a:extLst>
          </p:cNvPr>
          <p:cNvSpPr/>
          <p:nvPr/>
        </p:nvSpPr>
        <p:spPr>
          <a:xfrm>
            <a:off x="1593850" y="1941565"/>
            <a:ext cx="358775" cy="215900"/>
          </a:xfrm>
          <a:prstGeom prst="diamond">
            <a:avLst/>
          </a:prstGeom>
          <a:solidFill>
            <a:schemeClr val="accent4">
              <a:lumMod val="75000"/>
            </a:schemeClr>
          </a:solidFill>
          <a:ln w="2540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sz="700" b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9E0E236-D4F7-0C41-B719-62BF1A898AC7}"/>
              </a:ext>
            </a:extLst>
          </p:cNvPr>
          <p:cNvCxnSpPr>
            <a:stCxn id="72" idx="2"/>
            <a:endCxn id="71" idx="0"/>
          </p:cNvCxnSpPr>
          <p:nvPr/>
        </p:nvCxnSpPr>
        <p:spPr>
          <a:xfrm rot="16200000" flipH="1">
            <a:off x="1303921" y="2626782"/>
            <a:ext cx="951335" cy="1270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05E1701F-5208-7C4D-B2FC-477D675C45F5}"/>
              </a:ext>
            </a:extLst>
          </p:cNvPr>
          <p:cNvCxnSpPr>
            <a:endCxn id="72" idx="0"/>
          </p:cNvCxnSpPr>
          <p:nvPr/>
        </p:nvCxnSpPr>
        <p:spPr>
          <a:xfrm rot="16200000" flipH="1">
            <a:off x="1618457" y="1786784"/>
            <a:ext cx="309562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CF0CDF1C-C169-8842-B633-BC4C7722A8E6}"/>
              </a:ext>
            </a:extLst>
          </p:cNvPr>
          <p:cNvSpPr>
            <a:spLocks noChangeAspect="1"/>
          </p:cNvSpPr>
          <p:nvPr/>
        </p:nvSpPr>
        <p:spPr>
          <a:xfrm>
            <a:off x="1401516" y="2140691"/>
            <a:ext cx="1158875" cy="160338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/>
            <a:r>
              <a:rPr lang="nl-NL" sz="700" dirty="0">
                <a:solidFill>
                  <a:srgbClr val="000000"/>
                </a:solidFill>
                <a:cs typeface="Arial" charset="0"/>
              </a:rPr>
              <a:t>[ingelogd]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65F2DF4-6730-BB48-A133-17C0C3D3EE07}"/>
              </a:ext>
            </a:extLst>
          </p:cNvPr>
          <p:cNvCxnSpPr>
            <a:stCxn id="72" idx="3"/>
            <a:endCxn id="59" idx="1"/>
          </p:cNvCxnSpPr>
          <p:nvPr/>
        </p:nvCxnSpPr>
        <p:spPr>
          <a:xfrm flipV="1">
            <a:off x="1952625" y="2049515"/>
            <a:ext cx="322263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7DDE4721-CD1A-4448-9CB3-EF4073547E36}"/>
              </a:ext>
            </a:extLst>
          </p:cNvPr>
          <p:cNvSpPr>
            <a:spLocks noChangeAspect="1"/>
          </p:cNvSpPr>
          <p:nvPr/>
        </p:nvSpPr>
        <p:spPr>
          <a:xfrm>
            <a:off x="1703387" y="1672942"/>
            <a:ext cx="471488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/>
            <a:r>
              <a:rPr lang="nl-NL" sz="700" dirty="0">
                <a:solidFill>
                  <a:srgbClr val="000000"/>
                </a:solidFill>
                <a:cs typeface="Arial" charset="0"/>
              </a:rPr>
              <a:t>betalen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5546D44-B53A-E841-8622-BCB300895DCD}"/>
              </a:ext>
            </a:extLst>
          </p:cNvPr>
          <p:cNvCxnSpPr>
            <a:stCxn id="59" idx="3"/>
            <a:endCxn id="79" idx="1"/>
          </p:cNvCxnSpPr>
          <p:nvPr/>
        </p:nvCxnSpPr>
        <p:spPr>
          <a:xfrm>
            <a:off x="2935288" y="2049515"/>
            <a:ext cx="722312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68652ECE-B15D-CC42-9FF7-63856594C53C}"/>
              </a:ext>
            </a:extLst>
          </p:cNvPr>
          <p:cNvSpPr/>
          <p:nvPr/>
        </p:nvSpPr>
        <p:spPr>
          <a:xfrm>
            <a:off x="3657600" y="1916165"/>
            <a:ext cx="1036638" cy="268288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>
                <a:solidFill>
                  <a:schemeClr val="bg1"/>
                </a:solidFill>
                <a:cs typeface="Arial" charset="0"/>
              </a:rPr>
              <a:t>gebruikersaccount</a:t>
            </a:r>
          </a:p>
          <a:p>
            <a:pPr algn="ctr"/>
            <a:r>
              <a:rPr lang="nl-NL" sz="700">
                <a:solidFill>
                  <a:schemeClr val="bg1"/>
                </a:solidFill>
                <a:cs typeface="Arial" charset="0"/>
              </a:rPr>
              <a:t>aanmaken</a:t>
            </a:r>
          </a:p>
        </p:txBody>
      </p:sp>
      <p:sp>
        <p:nvSpPr>
          <p:cNvPr id="80" name="Arc 79">
            <a:extLst>
              <a:ext uri="{FF2B5EF4-FFF2-40B4-BE49-F238E27FC236}">
                <a16:creationId xmlns:a16="http://schemas.microsoft.com/office/drawing/2014/main" id="{F4FC05C0-5D60-614C-9379-7DBC9E261B45}"/>
              </a:ext>
            </a:extLst>
          </p:cNvPr>
          <p:cNvSpPr/>
          <p:nvPr/>
        </p:nvSpPr>
        <p:spPr>
          <a:xfrm flipV="1">
            <a:off x="2216150" y="3070700"/>
            <a:ext cx="207963" cy="260350"/>
          </a:xfrm>
          <a:prstGeom prst="arc">
            <a:avLst/>
          </a:prstGeom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8E70E5E-CC02-0049-962F-CE1B296DD314}"/>
              </a:ext>
            </a:extLst>
          </p:cNvPr>
          <p:cNvCxnSpPr>
            <a:stCxn id="62" idx="2"/>
            <a:endCxn id="80" idx="2"/>
          </p:cNvCxnSpPr>
          <p:nvPr/>
        </p:nvCxnSpPr>
        <p:spPr>
          <a:xfrm rot="5400000">
            <a:off x="2274666" y="3047458"/>
            <a:ext cx="302865" cy="3969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BBAD6A78-1288-964C-9B25-33BA515FF02E}"/>
              </a:ext>
            </a:extLst>
          </p:cNvPr>
          <p:cNvSpPr>
            <a:spLocks noChangeAspect="1"/>
          </p:cNvSpPr>
          <p:nvPr/>
        </p:nvSpPr>
        <p:spPr>
          <a:xfrm>
            <a:off x="1849438" y="2923410"/>
            <a:ext cx="1157287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/>
            <a:r>
              <a:rPr lang="nl-NL" sz="700">
                <a:solidFill>
                  <a:srgbClr val="000000"/>
                </a:solidFill>
                <a:cs typeface="Arial" charset="0"/>
              </a:rPr>
              <a:t>[gebruikersnaam en</a:t>
            </a:r>
          </a:p>
          <a:p>
            <a:pPr algn="ctr"/>
            <a:r>
              <a:rPr lang="nl-NL" sz="700">
                <a:solidFill>
                  <a:srgbClr val="000000"/>
                </a:solidFill>
                <a:cs typeface="Arial" charset="0"/>
              </a:rPr>
              <a:t>wachtwoord zijn correct]</a:t>
            </a:r>
          </a:p>
        </p:txBody>
      </p:sp>
      <p:sp>
        <p:nvSpPr>
          <p:cNvPr id="83" name="Arc 82">
            <a:extLst>
              <a:ext uri="{FF2B5EF4-FFF2-40B4-BE49-F238E27FC236}">
                <a16:creationId xmlns:a16="http://schemas.microsoft.com/office/drawing/2014/main" id="{D394D757-5307-7C48-A817-AB06F11396F7}"/>
              </a:ext>
            </a:extLst>
          </p:cNvPr>
          <p:cNvSpPr/>
          <p:nvPr/>
        </p:nvSpPr>
        <p:spPr>
          <a:xfrm flipV="1">
            <a:off x="3967163" y="3080225"/>
            <a:ext cx="207962" cy="260350"/>
          </a:xfrm>
          <a:prstGeom prst="arc">
            <a:avLst/>
          </a:prstGeom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8BE51E09-997A-D948-935C-622607311552}"/>
              </a:ext>
            </a:extLst>
          </p:cNvPr>
          <p:cNvCxnSpPr>
            <a:stCxn id="79" idx="2"/>
            <a:endCxn id="83" idx="2"/>
          </p:cNvCxnSpPr>
          <p:nvPr/>
        </p:nvCxnSpPr>
        <p:spPr>
          <a:xfrm rot="5400000">
            <a:off x="3662549" y="2697029"/>
            <a:ext cx="1025947" cy="794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CA4E51B4-C9CD-4040-84DB-2B719635FC44}"/>
              </a:ext>
            </a:extLst>
          </p:cNvPr>
          <p:cNvCxnSpPr>
            <a:stCxn id="83" idx="0"/>
            <a:endCxn id="71" idx="3"/>
          </p:cNvCxnSpPr>
          <p:nvPr/>
        </p:nvCxnSpPr>
        <p:spPr>
          <a:xfrm rot="10800000">
            <a:off x="2105025" y="3327875"/>
            <a:ext cx="1965325" cy="1270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239D59F3-9773-FF40-A1B2-3061B4549CD5}"/>
              </a:ext>
            </a:extLst>
          </p:cNvPr>
          <p:cNvSpPr>
            <a:spLocks noChangeAspect="1"/>
          </p:cNvSpPr>
          <p:nvPr/>
        </p:nvSpPr>
        <p:spPr>
          <a:xfrm>
            <a:off x="4115265" y="2156188"/>
            <a:ext cx="469900" cy="160337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/>
            <a:r>
              <a:rPr lang="nl-NL" sz="700" dirty="0">
                <a:solidFill>
                  <a:srgbClr val="000000"/>
                </a:solidFill>
                <a:cs typeface="Arial" charset="0"/>
              </a:rPr>
              <a:t>betalen</a:t>
            </a:r>
          </a:p>
        </p:txBody>
      </p:sp>
      <p:sp>
        <p:nvSpPr>
          <p:cNvPr id="87" name="Arc 86">
            <a:extLst>
              <a:ext uri="{FF2B5EF4-FFF2-40B4-BE49-F238E27FC236}">
                <a16:creationId xmlns:a16="http://schemas.microsoft.com/office/drawing/2014/main" id="{66C995DF-CBFC-BC4A-A979-D99E673BB430}"/>
              </a:ext>
            </a:extLst>
          </p:cNvPr>
          <p:cNvSpPr/>
          <p:nvPr/>
        </p:nvSpPr>
        <p:spPr>
          <a:xfrm flipH="1" flipV="1">
            <a:off x="1177925" y="3069113"/>
            <a:ext cx="217488" cy="260350"/>
          </a:xfrm>
          <a:prstGeom prst="arc">
            <a:avLst/>
          </a:prstGeom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CD4D70FC-15B9-044E-8B4A-053277970A90}"/>
              </a:ext>
            </a:extLst>
          </p:cNvPr>
          <p:cNvCxnSpPr>
            <a:cxnSpLocks/>
          </p:cNvCxnSpPr>
          <p:nvPr/>
        </p:nvCxnSpPr>
        <p:spPr>
          <a:xfrm rot="16200000" flipV="1">
            <a:off x="1003474" y="3028186"/>
            <a:ext cx="350838" cy="4762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19855578-D930-3548-87FE-63F03E1AFCCD}"/>
              </a:ext>
            </a:extLst>
          </p:cNvPr>
          <p:cNvCxnSpPr>
            <a:stCxn id="71" idx="1"/>
            <a:endCxn id="87" idx="0"/>
          </p:cNvCxnSpPr>
          <p:nvPr/>
        </p:nvCxnSpPr>
        <p:spPr>
          <a:xfrm rot="10800000" flipV="1">
            <a:off x="1285875" y="3327875"/>
            <a:ext cx="180975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493E2B4C-6B92-2845-87D6-8A513EC26244}"/>
              </a:ext>
            </a:extLst>
          </p:cNvPr>
          <p:cNvSpPr>
            <a:spLocks noChangeAspect="1"/>
          </p:cNvSpPr>
          <p:nvPr/>
        </p:nvSpPr>
        <p:spPr>
          <a:xfrm>
            <a:off x="992362" y="3303345"/>
            <a:ext cx="471487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/>
            <a:r>
              <a:rPr lang="nl-NL" sz="700" dirty="0">
                <a:solidFill>
                  <a:srgbClr val="000000"/>
                </a:solidFill>
                <a:cs typeface="Arial" charset="0"/>
              </a:rPr>
              <a:t>bevestigen</a:t>
            </a:r>
          </a:p>
        </p:txBody>
      </p:sp>
      <p:sp>
        <p:nvSpPr>
          <p:cNvPr id="91" name="Arc 90">
            <a:extLst>
              <a:ext uri="{FF2B5EF4-FFF2-40B4-BE49-F238E27FC236}">
                <a16:creationId xmlns:a16="http://schemas.microsoft.com/office/drawing/2014/main" id="{B88020DA-F3F9-914D-B3E0-D1150E734A74}"/>
              </a:ext>
            </a:extLst>
          </p:cNvPr>
          <p:cNvSpPr/>
          <p:nvPr/>
        </p:nvSpPr>
        <p:spPr>
          <a:xfrm flipH="1">
            <a:off x="1174750" y="1079205"/>
            <a:ext cx="236538" cy="209550"/>
          </a:xfrm>
          <a:prstGeom prst="arc">
            <a:avLst/>
          </a:prstGeom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1E334B0-7767-E243-922C-9BF18C115E7F}"/>
              </a:ext>
            </a:extLst>
          </p:cNvPr>
          <p:cNvCxnSpPr>
            <a:cxnSpLocks/>
            <a:endCxn id="91" idx="2"/>
          </p:cNvCxnSpPr>
          <p:nvPr/>
        </p:nvCxnSpPr>
        <p:spPr>
          <a:xfrm flipH="1" flipV="1">
            <a:off x="1174750" y="1183980"/>
            <a:ext cx="6350" cy="131848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DA93E9C8-3ED2-0142-95F2-C4983B186C44}"/>
              </a:ext>
            </a:extLst>
          </p:cNvPr>
          <p:cNvSpPr>
            <a:spLocks noChangeAspect="1"/>
          </p:cNvSpPr>
          <p:nvPr/>
        </p:nvSpPr>
        <p:spPr>
          <a:xfrm>
            <a:off x="1095748" y="2253522"/>
            <a:ext cx="471487" cy="160338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/>
            <a:r>
              <a:rPr lang="nl-NL" sz="700" dirty="0">
                <a:solidFill>
                  <a:srgbClr val="000000"/>
                </a:solidFill>
                <a:cs typeface="Arial" charset="0"/>
              </a:rPr>
              <a:t>sluiten</a:t>
            </a:r>
          </a:p>
        </p:txBody>
      </p:sp>
      <p:sp>
        <p:nvSpPr>
          <p:cNvPr id="94" name="TextBox 52">
            <a:extLst>
              <a:ext uri="{FF2B5EF4-FFF2-40B4-BE49-F238E27FC236}">
                <a16:creationId xmlns:a16="http://schemas.microsoft.com/office/drawing/2014/main" id="{6B10E7AC-6886-6F45-9731-0BABA6189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0575" y="3045300"/>
            <a:ext cx="1841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 sz="700" b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4C2B414D-0869-334D-A981-636DB380C36C}"/>
              </a:ext>
            </a:extLst>
          </p:cNvPr>
          <p:cNvSpPr/>
          <p:nvPr/>
        </p:nvSpPr>
        <p:spPr>
          <a:xfrm>
            <a:off x="954088" y="2435700"/>
            <a:ext cx="687387" cy="412750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bevestiging</a:t>
            </a:r>
          </a:p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betaling</a:t>
            </a:r>
          </a:p>
        </p:txBody>
      </p: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047559B4-16F0-AB40-914C-6492BFAD0B53}"/>
              </a:ext>
            </a:extLst>
          </p:cNvPr>
          <p:cNvSpPr/>
          <p:nvPr/>
        </p:nvSpPr>
        <p:spPr>
          <a:xfrm>
            <a:off x="2536863" y="2321399"/>
            <a:ext cx="660400" cy="196850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«</a:t>
            </a:r>
            <a:r>
              <a:rPr lang="nl-NL" sz="700" dirty="0" err="1">
                <a:solidFill>
                  <a:schemeClr val="bg1"/>
                </a:solidFill>
                <a:cs typeface="Arial" charset="0"/>
              </a:rPr>
              <a:t>popup</a:t>
            </a:r>
            <a:r>
              <a:rPr lang="nl-NL" sz="700" dirty="0">
                <a:solidFill>
                  <a:schemeClr val="bg1"/>
                </a:solidFill>
                <a:cs typeface="Arial" charset="0"/>
              </a:rPr>
              <a:t>»</a:t>
            </a:r>
          </a:p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login incorrect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2113DBB6-649D-F341-AAAB-1C9C24138B25}"/>
              </a:ext>
            </a:extLst>
          </p:cNvPr>
          <p:cNvSpPr/>
          <p:nvPr/>
        </p:nvSpPr>
        <p:spPr>
          <a:xfrm>
            <a:off x="3965175" y="1889984"/>
            <a:ext cx="581205" cy="146731"/>
          </a:xfrm>
          <a:prstGeom prst="roundRect">
            <a:avLst>
              <a:gd name="adj" fmla="val 13564"/>
            </a:avLst>
          </a:prstGeom>
          <a:solidFill>
            <a:srgbClr val="6C75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tIns="18000" rIns="0" bIns="36000" anchor="ctr" anchorCtr="0"/>
          <a:lstStyle/>
          <a:p>
            <a:r>
              <a:rPr lang="nl-NL" sz="700" b="0" dirty="0">
                <a:solidFill>
                  <a:schemeClr val="bg1"/>
                </a:solidFill>
                <a:cs typeface="Arial" charset="0"/>
              </a:rPr>
              <a:t>Dropdown</a:t>
            </a:r>
          </a:p>
        </p:txBody>
      </p:sp>
      <p:sp>
        <p:nvSpPr>
          <p:cNvPr id="8704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49275" y="69112"/>
            <a:ext cx="448945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/>
              <a:t>Schermelement voor attribuut</a:t>
            </a:r>
          </a:p>
        </p:txBody>
      </p:sp>
      <p:sp>
        <p:nvSpPr>
          <p:cNvPr id="9" name="Rectangle 8"/>
          <p:cNvSpPr/>
          <p:nvPr/>
        </p:nvSpPr>
        <p:spPr>
          <a:xfrm>
            <a:off x="2041638" y="896714"/>
            <a:ext cx="349250" cy="158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/>
          <a:lstStyle/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dirty="0">
                <a:solidFill>
                  <a:schemeClr val="tx1"/>
                </a:solidFill>
              </a:rPr>
              <a:t>Schermelement:</a:t>
            </a:r>
          </a:p>
        </p:txBody>
      </p:sp>
      <p:sp>
        <p:nvSpPr>
          <p:cNvPr id="10" name="Rectangle 9"/>
          <p:cNvSpPr/>
          <p:nvPr/>
        </p:nvSpPr>
        <p:spPr>
          <a:xfrm>
            <a:off x="885938" y="895127"/>
            <a:ext cx="349250" cy="1603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/>
          <a:lstStyle/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dirty="0">
                <a:solidFill>
                  <a:schemeClr val="tx1"/>
                </a:solidFill>
              </a:rPr>
              <a:t>Type van het attribuut: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41638" y="1279302"/>
            <a:ext cx="349250" cy="1603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18000" rIns="0" bIns="0"/>
          <a:lstStyle/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b="0" dirty="0">
                <a:solidFill>
                  <a:schemeClr val="tx1"/>
                </a:solidFill>
              </a:rPr>
              <a:t>checkbox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41638" y="2455401"/>
            <a:ext cx="349250" cy="1603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18000" rIns="0" bIns="0"/>
          <a:lstStyle/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b="0" dirty="0">
                <a:solidFill>
                  <a:schemeClr val="tx1"/>
                </a:solidFill>
              </a:rPr>
              <a:t>textbox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41638" y="2661776"/>
            <a:ext cx="349250" cy="1603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18000" rIns="0" bIns="0"/>
          <a:lstStyle/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b="0" dirty="0">
                <a:solidFill>
                  <a:schemeClr val="tx1"/>
                </a:solidFill>
              </a:rPr>
              <a:t>textbox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85938" y="1093564"/>
            <a:ext cx="431687" cy="158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18000" rIns="0" bIns="54000"/>
          <a:lstStyle/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b="0" dirty="0">
                <a:solidFill>
                  <a:schemeClr val="tx1"/>
                </a:solidFill>
              </a:rPr>
              <a:t>amount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041638" y="1090389"/>
            <a:ext cx="349250" cy="158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18000" rIns="0" bIns="0"/>
          <a:lstStyle/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b="0" dirty="0">
                <a:solidFill>
                  <a:schemeClr val="tx1"/>
                </a:solidFill>
              </a:rPr>
              <a:t>textbox met valutateken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00513" y="1091977"/>
            <a:ext cx="107950" cy="1603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/>
          <a:lstStyle/>
          <a:p>
            <a:pPr algn="r"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b="0" dirty="0">
                <a:solidFill>
                  <a:schemeClr val="tx1"/>
                </a:solidFill>
              </a:rPr>
              <a:t>€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041638" y="1471389"/>
            <a:ext cx="349250" cy="1603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18000" rIns="0" bIns="0"/>
          <a:lstStyle/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b="0" dirty="0">
                <a:solidFill>
                  <a:schemeClr val="tx1"/>
                </a:solidFill>
              </a:rPr>
              <a:t>date picker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041638" y="1668239"/>
            <a:ext cx="349250" cy="1603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18000" rIns="0" bIns="0"/>
          <a:lstStyle/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b="0" dirty="0">
                <a:solidFill>
                  <a:schemeClr val="tx1"/>
                </a:solidFill>
              </a:rPr>
              <a:t>date picker met tijdbox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041638" y="2863389"/>
            <a:ext cx="349250" cy="1603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18000" rIns="0" bIns="0"/>
          <a:lstStyle/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b="0" dirty="0">
                <a:solidFill>
                  <a:schemeClr val="tx1"/>
                </a:solidFill>
              </a:rPr>
              <a:t>tijdbox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1638" y="1880073"/>
            <a:ext cx="349250" cy="1603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18000" rIns="0" bIns="0"/>
          <a:lstStyle/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b="0" dirty="0">
                <a:solidFill>
                  <a:schemeClr val="tx1"/>
                </a:solidFill>
              </a:rPr>
              <a:t>radiogroep of dropdown</a:t>
            </a:r>
          </a:p>
        </p:txBody>
      </p:sp>
      <p:sp>
        <p:nvSpPr>
          <p:cNvPr id="18" name="Oval 17"/>
          <p:cNvSpPr/>
          <p:nvPr/>
        </p:nvSpPr>
        <p:spPr>
          <a:xfrm>
            <a:off x="3324338" y="1914998"/>
            <a:ext cx="71437" cy="71437"/>
          </a:xfrm>
          <a:prstGeom prst="ellipse">
            <a:avLst/>
          </a:prstGeom>
          <a:solidFill>
            <a:srgbClr val="007BFF"/>
          </a:solidFill>
          <a:ln>
            <a:solidFill>
              <a:srgbClr val="007B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9" name="Oval 18"/>
          <p:cNvSpPr/>
          <p:nvPr/>
        </p:nvSpPr>
        <p:spPr>
          <a:xfrm>
            <a:off x="3324337" y="2030885"/>
            <a:ext cx="72000" cy="81000"/>
          </a:xfrm>
          <a:prstGeom prst="ellipse">
            <a:avLst/>
          </a:prstGeom>
          <a:solidFill>
            <a:schemeClr val="bg1"/>
          </a:solidFill>
          <a:ln w="127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20" name="Oval 19"/>
          <p:cNvSpPr/>
          <p:nvPr/>
        </p:nvSpPr>
        <p:spPr>
          <a:xfrm>
            <a:off x="3324337" y="2146772"/>
            <a:ext cx="72000" cy="81000"/>
          </a:xfrm>
          <a:prstGeom prst="ellipse">
            <a:avLst/>
          </a:prstGeom>
          <a:solidFill>
            <a:schemeClr val="bg1"/>
          </a:solidFill>
          <a:ln w="127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21" name="Oval 20"/>
          <p:cNvSpPr/>
          <p:nvPr/>
        </p:nvSpPr>
        <p:spPr>
          <a:xfrm>
            <a:off x="3345149" y="1935809"/>
            <a:ext cx="36513" cy="3651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42" name="Isosceles Triangle 41"/>
          <p:cNvSpPr/>
          <p:nvPr/>
        </p:nvSpPr>
        <p:spPr>
          <a:xfrm flipV="1">
            <a:off x="4465531" y="1947066"/>
            <a:ext cx="32400" cy="1800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45" name="Rectangle 44"/>
          <p:cNvSpPr/>
          <p:nvPr/>
        </p:nvSpPr>
        <p:spPr>
          <a:xfrm>
            <a:off x="3389425" y="1876898"/>
            <a:ext cx="700088" cy="23336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/>
          <a:lstStyle/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b="0" dirty="0">
                <a:solidFill>
                  <a:schemeClr val="tx1"/>
                </a:solidFill>
              </a:rPr>
              <a:t>keuze 1</a:t>
            </a:r>
          </a:p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b="0" dirty="0">
                <a:solidFill>
                  <a:schemeClr val="tx1"/>
                </a:solidFill>
              </a:rPr>
              <a:t>keuze 2</a:t>
            </a:r>
          </a:p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b="0" dirty="0">
                <a:solidFill>
                  <a:schemeClr val="tx1"/>
                </a:solidFill>
              </a:rPr>
              <a:t>keuze 3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775188" y="1976910"/>
            <a:ext cx="158750" cy="160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/>
          <a:lstStyle/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b="0" dirty="0">
                <a:solidFill>
                  <a:schemeClr val="tx1"/>
                </a:solidFill>
              </a:rPr>
              <a:t>of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292521" y="890364"/>
            <a:ext cx="349250" cy="158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/>
          <a:lstStyle/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dirty="0">
                <a:solidFill>
                  <a:schemeClr val="tx1"/>
                </a:solidFill>
              </a:rPr>
              <a:t>Voorbeeld:</a:t>
            </a:r>
          </a:p>
        </p:txBody>
      </p:sp>
      <p:sp>
        <p:nvSpPr>
          <p:cNvPr id="57" name="Isosceles Triangle 56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9CF10DA-685D-E046-B32F-E75A979DA780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92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20BE9D6-0F07-1C4F-88CC-C0FA577E00D0}"/>
              </a:ext>
            </a:extLst>
          </p:cNvPr>
          <p:cNvCxnSpPr>
            <a:cxnSpLocks/>
          </p:cNvCxnSpPr>
          <p:nvPr/>
        </p:nvCxnSpPr>
        <p:spPr>
          <a:xfrm flipV="1">
            <a:off x="925625" y="1260475"/>
            <a:ext cx="3671999" cy="9430"/>
          </a:xfrm>
          <a:prstGeom prst="line">
            <a:avLst/>
          </a:prstGeom>
          <a:ln w="127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FE18FB31-9FB0-7642-BC12-4A5FC23D04BB}"/>
              </a:ext>
            </a:extLst>
          </p:cNvPr>
          <p:cNvSpPr/>
          <p:nvPr/>
        </p:nvSpPr>
        <p:spPr>
          <a:xfrm>
            <a:off x="3965175" y="2039209"/>
            <a:ext cx="406278" cy="344477"/>
          </a:xfrm>
          <a:prstGeom prst="roundRect">
            <a:avLst>
              <a:gd name="adj" fmla="val 6191"/>
            </a:avLst>
          </a:prstGeom>
          <a:solidFill>
            <a:schemeClr val="bg1"/>
          </a:solidFill>
          <a:ln w="127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tIns="18000" rIns="0" bIns="36000" anchor="ctr" anchorCtr="0"/>
          <a:lstStyle/>
          <a:p>
            <a:r>
              <a:rPr lang="nl-NL" sz="700" b="0" dirty="0">
                <a:solidFill>
                  <a:schemeClr val="tx1"/>
                </a:solidFill>
                <a:cs typeface="Arial" charset="0"/>
              </a:rPr>
              <a:t>keuze 1</a:t>
            </a:r>
          </a:p>
          <a:p>
            <a:r>
              <a:rPr lang="nl-NL" sz="700" b="0" dirty="0">
                <a:solidFill>
                  <a:schemeClr val="tx1"/>
                </a:solidFill>
                <a:cs typeface="Arial" charset="0"/>
              </a:rPr>
              <a:t>keuze 2</a:t>
            </a:r>
          </a:p>
          <a:p>
            <a:r>
              <a:rPr lang="nl-NL" sz="700" b="0" dirty="0">
                <a:solidFill>
                  <a:schemeClr val="tx1"/>
                </a:solidFill>
                <a:cs typeface="Arial" charset="0"/>
              </a:rPr>
              <a:t>keuze 3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C4F9C4E6-048B-3641-8A0C-843E56223BBB}"/>
              </a:ext>
            </a:extLst>
          </p:cNvPr>
          <p:cNvSpPr/>
          <p:nvPr/>
        </p:nvSpPr>
        <p:spPr>
          <a:xfrm>
            <a:off x="3324338" y="1090389"/>
            <a:ext cx="939800" cy="124201"/>
          </a:xfrm>
          <a:prstGeom prst="roundRect">
            <a:avLst>
              <a:gd name="adj" fmla="val 6191"/>
            </a:avLst>
          </a:prstGeom>
          <a:solidFill>
            <a:schemeClr val="bg1"/>
          </a:solidFill>
          <a:ln w="127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tIns="18000" rIns="0" bIns="36000" anchor="ctr" anchorCtr="0"/>
          <a:lstStyle/>
          <a:p>
            <a:endParaRPr lang="nl-NL" sz="700" b="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14D0B056-FEDB-324F-AD76-40AA37D4B799}"/>
              </a:ext>
            </a:extLst>
          </p:cNvPr>
          <p:cNvSpPr/>
          <p:nvPr/>
        </p:nvSpPr>
        <p:spPr>
          <a:xfrm>
            <a:off x="3324337" y="1485379"/>
            <a:ext cx="939800" cy="124201"/>
          </a:xfrm>
          <a:prstGeom prst="roundRect">
            <a:avLst>
              <a:gd name="adj" fmla="val 6191"/>
            </a:avLst>
          </a:prstGeom>
          <a:solidFill>
            <a:schemeClr val="bg1"/>
          </a:solidFill>
          <a:ln w="127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tIns="36000" rIns="0" bIns="36000" anchor="ctr" anchorCtr="0"/>
          <a:lstStyle/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00" b="0" dirty="0">
                <a:solidFill>
                  <a:schemeClr val="tx1"/>
                </a:solidFill>
              </a:rPr>
              <a:t>vrijdag 6 april 2012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6044B76F-09C1-D841-AAB4-B0B75129357E}"/>
              </a:ext>
            </a:extLst>
          </p:cNvPr>
          <p:cNvSpPr/>
          <p:nvPr/>
        </p:nvSpPr>
        <p:spPr>
          <a:xfrm>
            <a:off x="3324337" y="2472566"/>
            <a:ext cx="939800" cy="124201"/>
          </a:xfrm>
          <a:prstGeom prst="roundRect">
            <a:avLst>
              <a:gd name="adj" fmla="val 6191"/>
            </a:avLst>
          </a:prstGeom>
          <a:solidFill>
            <a:schemeClr val="bg1"/>
          </a:solidFill>
          <a:ln w="127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tIns="18000" rIns="0" bIns="36000" anchor="ctr" anchorCtr="0"/>
          <a:lstStyle/>
          <a:p>
            <a:endParaRPr lang="nl-NL" sz="700" b="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CC5BFDC1-5132-FA41-B962-C3C046DDAF08}"/>
              </a:ext>
            </a:extLst>
          </p:cNvPr>
          <p:cNvSpPr/>
          <p:nvPr/>
        </p:nvSpPr>
        <p:spPr>
          <a:xfrm>
            <a:off x="3324337" y="2681560"/>
            <a:ext cx="939800" cy="124201"/>
          </a:xfrm>
          <a:prstGeom prst="roundRect">
            <a:avLst>
              <a:gd name="adj" fmla="val 6191"/>
            </a:avLst>
          </a:prstGeom>
          <a:solidFill>
            <a:schemeClr val="bg1"/>
          </a:solidFill>
          <a:ln w="127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tIns="18000" rIns="0" bIns="36000" anchor="ctr" anchorCtr="0"/>
          <a:lstStyle/>
          <a:p>
            <a:endParaRPr lang="nl-NL" sz="700" b="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C9F6D879-A5FA-4940-935E-D648EA856036}"/>
              </a:ext>
            </a:extLst>
          </p:cNvPr>
          <p:cNvSpPr/>
          <p:nvPr/>
        </p:nvSpPr>
        <p:spPr>
          <a:xfrm>
            <a:off x="3324338" y="2879202"/>
            <a:ext cx="276112" cy="124201"/>
          </a:xfrm>
          <a:prstGeom prst="roundRect">
            <a:avLst>
              <a:gd name="adj" fmla="val 6191"/>
            </a:avLst>
          </a:prstGeom>
          <a:solidFill>
            <a:schemeClr val="bg1"/>
          </a:solidFill>
          <a:ln w="127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tIns="36000" rIns="0" bIns="36000" anchor="ctr" anchorCtr="0"/>
          <a:lstStyle/>
          <a:p>
            <a:r>
              <a:rPr lang="nl-NL" sz="700" b="0" dirty="0">
                <a:solidFill>
                  <a:schemeClr val="tx1"/>
                </a:solidFill>
                <a:cs typeface="Arial" charset="0"/>
              </a:rPr>
              <a:t> 9:15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F20A0E3-676A-E049-9227-644F8F3C90CC}"/>
              </a:ext>
            </a:extLst>
          </p:cNvPr>
          <p:cNvCxnSpPr>
            <a:cxnSpLocks/>
          </p:cNvCxnSpPr>
          <p:nvPr/>
        </p:nvCxnSpPr>
        <p:spPr>
          <a:xfrm>
            <a:off x="4135550" y="1485379"/>
            <a:ext cx="0" cy="126394"/>
          </a:xfrm>
          <a:prstGeom prst="line">
            <a:avLst/>
          </a:prstGeom>
          <a:ln w="127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35680A20-2404-B245-A78E-BEE21D6C045A}"/>
              </a:ext>
            </a:extLst>
          </p:cNvPr>
          <p:cNvGrpSpPr/>
          <p:nvPr/>
        </p:nvGrpSpPr>
        <p:grpSpPr>
          <a:xfrm>
            <a:off x="4177089" y="1526755"/>
            <a:ext cx="41700" cy="45550"/>
            <a:chOff x="3665139" y="1026804"/>
            <a:chExt cx="41700" cy="45550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37EEA1E-0805-8F46-BA2C-08F3481FF120}"/>
                </a:ext>
              </a:extLst>
            </p:cNvPr>
            <p:cNvSpPr/>
            <p:nvPr/>
          </p:nvSpPr>
          <p:spPr>
            <a:xfrm>
              <a:off x="3665139" y="1026804"/>
              <a:ext cx="3600" cy="3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 anchor="ctr"/>
            <a:lstStyle/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00" b="0" dirty="0">
                <a:solidFill>
                  <a:schemeClr val="tx1"/>
                </a:solidFill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542E341D-861B-7E4F-A662-40F8585E96CE}"/>
                </a:ext>
              </a:extLst>
            </p:cNvPr>
            <p:cNvSpPr/>
            <p:nvPr/>
          </p:nvSpPr>
          <p:spPr>
            <a:xfrm>
              <a:off x="3684189" y="1026804"/>
              <a:ext cx="3600" cy="3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 anchor="ctr"/>
            <a:lstStyle/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00" b="0" dirty="0">
                <a:solidFill>
                  <a:schemeClr val="tx1"/>
                </a:solidFill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41FDA01E-D9F2-A341-B639-6F246CE35CFF}"/>
                </a:ext>
              </a:extLst>
            </p:cNvPr>
            <p:cNvSpPr/>
            <p:nvPr/>
          </p:nvSpPr>
          <p:spPr>
            <a:xfrm>
              <a:off x="3665139" y="1049142"/>
              <a:ext cx="3600" cy="3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 anchor="ctr"/>
            <a:lstStyle/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00" b="0" dirty="0">
                <a:solidFill>
                  <a:schemeClr val="tx1"/>
                </a:solidFill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D3D4D894-45E8-BC4E-A5BF-C2F3A2C3F6B2}"/>
                </a:ext>
              </a:extLst>
            </p:cNvPr>
            <p:cNvSpPr/>
            <p:nvPr/>
          </p:nvSpPr>
          <p:spPr>
            <a:xfrm>
              <a:off x="3684189" y="1049142"/>
              <a:ext cx="3600" cy="3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 anchor="ctr"/>
            <a:lstStyle/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00" b="0" dirty="0">
                <a:solidFill>
                  <a:schemeClr val="tx1"/>
                </a:solidFill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3902937C-E50C-AA42-9532-3C200BE1D213}"/>
                </a:ext>
              </a:extLst>
            </p:cNvPr>
            <p:cNvSpPr/>
            <p:nvPr/>
          </p:nvSpPr>
          <p:spPr>
            <a:xfrm>
              <a:off x="3665139" y="1068754"/>
              <a:ext cx="3600" cy="3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 anchor="ctr"/>
            <a:lstStyle/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00" b="0" dirty="0">
                <a:solidFill>
                  <a:schemeClr val="tx1"/>
                </a:solidFill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1F2C1FD7-27EB-024E-A678-A3B53330962E}"/>
                </a:ext>
              </a:extLst>
            </p:cNvPr>
            <p:cNvSpPr/>
            <p:nvPr/>
          </p:nvSpPr>
          <p:spPr>
            <a:xfrm>
              <a:off x="3684189" y="1068754"/>
              <a:ext cx="3600" cy="3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 anchor="ctr"/>
            <a:lstStyle/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00" b="0" dirty="0">
                <a:solidFill>
                  <a:schemeClr val="tx1"/>
                </a:solidFill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3FE29CF2-DD39-0A4F-8380-16E4E01F6C82}"/>
                </a:ext>
              </a:extLst>
            </p:cNvPr>
            <p:cNvSpPr/>
            <p:nvPr/>
          </p:nvSpPr>
          <p:spPr>
            <a:xfrm>
              <a:off x="3703239" y="1026804"/>
              <a:ext cx="3600" cy="3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 anchor="ctr"/>
            <a:lstStyle/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00" b="0" dirty="0">
                <a:solidFill>
                  <a:schemeClr val="tx1"/>
                </a:solidFill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2D01C53-3EB9-8543-BDC7-F11E1A41494D}"/>
                </a:ext>
              </a:extLst>
            </p:cNvPr>
            <p:cNvSpPr/>
            <p:nvPr/>
          </p:nvSpPr>
          <p:spPr>
            <a:xfrm>
              <a:off x="3703239" y="1049142"/>
              <a:ext cx="3600" cy="3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 anchor="ctr"/>
            <a:lstStyle/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00" b="0" dirty="0">
                <a:solidFill>
                  <a:schemeClr val="tx1"/>
                </a:solidFill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C994241E-FA75-4544-B820-6E6B326BC906}"/>
                </a:ext>
              </a:extLst>
            </p:cNvPr>
            <p:cNvSpPr/>
            <p:nvPr/>
          </p:nvSpPr>
          <p:spPr>
            <a:xfrm>
              <a:off x="3703239" y="1068754"/>
              <a:ext cx="3600" cy="3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 anchor="ctr"/>
            <a:lstStyle/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00" b="0" dirty="0">
                <a:solidFill>
                  <a:schemeClr val="tx1"/>
                </a:solidFill>
              </a:endParaRPr>
            </a:p>
          </p:txBody>
        </p:sp>
      </p:grpSp>
      <p:sp>
        <p:nvSpPr>
          <p:cNvPr id="122" name="Rounded Rectangle 121">
            <a:extLst>
              <a:ext uri="{FF2B5EF4-FFF2-40B4-BE49-F238E27FC236}">
                <a16:creationId xmlns:a16="http://schemas.microsoft.com/office/drawing/2014/main" id="{67E1588B-3B64-ED40-9692-B845B37A9E99}"/>
              </a:ext>
            </a:extLst>
          </p:cNvPr>
          <p:cNvSpPr/>
          <p:nvPr/>
        </p:nvSpPr>
        <p:spPr>
          <a:xfrm>
            <a:off x="3324337" y="1681572"/>
            <a:ext cx="939800" cy="124201"/>
          </a:xfrm>
          <a:prstGeom prst="roundRect">
            <a:avLst>
              <a:gd name="adj" fmla="val 6191"/>
            </a:avLst>
          </a:prstGeom>
          <a:solidFill>
            <a:schemeClr val="bg1"/>
          </a:solidFill>
          <a:ln w="127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tIns="36000" rIns="0" bIns="36000" anchor="ctr" anchorCtr="0"/>
          <a:lstStyle/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00" b="0" dirty="0">
                <a:solidFill>
                  <a:schemeClr val="tx1"/>
                </a:solidFill>
              </a:rPr>
              <a:t>vrijdag 6 april 2012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CFD9A6C9-A1E7-F845-A636-3B4FE61164E7}"/>
              </a:ext>
            </a:extLst>
          </p:cNvPr>
          <p:cNvCxnSpPr>
            <a:cxnSpLocks/>
          </p:cNvCxnSpPr>
          <p:nvPr/>
        </p:nvCxnSpPr>
        <p:spPr>
          <a:xfrm>
            <a:off x="4135550" y="1681572"/>
            <a:ext cx="0" cy="126394"/>
          </a:xfrm>
          <a:prstGeom prst="line">
            <a:avLst/>
          </a:prstGeom>
          <a:ln w="127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14FF8675-480B-A94D-9758-CB8580912C2E}"/>
              </a:ext>
            </a:extLst>
          </p:cNvPr>
          <p:cNvGrpSpPr/>
          <p:nvPr/>
        </p:nvGrpSpPr>
        <p:grpSpPr>
          <a:xfrm>
            <a:off x="4177089" y="1722948"/>
            <a:ext cx="41700" cy="45550"/>
            <a:chOff x="3665139" y="1026804"/>
            <a:chExt cx="41700" cy="45550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DDD11235-70DA-874D-AC32-6C9DCE5837C4}"/>
                </a:ext>
              </a:extLst>
            </p:cNvPr>
            <p:cNvSpPr/>
            <p:nvPr/>
          </p:nvSpPr>
          <p:spPr>
            <a:xfrm>
              <a:off x="3665139" y="1026804"/>
              <a:ext cx="3600" cy="3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 anchor="ctr"/>
            <a:lstStyle/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00" b="0" dirty="0">
                <a:solidFill>
                  <a:schemeClr val="tx1"/>
                </a:solidFill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BA626D1C-A716-B146-9AA9-3C9DF2D19CA9}"/>
                </a:ext>
              </a:extLst>
            </p:cNvPr>
            <p:cNvSpPr/>
            <p:nvPr/>
          </p:nvSpPr>
          <p:spPr>
            <a:xfrm>
              <a:off x="3684189" y="1026804"/>
              <a:ext cx="3600" cy="3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 anchor="ctr"/>
            <a:lstStyle/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00" b="0" dirty="0">
                <a:solidFill>
                  <a:schemeClr val="tx1"/>
                </a:solidFill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C3B957D7-B8DE-5446-B191-3364044AAD40}"/>
                </a:ext>
              </a:extLst>
            </p:cNvPr>
            <p:cNvSpPr/>
            <p:nvPr/>
          </p:nvSpPr>
          <p:spPr>
            <a:xfrm>
              <a:off x="3665139" y="1049142"/>
              <a:ext cx="3600" cy="3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 anchor="ctr"/>
            <a:lstStyle/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00" b="0" dirty="0">
                <a:solidFill>
                  <a:schemeClr val="tx1"/>
                </a:solidFill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CEADEDF3-2243-9B49-8080-6AACA4F570F9}"/>
                </a:ext>
              </a:extLst>
            </p:cNvPr>
            <p:cNvSpPr/>
            <p:nvPr/>
          </p:nvSpPr>
          <p:spPr>
            <a:xfrm>
              <a:off x="3684189" y="1049142"/>
              <a:ext cx="3600" cy="3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 anchor="ctr"/>
            <a:lstStyle/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00" b="0" dirty="0">
                <a:solidFill>
                  <a:schemeClr val="tx1"/>
                </a:solidFill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C6020454-BD8B-E54A-8938-2F6F13F2D5F9}"/>
                </a:ext>
              </a:extLst>
            </p:cNvPr>
            <p:cNvSpPr/>
            <p:nvPr/>
          </p:nvSpPr>
          <p:spPr>
            <a:xfrm>
              <a:off x="3665139" y="1068754"/>
              <a:ext cx="3600" cy="3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 anchor="ctr"/>
            <a:lstStyle/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00" b="0" dirty="0">
                <a:solidFill>
                  <a:schemeClr val="tx1"/>
                </a:solidFill>
              </a:endParaRP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790B33D5-4845-3142-85E9-5DA89FEB8610}"/>
                </a:ext>
              </a:extLst>
            </p:cNvPr>
            <p:cNvSpPr/>
            <p:nvPr/>
          </p:nvSpPr>
          <p:spPr>
            <a:xfrm>
              <a:off x="3684189" y="1068754"/>
              <a:ext cx="3600" cy="3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 anchor="ctr"/>
            <a:lstStyle/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00" b="0" dirty="0">
                <a:solidFill>
                  <a:schemeClr val="tx1"/>
                </a:solidFill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180F50DE-BEA9-834D-A918-36647F6EF07D}"/>
                </a:ext>
              </a:extLst>
            </p:cNvPr>
            <p:cNvSpPr/>
            <p:nvPr/>
          </p:nvSpPr>
          <p:spPr>
            <a:xfrm>
              <a:off x="3703239" y="1026804"/>
              <a:ext cx="3600" cy="3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 anchor="ctr"/>
            <a:lstStyle/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00" b="0" dirty="0">
                <a:solidFill>
                  <a:schemeClr val="tx1"/>
                </a:solidFill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2340B242-6FB1-F34D-A0BA-0736CB846D44}"/>
                </a:ext>
              </a:extLst>
            </p:cNvPr>
            <p:cNvSpPr/>
            <p:nvPr/>
          </p:nvSpPr>
          <p:spPr>
            <a:xfrm>
              <a:off x="3703239" y="1049142"/>
              <a:ext cx="3600" cy="3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 anchor="ctr"/>
            <a:lstStyle/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00" b="0" dirty="0">
                <a:solidFill>
                  <a:schemeClr val="tx1"/>
                </a:solidFill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1E78BB39-35F2-7D43-BD72-ED7A26917C91}"/>
                </a:ext>
              </a:extLst>
            </p:cNvPr>
            <p:cNvSpPr/>
            <p:nvPr/>
          </p:nvSpPr>
          <p:spPr>
            <a:xfrm>
              <a:off x="3703239" y="1068754"/>
              <a:ext cx="3600" cy="3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 anchor="ctr"/>
            <a:lstStyle/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00" b="0" dirty="0">
                <a:solidFill>
                  <a:schemeClr val="tx1"/>
                </a:solidFill>
              </a:endParaRPr>
            </a:p>
          </p:txBody>
        </p:sp>
      </p:grpSp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id="{FA58DB5D-D70F-1B44-A712-F91ECD12F8D2}"/>
              </a:ext>
            </a:extLst>
          </p:cNvPr>
          <p:cNvSpPr/>
          <p:nvPr/>
        </p:nvSpPr>
        <p:spPr>
          <a:xfrm>
            <a:off x="4305675" y="1679375"/>
            <a:ext cx="276112" cy="124201"/>
          </a:xfrm>
          <a:prstGeom prst="roundRect">
            <a:avLst>
              <a:gd name="adj" fmla="val 6191"/>
            </a:avLst>
          </a:prstGeom>
          <a:solidFill>
            <a:schemeClr val="bg1"/>
          </a:solidFill>
          <a:ln w="127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tIns="36000" rIns="0" bIns="36000" anchor="ctr" anchorCtr="0"/>
          <a:lstStyle/>
          <a:p>
            <a:r>
              <a:rPr lang="nl-NL" sz="700" b="0" dirty="0">
                <a:solidFill>
                  <a:schemeClr val="tx1"/>
                </a:solidFill>
                <a:cs typeface="Arial" charset="0"/>
              </a:rPr>
              <a:t> 9:15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B7A98EEF-ECE1-614B-A74C-AB5B9DD44AD0}"/>
              </a:ext>
            </a:extLst>
          </p:cNvPr>
          <p:cNvSpPr/>
          <p:nvPr/>
        </p:nvSpPr>
        <p:spPr>
          <a:xfrm>
            <a:off x="885938" y="1271364"/>
            <a:ext cx="431687" cy="158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18000" rIns="0" bIns="54000"/>
          <a:lstStyle/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b="0" dirty="0">
                <a:solidFill>
                  <a:schemeClr val="tx1"/>
                </a:solidFill>
              </a:rPr>
              <a:t>boolean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64386E00-87B6-7044-88DC-51FE1F1DC621}"/>
              </a:ext>
            </a:extLst>
          </p:cNvPr>
          <p:cNvSpPr/>
          <p:nvPr/>
        </p:nvSpPr>
        <p:spPr>
          <a:xfrm>
            <a:off x="885938" y="1471672"/>
            <a:ext cx="431687" cy="158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18000" rIns="0" bIns="54000"/>
          <a:lstStyle/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b="0" dirty="0">
                <a:solidFill>
                  <a:schemeClr val="tx1"/>
                </a:solidFill>
              </a:rPr>
              <a:t>date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DB2657F5-6D0C-4D46-9E68-01E7463669A4}"/>
              </a:ext>
            </a:extLst>
          </p:cNvPr>
          <p:cNvSpPr/>
          <p:nvPr/>
        </p:nvSpPr>
        <p:spPr>
          <a:xfrm>
            <a:off x="885938" y="1668805"/>
            <a:ext cx="431687" cy="158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18000" rIns="0" bIns="54000"/>
          <a:lstStyle/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b="0" dirty="0">
                <a:solidFill>
                  <a:schemeClr val="tx1"/>
                </a:solidFill>
              </a:rPr>
              <a:t>datetime or timestamp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258D8D8A-779A-C144-9329-4ECD2C64FE15}"/>
              </a:ext>
            </a:extLst>
          </p:cNvPr>
          <p:cNvSpPr/>
          <p:nvPr/>
        </p:nvSpPr>
        <p:spPr>
          <a:xfrm>
            <a:off x="885938" y="1872288"/>
            <a:ext cx="431687" cy="158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18000" rIns="0" bIns="54000"/>
          <a:lstStyle/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b="0" dirty="0">
                <a:solidFill>
                  <a:schemeClr val="tx1"/>
                </a:solidFill>
              </a:rPr>
              <a:t>enumeration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9F0420C-AFA4-7A4D-9D0F-96B99277847A}"/>
              </a:ext>
            </a:extLst>
          </p:cNvPr>
          <p:cNvSpPr/>
          <p:nvPr/>
        </p:nvSpPr>
        <p:spPr>
          <a:xfrm>
            <a:off x="889226" y="2459516"/>
            <a:ext cx="431687" cy="158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18000" rIns="0" bIns="54000"/>
          <a:lstStyle/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b="0" dirty="0">
                <a:solidFill>
                  <a:schemeClr val="tx1"/>
                </a:solidFill>
              </a:rPr>
              <a:t>integer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362423B2-6BD5-2846-8196-336000010252}"/>
              </a:ext>
            </a:extLst>
          </p:cNvPr>
          <p:cNvSpPr/>
          <p:nvPr/>
        </p:nvSpPr>
        <p:spPr>
          <a:xfrm>
            <a:off x="889226" y="2666174"/>
            <a:ext cx="431687" cy="158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18000" rIns="0" bIns="54000"/>
          <a:lstStyle/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b="0" dirty="0">
                <a:solidFill>
                  <a:schemeClr val="tx1"/>
                </a:solidFill>
              </a:rPr>
              <a:t>string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B816FD06-2CFC-9B4E-BC24-B469FD32380D}"/>
              </a:ext>
            </a:extLst>
          </p:cNvPr>
          <p:cNvSpPr/>
          <p:nvPr/>
        </p:nvSpPr>
        <p:spPr>
          <a:xfrm>
            <a:off x="889226" y="2872832"/>
            <a:ext cx="431687" cy="158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18000" rIns="0" bIns="54000"/>
          <a:lstStyle/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b="0" dirty="0">
                <a:solidFill>
                  <a:schemeClr val="tx1"/>
                </a:solidFill>
              </a:rPr>
              <a:t>time</a:t>
            </a:r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F638517D-459F-424D-A96F-535FE6157819}"/>
              </a:ext>
            </a:extLst>
          </p:cNvPr>
          <p:cNvCxnSpPr>
            <a:cxnSpLocks/>
          </p:cNvCxnSpPr>
          <p:nvPr/>
        </p:nvCxnSpPr>
        <p:spPr>
          <a:xfrm flipV="1">
            <a:off x="925625" y="1450880"/>
            <a:ext cx="3671999" cy="9430"/>
          </a:xfrm>
          <a:prstGeom prst="line">
            <a:avLst/>
          </a:prstGeom>
          <a:ln w="127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Rounded Rectangle 152">
            <a:extLst>
              <a:ext uri="{FF2B5EF4-FFF2-40B4-BE49-F238E27FC236}">
                <a16:creationId xmlns:a16="http://schemas.microsoft.com/office/drawing/2014/main" id="{BB7D2EFB-BEB7-E340-92A8-ECCE9B8EE2C5}"/>
              </a:ext>
            </a:extLst>
          </p:cNvPr>
          <p:cNvSpPr/>
          <p:nvPr/>
        </p:nvSpPr>
        <p:spPr>
          <a:xfrm>
            <a:off x="3324338" y="1327471"/>
            <a:ext cx="69737" cy="68841"/>
          </a:xfrm>
          <a:prstGeom prst="roundRect">
            <a:avLst>
              <a:gd name="adj" fmla="val 6191"/>
            </a:avLst>
          </a:prstGeom>
          <a:solidFill>
            <a:schemeClr val="bg1"/>
          </a:solidFill>
          <a:ln w="127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tIns="18000" rIns="0" bIns="36000" anchor="ctr" anchorCtr="0"/>
          <a:lstStyle/>
          <a:p>
            <a:endParaRPr lang="nl-NL" sz="700" b="0" dirty="0">
              <a:solidFill>
                <a:schemeClr val="tx1"/>
              </a:solidFill>
              <a:cs typeface="Arial" charset="0"/>
            </a:endParaRP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1F996A56-383F-954E-85F5-E94E65F3DB42}"/>
              </a:ext>
            </a:extLst>
          </p:cNvPr>
          <p:cNvCxnSpPr>
            <a:cxnSpLocks/>
          </p:cNvCxnSpPr>
          <p:nvPr/>
        </p:nvCxnSpPr>
        <p:spPr>
          <a:xfrm flipV="1">
            <a:off x="925624" y="1634557"/>
            <a:ext cx="3671999" cy="9430"/>
          </a:xfrm>
          <a:prstGeom prst="line">
            <a:avLst/>
          </a:prstGeom>
          <a:ln w="127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62C8AB35-342F-9643-BF45-2826B66707A6}"/>
              </a:ext>
            </a:extLst>
          </p:cNvPr>
          <p:cNvCxnSpPr>
            <a:cxnSpLocks/>
          </p:cNvCxnSpPr>
          <p:nvPr/>
        </p:nvCxnSpPr>
        <p:spPr>
          <a:xfrm flipV="1">
            <a:off x="927207" y="1841207"/>
            <a:ext cx="3671999" cy="9430"/>
          </a:xfrm>
          <a:prstGeom prst="line">
            <a:avLst/>
          </a:prstGeom>
          <a:ln w="127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BEFB42BE-4A65-C644-8CD0-36A4C43E50C3}"/>
              </a:ext>
            </a:extLst>
          </p:cNvPr>
          <p:cNvCxnSpPr>
            <a:cxnSpLocks/>
          </p:cNvCxnSpPr>
          <p:nvPr/>
        </p:nvCxnSpPr>
        <p:spPr>
          <a:xfrm flipV="1">
            <a:off x="925624" y="2425796"/>
            <a:ext cx="3671999" cy="9430"/>
          </a:xfrm>
          <a:prstGeom prst="line">
            <a:avLst/>
          </a:prstGeom>
          <a:ln w="127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63815F4B-2FCD-C149-8CC0-8FC4E81E3E42}"/>
              </a:ext>
            </a:extLst>
          </p:cNvPr>
          <p:cNvCxnSpPr>
            <a:cxnSpLocks/>
          </p:cNvCxnSpPr>
          <p:nvPr/>
        </p:nvCxnSpPr>
        <p:spPr>
          <a:xfrm flipV="1">
            <a:off x="927207" y="2632446"/>
            <a:ext cx="3671999" cy="9430"/>
          </a:xfrm>
          <a:prstGeom prst="line">
            <a:avLst/>
          </a:prstGeom>
          <a:ln w="127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E1AE705F-B609-EA48-9DC4-3B99C3020EB7}"/>
              </a:ext>
            </a:extLst>
          </p:cNvPr>
          <p:cNvCxnSpPr>
            <a:cxnSpLocks/>
          </p:cNvCxnSpPr>
          <p:nvPr/>
        </p:nvCxnSpPr>
        <p:spPr>
          <a:xfrm flipV="1">
            <a:off x="928790" y="2839096"/>
            <a:ext cx="3671999" cy="9430"/>
          </a:xfrm>
          <a:prstGeom prst="line">
            <a:avLst/>
          </a:prstGeom>
          <a:ln w="127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2113DBB6-649D-F341-AAAB-1C9C24138B25}"/>
              </a:ext>
            </a:extLst>
          </p:cNvPr>
          <p:cNvSpPr/>
          <p:nvPr/>
        </p:nvSpPr>
        <p:spPr>
          <a:xfrm>
            <a:off x="3933425" y="1836045"/>
            <a:ext cx="581205" cy="146731"/>
          </a:xfrm>
          <a:prstGeom prst="roundRect">
            <a:avLst>
              <a:gd name="adj" fmla="val 13564"/>
            </a:avLst>
          </a:prstGeom>
          <a:solidFill>
            <a:srgbClr val="6C75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tIns="18000" rIns="0" bIns="36000" anchor="ctr" anchorCtr="0"/>
          <a:lstStyle/>
          <a:p>
            <a:r>
              <a:rPr lang="nl-NL" sz="700" b="0" dirty="0">
                <a:solidFill>
                  <a:schemeClr val="bg1"/>
                </a:solidFill>
                <a:cs typeface="Arial" charset="0"/>
              </a:rPr>
              <a:t>Combobox</a:t>
            </a:r>
          </a:p>
        </p:txBody>
      </p:sp>
      <p:sp>
        <p:nvSpPr>
          <p:cNvPr id="8704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49275" y="69112"/>
            <a:ext cx="448945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/>
              <a:t>Schermelement voor enkelvoudige associatie</a:t>
            </a:r>
          </a:p>
        </p:txBody>
      </p:sp>
      <p:sp>
        <p:nvSpPr>
          <p:cNvPr id="9" name="Rectangle 8"/>
          <p:cNvSpPr/>
          <p:nvPr/>
        </p:nvSpPr>
        <p:spPr>
          <a:xfrm>
            <a:off x="2990963" y="1118948"/>
            <a:ext cx="349250" cy="158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/>
          <a:lstStyle/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dirty="0">
                <a:solidFill>
                  <a:schemeClr val="tx1"/>
                </a:solidFill>
              </a:rPr>
              <a:t>Schermelement:</a:t>
            </a:r>
          </a:p>
        </p:txBody>
      </p:sp>
      <p:sp>
        <p:nvSpPr>
          <p:cNvPr id="10" name="Rectangle 9"/>
          <p:cNvSpPr/>
          <p:nvPr/>
        </p:nvSpPr>
        <p:spPr>
          <a:xfrm>
            <a:off x="854188" y="1144393"/>
            <a:ext cx="349250" cy="1603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/>
          <a:lstStyle/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dirty="0">
                <a:solidFill>
                  <a:schemeClr val="tx1"/>
                </a:solidFill>
              </a:rPr>
              <a:t>Situatie: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90963" y="2441105"/>
            <a:ext cx="349250" cy="1603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18000" rIns="0" bIns="0"/>
          <a:lstStyle/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b="0" dirty="0">
                <a:solidFill>
                  <a:schemeClr val="tx1"/>
                </a:solidFill>
              </a:rPr>
              <a:t>veld met</a:t>
            </a:r>
          </a:p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b="0" dirty="0">
                <a:solidFill>
                  <a:schemeClr val="tx1"/>
                </a:solidFill>
              </a:rPr>
              <a:t>selecteerknop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90963" y="1818231"/>
            <a:ext cx="349250" cy="1603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18000" rIns="0" bIns="0"/>
          <a:lstStyle/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b="0" dirty="0">
                <a:solidFill>
                  <a:schemeClr val="tx1"/>
                </a:solidFill>
              </a:rPr>
              <a:t>dropdown of</a:t>
            </a:r>
          </a:p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b="0" dirty="0">
                <a:solidFill>
                  <a:schemeClr val="tx1"/>
                </a:solidFill>
              </a:rPr>
              <a:t>combobox</a:t>
            </a:r>
          </a:p>
        </p:txBody>
      </p:sp>
      <p:sp>
        <p:nvSpPr>
          <p:cNvPr id="42" name="Isosceles Triangle 41"/>
          <p:cNvSpPr/>
          <p:nvPr/>
        </p:nvSpPr>
        <p:spPr>
          <a:xfrm flipV="1">
            <a:off x="4433781" y="1893127"/>
            <a:ext cx="32400" cy="1800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55" name="Rectangle 54"/>
          <p:cNvSpPr/>
          <p:nvPr/>
        </p:nvSpPr>
        <p:spPr>
          <a:xfrm>
            <a:off x="3892755" y="1123905"/>
            <a:ext cx="349250" cy="158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/>
          <a:lstStyle/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dirty="0">
                <a:solidFill>
                  <a:schemeClr val="tx1"/>
                </a:solidFill>
              </a:rPr>
              <a:t>Voorbeeld:</a:t>
            </a:r>
          </a:p>
        </p:txBody>
      </p:sp>
      <p:sp>
        <p:nvSpPr>
          <p:cNvPr id="57" name="Isosceles Triangle 56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9CF10DA-685D-E046-B32F-E75A979DA780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92</a:t>
            </a: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FE18FB31-9FB0-7642-BC12-4A5FC23D04BB}"/>
              </a:ext>
            </a:extLst>
          </p:cNvPr>
          <p:cNvSpPr/>
          <p:nvPr/>
        </p:nvSpPr>
        <p:spPr>
          <a:xfrm>
            <a:off x="3933425" y="1985270"/>
            <a:ext cx="406278" cy="344477"/>
          </a:xfrm>
          <a:prstGeom prst="roundRect">
            <a:avLst>
              <a:gd name="adj" fmla="val 6191"/>
            </a:avLst>
          </a:prstGeom>
          <a:solidFill>
            <a:schemeClr val="bg1"/>
          </a:solidFill>
          <a:ln w="127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tIns="18000" rIns="0" bIns="36000" anchor="ctr" anchorCtr="0"/>
          <a:lstStyle/>
          <a:p>
            <a:r>
              <a:rPr lang="nl-NL" sz="700" b="0" dirty="0">
                <a:solidFill>
                  <a:schemeClr val="tx1"/>
                </a:solidFill>
                <a:cs typeface="Arial" charset="0"/>
              </a:rPr>
              <a:t>keuze 1</a:t>
            </a:r>
          </a:p>
          <a:p>
            <a:r>
              <a:rPr lang="nl-NL" sz="700" b="0" dirty="0">
                <a:solidFill>
                  <a:schemeClr val="tx1"/>
                </a:solidFill>
                <a:cs typeface="Arial" charset="0"/>
              </a:rPr>
              <a:t>keuze 2</a:t>
            </a:r>
          </a:p>
          <a:p>
            <a:r>
              <a:rPr lang="nl-NL" sz="700" b="0" dirty="0">
                <a:solidFill>
                  <a:schemeClr val="tx1"/>
                </a:solidFill>
                <a:cs typeface="Arial" charset="0"/>
              </a:rPr>
              <a:t>keuze 3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6044B76F-09C1-D841-AAB4-B0B75129357E}"/>
              </a:ext>
            </a:extLst>
          </p:cNvPr>
          <p:cNvSpPr/>
          <p:nvPr/>
        </p:nvSpPr>
        <p:spPr>
          <a:xfrm>
            <a:off x="3933425" y="2486205"/>
            <a:ext cx="406278" cy="124201"/>
          </a:xfrm>
          <a:prstGeom prst="roundRect">
            <a:avLst>
              <a:gd name="adj" fmla="val 6191"/>
            </a:avLst>
          </a:prstGeom>
          <a:solidFill>
            <a:schemeClr val="bg1"/>
          </a:solidFill>
          <a:ln w="127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tIns="36000" rIns="0" bIns="36000" anchor="ctr" anchorCtr="0"/>
          <a:lstStyle/>
          <a:p>
            <a:r>
              <a:rPr lang="nl-NL" sz="700" b="0" dirty="0">
                <a:solidFill>
                  <a:schemeClr val="tx1"/>
                </a:solidFill>
                <a:cs typeface="Arial" charset="0"/>
              </a:rPr>
              <a:t>keuze 1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258D8D8A-779A-C144-9329-4ECD2C64FE15}"/>
              </a:ext>
            </a:extLst>
          </p:cNvPr>
          <p:cNvSpPr/>
          <p:nvPr/>
        </p:nvSpPr>
        <p:spPr>
          <a:xfrm>
            <a:off x="854188" y="1818349"/>
            <a:ext cx="431687" cy="158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18000" rIns="0" bIns="54000"/>
          <a:lstStyle/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dirty="0">
                <a:solidFill>
                  <a:schemeClr val="tx1"/>
                </a:solidFill>
              </a:rPr>
              <a:t>Weinig ruimte</a:t>
            </a:r>
            <a:r>
              <a:rPr lang="nl-NL" sz="800" b="0" dirty="0">
                <a:solidFill>
                  <a:schemeClr val="tx1"/>
                </a:solidFill>
              </a:rPr>
              <a:t> beschikbaar en/of element</a:t>
            </a:r>
          </a:p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b="0" dirty="0">
                <a:solidFill>
                  <a:schemeClr val="tx1"/>
                </a:solidFill>
              </a:rPr>
              <a:t>vindbaar door (deel van) naam in te typen</a:t>
            </a:r>
          </a:p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800" b="0" dirty="0">
              <a:solidFill>
                <a:schemeClr val="tx1"/>
              </a:solidFill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9F0420C-AFA4-7A4D-9D0F-96B99277847A}"/>
              </a:ext>
            </a:extLst>
          </p:cNvPr>
          <p:cNvSpPr/>
          <p:nvPr/>
        </p:nvSpPr>
        <p:spPr>
          <a:xfrm>
            <a:off x="857476" y="2472252"/>
            <a:ext cx="431687" cy="158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18000" rIns="0" bIns="54000"/>
          <a:lstStyle/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dirty="0">
                <a:solidFill>
                  <a:schemeClr val="tx1"/>
                </a:solidFill>
              </a:rPr>
              <a:t>Veel elementen</a:t>
            </a:r>
            <a:r>
              <a:rPr lang="nl-NL" sz="800" b="0" dirty="0">
                <a:solidFill>
                  <a:schemeClr val="tx1"/>
                </a:solidFill>
              </a:rPr>
              <a:t> om uit te kiezen</a:t>
            </a: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62C8AB35-342F-9643-BF45-2826B66707A6}"/>
              </a:ext>
            </a:extLst>
          </p:cNvPr>
          <p:cNvCxnSpPr>
            <a:cxnSpLocks/>
          </p:cNvCxnSpPr>
          <p:nvPr/>
        </p:nvCxnSpPr>
        <p:spPr>
          <a:xfrm flipV="1">
            <a:off x="895457" y="1742818"/>
            <a:ext cx="3671999" cy="9430"/>
          </a:xfrm>
          <a:prstGeom prst="line">
            <a:avLst/>
          </a:prstGeom>
          <a:ln w="127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BEFB42BE-4A65-C644-8CD0-36A4C43E50C3}"/>
              </a:ext>
            </a:extLst>
          </p:cNvPr>
          <p:cNvCxnSpPr>
            <a:cxnSpLocks/>
          </p:cNvCxnSpPr>
          <p:nvPr/>
        </p:nvCxnSpPr>
        <p:spPr>
          <a:xfrm flipV="1">
            <a:off x="893874" y="2403607"/>
            <a:ext cx="3671999" cy="9430"/>
          </a:xfrm>
          <a:prstGeom prst="line">
            <a:avLst/>
          </a:prstGeom>
          <a:ln w="127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7134DBDB-D8B9-534C-A238-23E44D0DFD27}"/>
              </a:ext>
            </a:extLst>
          </p:cNvPr>
          <p:cNvSpPr/>
          <p:nvPr/>
        </p:nvSpPr>
        <p:spPr>
          <a:xfrm>
            <a:off x="2990963" y="1287493"/>
            <a:ext cx="349250" cy="1603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18000" rIns="0" bIns="0"/>
          <a:lstStyle/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b="0" dirty="0">
                <a:solidFill>
                  <a:schemeClr val="tx1"/>
                </a:solidFill>
              </a:rPr>
              <a:t>radiogroep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DF5A5CE-EC8E-D646-B57B-C8A9EB49A6F1}"/>
              </a:ext>
            </a:extLst>
          </p:cNvPr>
          <p:cNvSpPr/>
          <p:nvPr/>
        </p:nvSpPr>
        <p:spPr>
          <a:xfrm>
            <a:off x="3924572" y="1333725"/>
            <a:ext cx="71437" cy="71437"/>
          </a:xfrm>
          <a:prstGeom prst="ellipse">
            <a:avLst/>
          </a:prstGeom>
          <a:solidFill>
            <a:srgbClr val="007BFF"/>
          </a:solidFill>
          <a:ln>
            <a:solidFill>
              <a:srgbClr val="007B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EB23CF61-6D24-2A4E-998C-6F78788A33E3}"/>
              </a:ext>
            </a:extLst>
          </p:cNvPr>
          <p:cNvSpPr/>
          <p:nvPr/>
        </p:nvSpPr>
        <p:spPr>
          <a:xfrm>
            <a:off x="3924571" y="1449612"/>
            <a:ext cx="72000" cy="81000"/>
          </a:xfrm>
          <a:prstGeom prst="ellipse">
            <a:avLst/>
          </a:prstGeom>
          <a:solidFill>
            <a:schemeClr val="bg1"/>
          </a:solidFill>
          <a:ln w="127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1C1EE9E3-F11D-9E4F-9F8D-D4F4F1659905}"/>
              </a:ext>
            </a:extLst>
          </p:cNvPr>
          <p:cNvSpPr/>
          <p:nvPr/>
        </p:nvSpPr>
        <p:spPr>
          <a:xfrm>
            <a:off x="3924571" y="1565499"/>
            <a:ext cx="72000" cy="81000"/>
          </a:xfrm>
          <a:prstGeom prst="ellipse">
            <a:avLst/>
          </a:prstGeom>
          <a:solidFill>
            <a:schemeClr val="bg1"/>
          </a:solidFill>
          <a:ln w="127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FC1BC04A-0695-984C-B92B-4FAA79CDBD7F}"/>
              </a:ext>
            </a:extLst>
          </p:cNvPr>
          <p:cNvSpPr/>
          <p:nvPr/>
        </p:nvSpPr>
        <p:spPr>
          <a:xfrm>
            <a:off x="3945383" y="1354536"/>
            <a:ext cx="36513" cy="3651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CDE6E44-1DAA-5943-B5DE-943D021D65C7}"/>
              </a:ext>
            </a:extLst>
          </p:cNvPr>
          <p:cNvSpPr/>
          <p:nvPr/>
        </p:nvSpPr>
        <p:spPr>
          <a:xfrm>
            <a:off x="3989659" y="1295625"/>
            <a:ext cx="700088" cy="23336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/>
          <a:lstStyle/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b="0" dirty="0">
                <a:solidFill>
                  <a:schemeClr val="tx1"/>
                </a:solidFill>
              </a:rPr>
              <a:t>keuze 1</a:t>
            </a:r>
          </a:p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b="0" dirty="0">
                <a:solidFill>
                  <a:schemeClr val="tx1"/>
                </a:solidFill>
              </a:rPr>
              <a:t>keuze 2</a:t>
            </a:r>
          </a:p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b="0" dirty="0">
                <a:solidFill>
                  <a:schemeClr val="tx1"/>
                </a:solidFill>
              </a:rPr>
              <a:t>keuze 3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07B477B-C2C3-874A-9F38-FF62D6394725}"/>
              </a:ext>
            </a:extLst>
          </p:cNvPr>
          <p:cNvSpPr/>
          <p:nvPr/>
        </p:nvSpPr>
        <p:spPr>
          <a:xfrm>
            <a:off x="854188" y="1306740"/>
            <a:ext cx="431687" cy="158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18000" rIns="0" bIns="54000"/>
          <a:lstStyle/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dirty="0">
                <a:solidFill>
                  <a:schemeClr val="tx1"/>
                </a:solidFill>
              </a:rPr>
              <a:t>Weinig elementen</a:t>
            </a:r>
            <a:r>
              <a:rPr lang="nl-NL" sz="800" b="0" dirty="0">
                <a:solidFill>
                  <a:schemeClr val="tx1"/>
                </a:solidFill>
              </a:rPr>
              <a:t> om uit te kiezen en</a:t>
            </a:r>
            <a:br>
              <a:rPr lang="nl-NL" sz="800" b="0" dirty="0">
                <a:solidFill>
                  <a:schemeClr val="tx1"/>
                </a:solidFill>
              </a:rPr>
            </a:br>
            <a:r>
              <a:rPr lang="nl-NL" sz="800" dirty="0">
                <a:solidFill>
                  <a:schemeClr val="tx1"/>
                </a:solidFill>
              </a:rPr>
              <a:t>genoeg ruimte</a:t>
            </a:r>
            <a:r>
              <a:rPr lang="nl-NL" sz="800" b="0" dirty="0">
                <a:solidFill>
                  <a:schemeClr val="tx1"/>
                </a:solidFill>
              </a:rPr>
              <a:t> beschikbaar</a:t>
            </a:r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048AFBC2-663F-4245-98E4-711FF0A4CE16}"/>
              </a:ext>
            </a:extLst>
          </p:cNvPr>
          <p:cNvSpPr/>
          <p:nvPr/>
        </p:nvSpPr>
        <p:spPr>
          <a:xfrm>
            <a:off x="4362051" y="2490072"/>
            <a:ext cx="152579" cy="124434"/>
          </a:xfrm>
          <a:prstGeom prst="roundRect">
            <a:avLst>
              <a:gd name="adj" fmla="val 13564"/>
            </a:avLst>
          </a:prstGeom>
          <a:solidFill>
            <a:srgbClr val="007B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18000" rIns="0" bIns="36000" anchor="ctr" anchorCtr="0"/>
          <a:lstStyle/>
          <a:p>
            <a:r>
              <a:rPr lang="nl-NL" sz="700" b="0" dirty="0">
                <a:solidFill>
                  <a:schemeClr val="bg1"/>
                </a:solidFill>
                <a:cs typeface="Arial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46301895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49275" y="-35032"/>
            <a:ext cx="448945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>
                <a:solidFill>
                  <a:srgbClr val="000000"/>
                </a:solidFill>
              </a:rPr>
              <a:t>Schermelement voor meervoudige associatie</a:t>
            </a:r>
          </a:p>
        </p:txBody>
      </p:sp>
      <p:cxnSp>
        <p:nvCxnSpPr>
          <p:cNvPr id="3" name="Straight Arrow Connector 2"/>
          <p:cNvCxnSpPr>
            <a:stCxn id="4" idx="3"/>
            <a:endCxn id="5" idx="1"/>
          </p:cNvCxnSpPr>
          <p:nvPr/>
        </p:nvCxnSpPr>
        <p:spPr>
          <a:xfrm>
            <a:off x="2293938" y="1333500"/>
            <a:ext cx="792162" cy="15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>
            <a:spLocks noChangeAspect="1"/>
          </p:cNvSpPr>
          <p:nvPr/>
        </p:nvSpPr>
        <p:spPr>
          <a:xfrm>
            <a:off x="1587500" y="1068388"/>
            <a:ext cx="706438" cy="53022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endParaRPr lang="nl-NL" b="0" dirty="0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3086100" y="1068388"/>
            <a:ext cx="706438" cy="53022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endParaRPr lang="nl-NL" b="0" dirty="0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1587500" y="909638"/>
            <a:ext cx="706438" cy="1619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0"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klant</a:t>
            </a: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3086100" y="909638"/>
            <a:ext cx="706438" cy="1619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0"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verkoper</a:t>
            </a: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2268538" y="1185863"/>
            <a:ext cx="187325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2868613" y="1163638"/>
            <a:ext cx="187325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0..1</a:t>
            </a:r>
          </a:p>
        </p:txBody>
      </p:sp>
      <p:sp>
        <p:nvSpPr>
          <p:cNvPr id="50" name="Rectangle 49"/>
          <p:cNvSpPr>
            <a:spLocks noChangeAspect="1"/>
          </p:cNvSpPr>
          <p:nvPr/>
        </p:nvSpPr>
        <p:spPr>
          <a:xfrm>
            <a:off x="4162866" y="1573214"/>
            <a:ext cx="775389" cy="85646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 anchorCtr="1">
            <a:normAutofit/>
          </a:bodyPr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solidFill>
                  <a:schemeClr val="tx1"/>
                </a:solidFill>
              </a:rPr>
              <a:t>Nieuwe klant vanuit zoekscherm</a:t>
            </a:r>
          </a:p>
        </p:txBody>
      </p:sp>
      <p:sp>
        <p:nvSpPr>
          <p:cNvPr id="53" name="Rectangle 52"/>
          <p:cNvSpPr>
            <a:spLocks noChangeAspect="1"/>
          </p:cNvSpPr>
          <p:nvPr/>
        </p:nvSpPr>
        <p:spPr>
          <a:xfrm>
            <a:off x="4162866" y="2488469"/>
            <a:ext cx="775389" cy="85646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 anchorCtr="1">
            <a:normAutofit/>
          </a:bodyPr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solidFill>
                  <a:schemeClr val="tx1"/>
                </a:solidFill>
              </a:rPr>
              <a:t>Verwijder klant vanuit detailscherm</a:t>
            </a:r>
          </a:p>
        </p:txBody>
      </p:sp>
      <p:sp>
        <p:nvSpPr>
          <p:cNvPr id="55" name="Isosceles Triangle 54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61AFBB0-8D06-0142-AC0C-5F624665B3C4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94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0652FEC-0FAC-B045-B167-B4FC4A3B9C43}"/>
              </a:ext>
            </a:extLst>
          </p:cNvPr>
          <p:cNvCxnSpPr/>
          <p:nvPr/>
        </p:nvCxnSpPr>
        <p:spPr>
          <a:xfrm>
            <a:off x="1040755" y="2023114"/>
            <a:ext cx="2588270" cy="0"/>
          </a:xfrm>
          <a:prstGeom prst="line">
            <a:avLst/>
          </a:prstGeom>
          <a:ln w="127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334C371-56DA-A945-8274-81800CCA9FC0}"/>
              </a:ext>
            </a:extLst>
          </p:cNvPr>
          <p:cNvCxnSpPr/>
          <p:nvPr/>
        </p:nvCxnSpPr>
        <p:spPr>
          <a:xfrm>
            <a:off x="1040755" y="2213749"/>
            <a:ext cx="2588270" cy="0"/>
          </a:xfrm>
          <a:prstGeom prst="line">
            <a:avLst/>
          </a:prstGeom>
          <a:ln w="127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C82C861A-7831-5F41-A779-8FF6FA6C89F5}"/>
              </a:ext>
            </a:extLst>
          </p:cNvPr>
          <p:cNvSpPr/>
          <p:nvPr/>
        </p:nvSpPr>
        <p:spPr>
          <a:xfrm>
            <a:off x="1040755" y="1835150"/>
            <a:ext cx="2588270" cy="1149350"/>
          </a:xfrm>
          <a:prstGeom prst="roundRect">
            <a:avLst>
              <a:gd name="adj" fmla="val 1959"/>
            </a:avLst>
          </a:prstGeom>
          <a:noFill/>
          <a:ln w="127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2BEE017-8AD9-3344-919C-61C12848B3B7}"/>
              </a:ext>
            </a:extLst>
          </p:cNvPr>
          <p:cNvSpPr/>
          <p:nvPr/>
        </p:nvSpPr>
        <p:spPr>
          <a:xfrm>
            <a:off x="1059805" y="1874707"/>
            <a:ext cx="349250" cy="1600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t" anchorCtr="0"/>
          <a:lstStyle/>
          <a:p>
            <a:r>
              <a:rPr lang="nl-NL" sz="700" b="1" dirty="0">
                <a:solidFill>
                  <a:schemeClr val="tx1"/>
                </a:solidFill>
              </a:rPr>
              <a:t>Klanten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7348A01-7EE7-AA43-ACE4-9FE79E371E97}"/>
              </a:ext>
            </a:extLst>
          </p:cNvPr>
          <p:cNvSpPr/>
          <p:nvPr/>
        </p:nvSpPr>
        <p:spPr>
          <a:xfrm>
            <a:off x="1059805" y="2069565"/>
            <a:ext cx="2102902" cy="1600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t" anchorCtr="0"/>
          <a:lstStyle/>
          <a:p>
            <a:r>
              <a:rPr lang="nl-NL" sz="700" b="0" dirty="0">
                <a:solidFill>
                  <a:schemeClr val="tx1"/>
                </a:solidFill>
              </a:rPr>
              <a:t>First Choice N.V.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BACC284F-3A6F-E348-B0D1-B02F0C220680}"/>
              </a:ext>
            </a:extLst>
          </p:cNvPr>
          <p:cNvSpPr/>
          <p:nvPr/>
        </p:nvSpPr>
        <p:spPr>
          <a:xfrm>
            <a:off x="1040755" y="3063367"/>
            <a:ext cx="764467" cy="170791"/>
          </a:xfrm>
          <a:prstGeom prst="roundRect">
            <a:avLst>
              <a:gd name="adj" fmla="val 13564"/>
            </a:avLst>
          </a:prstGeom>
          <a:solidFill>
            <a:srgbClr val="007B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000" rIns="0" bIns="36000" anchor="ctr" anchorCtr="1"/>
          <a:lstStyle/>
          <a:p>
            <a:pPr algn="ctr"/>
            <a:r>
              <a:rPr lang="nl-NL" sz="700" b="0" dirty="0">
                <a:solidFill>
                  <a:schemeClr val="bg1"/>
                </a:solidFill>
                <a:cs typeface="Arial" charset="0"/>
              </a:rPr>
              <a:t>Klant toevoegen...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5E1F652-2B9E-2540-A89A-BA212ABD056A}"/>
              </a:ext>
            </a:extLst>
          </p:cNvPr>
          <p:cNvCxnSpPr/>
          <p:nvPr/>
        </p:nvCxnSpPr>
        <p:spPr>
          <a:xfrm>
            <a:off x="1040755" y="2404384"/>
            <a:ext cx="2588270" cy="0"/>
          </a:xfrm>
          <a:prstGeom prst="line">
            <a:avLst/>
          </a:prstGeom>
          <a:ln w="127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527DB4BD-F855-A64E-9F65-C1016E22538D}"/>
              </a:ext>
            </a:extLst>
          </p:cNvPr>
          <p:cNvSpPr/>
          <p:nvPr/>
        </p:nvSpPr>
        <p:spPr>
          <a:xfrm>
            <a:off x="1059805" y="2260200"/>
            <a:ext cx="2102902" cy="1600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t" anchorCtr="0"/>
          <a:lstStyle/>
          <a:p>
            <a:r>
              <a:rPr lang="nl-NL" sz="700" b="0" dirty="0">
                <a:solidFill>
                  <a:schemeClr val="tx1"/>
                </a:solidFill>
              </a:rPr>
              <a:t>Great Benefit V.O.F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34A3E63-3371-9744-812E-5D4233E34EF6}"/>
              </a:ext>
            </a:extLst>
          </p:cNvPr>
          <p:cNvCxnSpPr/>
          <p:nvPr/>
        </p:nvCxnSpPr>
        <p:spPr>
          <a:xfrm>
            <a:off x="1040755" y="2595019"/>
            <a:ext cx="2588270" cy="0"/>
          </a:xfrm>
          <a:prstGeom prst="line">
            <a:avLst/>
          </a:prstGeom>
          <a:ln w="127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1C886A66-BA1D-A34D-8E49-A24DF8FBE4C3}"/>
              </a:ext>
            </a:extLst>
          </p:cNvPr>
          <p:cNvSpPr/>
          <p:nvPr/>
        </p:nvSpPr>
        <p:spPr>
          <a:xfrm>
            <a:off x="1059805" y="2450835"/>
            <a:ext cx="2102902" cy="1600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t" anchorCtr="0"/>
          <a:lstStyle/>
          <a:p>
            <a:r>
              <a:rPr lang="nl-NL" sz="700" b="0" dirty="0">
                <a:solidFill>
                  <a:schemeClr val="tx1"/>
                </a:solidFill>
              </a:rPr>
              <a:t>Kok aan Tafel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0D68288-3E76-204E-AFAB-C934FD7391A0}"/>
              </a:ext>
            </a:extLst>
          </p:cNvPr>
          <p:cNvCxnSpPr/>
          <p:nvPr/>
        </p:nvCxnSpPr>
        <p:spPr>
          <a:xfrm>
            <a:off x="1040755" y="2785654"/>
            <a:ext cx="2588270" cy="0"/>
          </a:xfrm>
          <a:prstGeom prst="line">
            <a:avLst/>
          </a:prstGeom>
          <a:ln w="127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8B572C8C-5F1E-604C-9A88-66B79DA14CAB}"/>
              </a:ext>
            </a:extLst>
          </p:cNvPr>
          <p:cNvSpPr/>
          <p:nvPr/>
        </p:nvSpPr>
        <p:spPr>
          <a:xfrm>
            <a:off x="1059805" y="2641470"/>
            <a:ext cx="2102902" cy="1600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t" anchorCtr="0"/>
          <a:lstStyle/>
          <a:p>
            <a:r>
              <a:rPr lang="nl-NL" sz="700" b="0" dirty="0">
                <a:solidFill>
                  <a:schemeClr val="tx1"/>
                </a:solidFill>
              </a:rPr>
              <a:t>Nederlandsch Grootste Groothandel N.V.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4A4155F-113F-2644-955B-D1AC8EBD05CE}"/>
              </a:ext>
            </a:extLst>
          </p:cNvPr>
          <p:cNvSpPr/>
          <p:nvPr/>
        </p:nvSpPr>
        <p:spPr>
          <a:xfrm>
            <a:off x="1059805" y="2832105"/>
            <a:ext cx="2102902" cy="1600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t" anchorCtr="0"/>
          <a:lstStyle/>
          <a:p>
            <a:r>
              <a:rPr lang="nl-NL" sz="700" b="0" dirty="0">
                <a:solidFill>
                  <a:schemeClr val="tx1"/>
                </a:solidFill>
              </a:rPr>
              <a:t>Zwijnsteen en Hertenstam B.V.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7672E8-4717-DD45-A7CB-B64D1480D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508" y="2074114"/>
            <a:ext cx="89054" cy="8905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0AED7ED-97B9-E049-967E-B7459D2CF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508" y="2264748"/>
            <a:ext cx="89054" cy="8905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AAE3E292-FCDA-D541-BB69-D63C07D4D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508" y="2455382"/>
            <a:ext cx="89054" cy="8905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AE94C4BA-7E13-1A4E-BFF3-F420B103B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508" y="2646016"/>
            <a:ext cx="89054" cy="8905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BE37A728-1DD8-7342-BE94-E52740C56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508" y="2836650"/>
            <a:ext cx="89054" cy="8905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564469" y="-13164"/>
            <a:ext cx="4533701" cy="5127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400" dirty="0">
                <a:latin typeface="+mj-lt"/>
              </a:rPr>
              <a:t>Stereotype «include»</a:t>
            </a:r>
          </a:p>
        </p:txBody>
      </p:sp>
      <p:sp>
        <p:nvSpPr>
          <p:cNvPr id="23" name="Isosceles Triangle 22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9251D0-27A5-8646-8597-B5167C98494C}"/>
              </a:ext>
            </a:extLst>
          </p:cNvPr>
          <p:cNvSpPr txBox="1"/>
          <p:nvPr/>
        </p:nvSpPr>
        <p:spPr>
          <a:xfrm>
            <a:off x="4494119" y="362139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16</a:t>
            </a:r>
          </a:p>
        </p:txBody>
      </p:sp>
      <p:grpSp>
        <p:nvGrpSpPr>
          <p:cNvPr id="54" name="Group 13">
            <a:extLst>
              <a:ext uri="{FF2B5EF4-FFF2-40B4-BE49-F238E27FC236}">
                <a16:creationId xmlns:a16="http://schemas.microsoft.com/office/drawing/2014/main" id="{32D3A963-E325-C941-AAB0-1D379A7142C4}"/>
              </a:ext>
            </a:extLst>
          </p:cNvPr>
          <p:cNvGrpSpPr>
            <a:grpSpLocks/>
          </p:cNvGrpSpPr>
          <p:nvPr/>
        </p:nvGrpSpPr>
        <p:grpSpPr bwMode="auto">
          <a:xfrm>
            <a:off x="3172234" y="774661"/>
            <a:ext cx="554422" cy="192758"/>
            <a:chOff x="2910521" y="2067135"/>
            <a:chExt cx="835026" cy="335777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496DE26-503C-2140-943C-3C4D3CAEBA65}"/>
                </a:ext>
              </a:extLst>
            </p:cNvPr>
            <p:cNvSpPr/>
            <p:nvPr/>
          </p:nvSpPr>
          <p:spPr>
            <a:xfrm>
              <a:off x="2986721" y="2067135"/>
              <a:ext cx="758826" cy="33577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0998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7" dirty="0">
                  <a:solidFill>
                    <a:schemeClr val="bg1"/>
                  </a:solidFill>
                </a:rPr>
                <a:t>iDeal van bank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6AA4B13-C029-214E-84BC-C10322460E2A}"/>
                </a:ext>
              </a:extLst>
            </p:cNvPr>
            <p:cNvSpPr/>
            <p:nvPr/>
          </p:nvSpPr>
          <p:spPr>
            <a:xfrm>
              <a:off x="2910521" y="2114760"/>
              <a:ext cx="152400" cy="571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0998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67" b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6E61954-FF34-9D46-9FDD-4D9A6F7D1AF5}"/>
                </a:ext>
              </a:extLst>
            </p:cNvPr>
            <p:cNvSpPr/>
            <p:nvPr/>
          </p:nvSpPr>
          <p:spPr>
            <a:xfrm>
              <a:off x="2910521" y="2225885"/>
              <a:ext cx="152400" cy="571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0998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67" b="0"/>
            </a:p>
          </p:txBody>
        </p: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6388CF2-CFE0-BD43-AEE1-5881BFBBE85E}"/>
              </a:ext>
            </a:extLst>
          </p:cNvPr>
          <p:cNvCxnSpPr>
            <a:cxnSpLocks/>
            <a:endCxn id="80" idx="2"/>
          </p:cNvCxnSpPr>
          <p:nvPr/>
        </p:nvCxnSpPr>
        <p:spPr bwMode="auto">
          <a:xfrm flipV="1">
            <a:off x="1627446" y="863161"/>
            <a:ext cx="564193" cy="121435"/>
          </a:xfrm>
          <a:prstGeom prst="line">
            <a:avLst/>
          </a:prstGeom>
          <a:ln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437ADA16-93FF-DD46-B125-A1DA26505524}"/>
              </a:ext>
            </a:extLst>
          </p:cNvPr>
          <p:cNvSpPr/>
          <p:nvPr/>
        </p:nvSpPr>
        <p:spPr bwMode="auto">
          <a:xfrm>
            <a:off x="2191639" y="699361"/>
            <a:ext cx="756000" cy="327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 defTabSz="2099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49" dirty="0">
                <a:solidFill>
                  <a:schemeClr val="bg1"/>
                </a:solidFill>
              </a:rPr>
              <a:t>bestelling betalen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465C210-F103-1D43-B644-60F451A0B445}"/>
              </a:ext>
            </a:extLst>
          </p:cNvPr>
          <p:cNvCxnSpPr>
            <a:cxnSpLocks/>
            <a:endCxn id="95" idx="2"/>
          </p:cNvCxnSpPr>
          <p:nvPr/>
        </p:nvCxnSpPr>
        <p:spPr>
          <a:xfrm>
            <a:off x="1408322" y="2459448"/>
            <a:ext cx="783317" cy="107909"/>
          </a:xfrm>
          <a:prstGeom prst="line">
            <a:avLst/>
          </a:prstGeom>
          <a:ln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Oval 82">
            <a:extLst>
              <a:ext uri="{FF2B5EF4-FFF2-40B4-BE49-F238E27FC236}">
                <a16:creationId xmlns:a16="http://schemas.microsoft.com/office/drawing/2014/main" id="{3EE324E1-9222-6443-8C8C-AE92A4F54782}"/>
              </a:ext>
            </a:extLst>
          </p:cNvPr>
          <p:cNvSpPr/>
          <p:nvPr/>
        </p:nvSpPr>
        <p:spPr bwMode="auto">
          <a:xfrm>
            <a:off x="2191639" y="2840390"/>
            <a:ext cx="756000" cy="32892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 defTabSz="2099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60" dirty="0">
                <a:solidFill>
                  <a:schemeClr val="bg1"/>
                </a:solidFill>
              </a:rPr>
              <a:t>bestelling versturen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4CD7A57D-AD5B-4841-B305-8F31AD398A88}"/>
              </a:ext>
            </a:extLst>
          </p:cNvPr>
          <p:cNvCxnSpPr>
            <a:cxnSpLocks/>
            <a:stCxn id="80" idx="6"/>
            <a:endCxn id="57" idx="1"/>
          </p:cNvCxnSpPr>
          <p:nvPr/>
        </p:nvCxnSpPr>
        <p:spPr bwMode="auto">
          <a:xfrm>
            <a:off x="2947639" y="863161"/>
            <a:ext cx="224595" cy="19037"/>
          </a:xfrm>
          <a:prstGeom prst="line">
            <a:avLst/>
          </a:prstGeom>
          <a:ln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3500000" scaled="1"/>
              <a:tileRect/>
            </a:gra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186E36F-82B6-6942-9250-803EF86F2FAC}"/>
              </a:ext>
            </a:extLst>
          </p:cNvPr>
          <p:cNvCxnSpPr>
            <a:cxnSpLocks/>
            <a:stCxn id="88" idx="3"/>
          </p:cNvCxnSpPr>
          <p:nvPr/>
        </p:nvCxnSpPr>
        <p:spPr bwMode="auto">
          <a:xfrm flipV="1">
            <a:off x="1724811" y="1381125"/>
            <a:ext cx="513564" cy="107512"/>
          </a:xfrm>
          <a:prstGeom prst="line">
            <a:avLst/>
          </a:prstGeom>
          <a:ln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09B1278-B892-9B46-B0BE-84CD1E32BDA0}"/>
              </a:ext>
            </a:extLst>
          </p:cNvPr>
          <p:cNvCxnSpPr>
            <a:cxnSpLocks/>
            <a:stCxn id="88" idx="3"/>
            <a:endCxn id="80" idx="3"/>
          </p:cNvCxnSpPr>
          <p:nvPr/>
        </p:nvCxnSpPr>
        <p:spPr bwMode="auto">
          <a:xfrm flipV="1">
            <a:off x="1724811" y="978985"/>
            <a:ext cx="577542" cy="509652"/>
          </a:xfrm>
          <a:prstGeom prst="line">
            <a:avLst/>
          </a:prstGeom>
          <a:ln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39501C0-F808-B74E-B52E-04078C99451A}"/>
              </a:ext>
            </a:extLst>
          </p:cNvPr>
          <p:cNvGrpSpPr/>
          <p:nvPr/>
        </p:nvGrpSpPr>
        <p:grpSpPr>
          <a:xfrm>
            <a:off x="1196554" y="1389447"/>
            <a:ext cx="528257" cy="198379"/>
            <a:chOff x="1232853" y="1266658"/>
            <a:chExt cx="528257" cy="198379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755BDBDC-195C-D542-A373-D3DB0D6656BD}"/>
                </a:ext>
              </a:extLst>
            </p:cNvPr>
            <p:cNvSpPr/>
            <p:nvPr/>
          </p:nvSpPr>
          <p:spPr bwMode="auto">
            <a:xfrm>
              <a:off x="1281059" y="1266658"/>
              <a:ext cx="480051" cy="19837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0998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7" dirty="0">
                  <a:solidFill>
                    <a:schemeClr val="bg1"/>
                  </a:solidFill>
                </a:rPr>
                <a:t>ERP systeem</a:t>
              </a:r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73C1A97D-F02F-2D4B-8DAC-38D200369762}"/>
                </a:ext>
              </a:extLst>
            </p:cNvPr>
            <p:cNvGrpSpPr/>
            <p:nvPr/>
          </p:nvGrpSpPr>
          <p:grpSpPr>
            <a:xfrm>
              <a:off x="1232853" y="1293295"/>
              <a:ext cx="96412" cy="99412"/>
              <a:chOff x="-2131099" y="1705931"/>
              <a:chExt cx="174963" cy="180407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DFD739DE-3FE4-0547-AC47-118B51308E76}"/>
                  </a:ext>
                </a:extLst>
              </p:cNvPr>
              <p:cNvSpPr/>
              <p:nvPr/>
            </p:nvSpPr>
            <p:spPr bwMode="auto">
              <a:xfrm>
                <a:off x="-2131099" y="1705931"/>
                <a:ext cx="174963" cy="61274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099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67" b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7F692A7-97EF-6644-89E5-2B6485119C35}"/>
                  </a:ext>
                </a:extLst>
              </p:cNvPr>
              <p:cNvSpPr/>
              <p:nvPr/>
            </p:nvSpPr>
            <p:spPr bwMode="auto">
              <a:xfrm>
                <a:off x="-2131099" y="1825063"/>
                <a:ext cx="174963" cy="6127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099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67" b="0"/>
              </a:p>
            </p:txBody>
          </p:sp>
        </p:grpSp>
      </p:grp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C08A129-10ED-6D48-A339-ECB7E98CE2F2}"/>
              </a:ext>
            </a:extLst>
          </p:cNvPr>
          <p:cNvCxnSpPr>
            <a:cxnSpLocks/>
            <a:endCxn id="96" idx="2"/>
          </p:cNvCxnSpPr>
          <p:nvPr/>
        </p:nvCxnSpPr>
        <p:spPr bwMode="auto">
          <a:xfrm>
            <a:off x="1627446" y="984596"/>
            <a:ext cx="564547" cy="321086"/>
          </a:xfrm>
          <a:prstGeom prst="line">
            <a:avLst/>
          </a:prstGeom>
          <a:ln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E87F691-59DC-4C48-BF02-BFCADFC57DF7}"/>
              </a:ext>
            </a:extLst>
          </p:cNvPr>
          <p:cNvCxnSpPr>
            <a:cxnSpLocks/>
            <a:endCxn id="83" idx="2"/>
          </p:cNvCxnSpPr>
          <p:nvPr/>
        </p:nvCxnSpPr>
        <p:spPr bwMode="auto">
          <a:xfrm>
            <a:off x="1749997" y="2751074"/>
            <a:ext cx="441642" cy="253777"/>
          </a:xfrm>
          <a:prstGeom prst="line">
            <a:avLst/>
          </a:prstGeom>
          <a:ln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A7C0C55F-38F6-9942-B05B-78A2B5103959}"/>
              </a:ext>
            </a:extLst>
          </p:cNvPr>
          <p:cNvSpPr/>
          <p:nvPr/>
        </p:nvSpPr>
        <p:spPr bwMode="auto">
          <a:xfrm>
            <a:off x="2191639" y="2402896"/>
            <a:ext cx="756000" cy="32892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 defTabSz="2099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60" dirty="0">
                <a:solidFill>
                  <a:schemeClr val="bg1"/>
                </a:solidFill>
              </a:rPr>
              <a:t>producten beheren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3B2F6AE5-207F-D143-B69A-DE039414DE59}"/>
              </a:ext>
            </a:extLst>
          </p:cNvPr>
          <p:cNvSpPr/>
          <p:nvPr/>
        </p:nvSpPr>
        <p:spPr bwMode="auto">
          <a:xfrm>
            <a:off x="2191993" y="1141882"/>
            <a:ext cx="755293" cy="327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 defTabSz="2099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60" dirty="0">
                <a:solidFill>
                  <a:schemeClr val="bg1"/>
                </a:solidFill>
              </a:rPr>
              <a:t>winkelwagen vullen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57F0FF81-D209-7F4C-A8EE-D8CD359ECFF9}"/>
              </a:ext>
            </a:extLst>
          </p:cNvPr>
          <p:cNvSpPr/>
          <p:nvPr/>
        </p:nvSpPr>
        <p:spPr bwMode="auto">
          <a:xfrm>
            <a:off x="2191639" y="1768553"/>
            <a:ext cx="756000" cy="32892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 defTabSz="2099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60" dirty="0">
                <a:solidFill>
                  <a:schemeClr val="bg1"/>
                </a:solidFill>
              </a:rPr>
              <a:t>product zoeken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62F2D9-344D-4D4C-867A-E0B8263F1B8C}"/>
              </a:ext>
            </a:extLst>
          </p:cNvPr>
          <p:cNvGrpSpPr/>
          <p:nvPr/>
        </p:nvGrpSpPr>
        <p:grpSpPr>
          <a:xfrm>
            <a:off x="2493335" y="2097475"/>
            <a:ext cx="818999" cy="305421"/>
            <a:chOff x="2493335" y="2097475"/>
            <a:chExt cx="818999" cy="305421"/>
          </a:xfrm>
        </p:grpSpPr>
        <p:sp>
          <p:nvSpPr>
            <p:cNvPr id="102" name="TextBox 8">
              <a:extLst>
                <a:ext uri="{FF2B5EF4-FFF2-40B4-BE49-F238E27FC236}">
                  <a16:creationId xmlns:a16="http://schemas.microsoft.com/office/drawing/2014/main" id="{38F861DC-C7D3-6546-B439-6D630AA853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3335" y="2156073"/>
              <a:ext cx="818999" cy="240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0739" tIns="50370" rIns="100739" bIns="50370">
              <a:spAutoFit/>
            </a:bodyPr>
            <a:lstStyle/>
            <a:p>
              <a:r>
                <a:rPr lang="nl-NL" sz="900" b="0" dirty="0">
                  <a:latin typeface="Calibri" pitchFamily="34" charset="0"/>
                </a:rPr>
                <a:t>«include»</a:t>
              </a:r>
            </a:p>
          </p:txBody>
        </p: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D829AEE2-46E0-5B4A-8AE7-FC1050009CD7}"/>
                </a:ext>
              </a:extLst>
            </p:cNvPr>
            <p:cNvCxnSpPr>
              <a:cxnSpLocks/>
              <a:stCxn id="95" idx="0"/>
              <a:endCxn id="100" idx="4"/>
            </p:cNvCxnSpPr>
            <p:nvPr/>
          </p:nvCxnSpPr>
          <p:spPr bwMode="auto">
            <a:xfrm flipV="1">
              <a:off x="2569639" y="2097475"/>
              <a:ext cx="0" cy="305421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  <a:prstDash val="sysDot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46E5B09-86C7-874A-B0CA-B37B97C106DE}"/>
              </a:ext>
            </a:extLst>
          </p:cNvPr>
          <p:cNvGrpSpPr/>
          <p:nvPr/>
        </p:nvGrpSpPr>
        <p:grpSpPr>
          <a:xfrm>
            <a:off x="2493335" y="1459080"/>
            <a:ext cx="818999" cy="309473"/>
            <a:chOff x="2493335" y="1459080"/>
            <a:chExt cx="818999" cy="309473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0D3A2D0-4093-DD41-9960-04B3B00F64E1}"/>
                </a:ext>
              </a:extLst>
            </p:cNvPr>
            <p:cNvCxnSpPr>
              <a:cxnSpLocks/>
              <a:stCxn id="96" idx="4"/>
              <a:endCxn id="100" idx="0"/>
            </p:cNvCxnSpPr>
            <p:nvPr/>
          </p:nvCxnSpPr>
          <p:spPr bwMode="auto">
            <a:xfrm flipH="1">
              <a:off x="2569639" y="1469482"/>
              <a:ext cx="1" cy="299071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  <a:prstDash val="sysDot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8">
              <a:extLst>
                <a:ext uri="{FF2B5EF4-FFF2-40B4-BE49-F238E27FC236}">
                  <a16:creationId xmlns:a16="http://schemas.microsoft.com/office/drawing/2014/main" id="{AC4BD279-CB40-A043-9071-BEAFEE5DF7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3335" y="1459080"/>
              <a:ext cx="818999" cy="240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0739" tIns="50370" rIns="100739" bIns="50370">
              <a:spAutoFit/>
            </a:bodyPr>
            <a:lstStyle/>
            <a:p>
              <a:r>
                <a:rPr lang="nl-NL" sz="900" b="0" dirty="0">
                  <a:latin typeface="Calibri" pitchFamily="34" charset="0"/>
                </a:rPr>
                <a:t>«include»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1208E04-2F7B-964C-9591-448F757AF12D}"/>
              </a:ext>
            </a:extLst>
          </p:cNvPr>
          <p:cNvGrpSpPr/>
          <p:nvPr/>
        </p:nvGrpSpPr>
        <p:grpSpPr>
          <a:xfrm>
            <a:off x="1346805" y="872679"/>
            <a:ext cx="445361" cy="421654"/>
            <a:chOff x="2005069" y="3679204"/>
            <a:chExt cx="808216" cy="765195"/>
          </a:xfrm>
        </p:grpSpPr>
        <p:sp>
          <p:nvSpPr>
            <p:cNvPr id="85" name="TextBox 14">
              <a:extLst>
                <a:ext uri="{FF2B5EF4-FFF2-40B4-BE49-F238E27FC236}">
                  <a16:creationId xmlns:a16="http://schemas.microsoft.com/office/drawing/2014/main" id="{1881BC51-6126-0B44-9015-A63CF7B3C3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5069" y="4104172"/>
              <a:ext cx="808216" cy="340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4002" tIns="42001" rIns="84002" bIns="42001">
              <a:spAutoFit/>
            </a:bodyPr>
            <a:lstStyle/>
            <a:p>
              <a:pPr algn="ctr"/>
              <a:r>
                <a:rPr lang="nl-NL" sz="667" dirty="0">
                  <a:latin typeface="Calibri" pitchFamily="34" charset="0"/>
                </a:rPr>
                <a:t>inkoper</a:t>
              </a: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C980634-4A81-5C49-8F19-A1EB9E9BD052}"/>
                </a:ext>
              </a:extLst>
            </p:cNvPr>
            <p:cNvCxnSpPr>
              <a:stCxn id="99" idx="4"/>
            </p:cNvCxnSpPr>
            <p:nvPr/>
          </p:nvCxnSpPr>
          <p:spPr bwMode="auto">
            <a:xfrm rot="5400000">
              <a:off x="2279546" y="3930511"/>
              <a:ext cx="229082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EC581A7A-094C-634B-BD01-41CBE8CECC3C}"/>
                </a:ext>
              </a:extLst>
            </p:cNvPr>
            <p:cNvCxnSpPr/>
            <p:nvPr/>
          </p:nvCxnSpPr>
          <p:spPr bwMode="auto">
            <a:xfrm rot="5400000" flipH="1" flipV="1">
              <a:off x="2275668" y="4068528"/>
              <a:ext cx="167539" cy="69302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D583EC10-66BE-E14C-BE8C-4EE0B089CF74}"/>
                </a:ext>
              </a:extLst>
            </p:cNvPr>
            <p:cNvCxnSpPr/>
            <p:nvPr/>
          </p:nvCxnSpPr>
          <p:spPr bwMode="auto">
            <a:xfrm rot="16200000" flipV="1">
              <a:off x="2342349" y="4067730"/>
              <a:ext cx="170957" cy="67478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0329629A-4AFF-DA4D-890C-9C855BF37F90}"/>
                </a:ext>
              </a:extLst>
            </p:cNvPr>
            <p:cNvSpPr/>
            <p:nvPr/>
          </p:nvSpPr>
          <p:spPr bwMode="auto">
            <a:xfrm>
              <a:off x="2324788" y="3679204"/>
              <a:ext cx="136780" cy="136765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0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4002" tIns="42001" rIns="84002" bIns="42001" anchor="ctr"/>
            <a:lstStyle/>
            <a:p>
              <a:pPr algn="ctr" defTabSz="2099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406" b="0" dirty="0"/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D389C2B5-5665-5642-A9AD-378F83205D4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273462" y="3882583"/>
              <a:ext cx="239428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7168A26-277D-5649-B13E-745A7EDBD65E}"/>
              </a:ext>
            </a:extLst>
          </p:cNvPr>
          <p:cNvGrpSpPr/>
          <p:nvPr/>
        </p:nvGrpSpPr>
        <p:grpSpPr>
          <a:xfrm>
            <a:off x="1384033" y="2639119"/>
            <a:ext cx="624897" cy="524310"/>
            <a:chOff x="1842168" y="3679204"/>
            <a:chExt cx="1134030" cy="951489"/>
          </a:xfrm>
        </p:grpSpPr>
        <p:sp>
          <p:nvSpPr>
            <p:cNvPr id="107" name="TextBox 14">
              <a:extLst>
                <a:ext uri="{FF2B5EF4-FFF2-40B4-BE49-F238E27FC236}">
                  <a16:creationId xmlns:a16="http://schemas.microsoft.com/office/drawing/2014/main" id="{7C965217-5615-7449-8428-8600B9204B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2168" y="4104172"/>
              <a:ext cx="1134030" cy="526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4002" tIns="42001" rIns="84002" bIns="42001">
              <a:spAutoFit/>
            </a:bodyPr>
            <a:lstStyle/>
            <a:p>
              <a:pPr algn="ctr"/>
              <a:r>
                <a:rPr lang="nl-NL" sz="667" dirty="0">
                  <a:latin typeface="Calibri" pitchFamily="34" charset="0"/>
                </a:rPr>
                <a:t>magazijn-</a:t>
              </a:r>
            </a:p>
            <a:p>
              <a:pPr algn="ctr"/>
              <a:r>
                <a:rPr lang="nl-NL" sz="667" dirty="0">
                  <a:latin typeface="Calibri" pitchFamily="34" charset="0"/>
                </a:rPr>
                <a:t>medewerker</a:t>
              </a: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3A1D2D0D-E27F-1F4C-8D86-956B3E6ABD8C}"/>
                </a:ext>
              </a:extLst>
            </p:cNvPr>
            <p:cNvCxnSpPr>
              <a:stCxn id="111" idx="4"/>
            </p:cNvCxnSpPr>
            <p:nvPr/>
          </p:nvCxnSpPr>
          <p:spPr bwMode="auto">
            <a:xfrm rot="5400000">
              <a:off x="2279546" y="3930511"/>
              <a:ext cx="229082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F4D7E206-FDD3-E049-8C90-390437B7646C}"/>
                </a:ext>
              </a:extLst>
            </p:cNvPr>
            <p:cNvCxnSpPr/>
            <p:nvPr/>
          </p:nvCxnSpPr>
          <p:spPr bwMode="auto">
            <a:xfrm rot="5400000" flipH="1" flipV="1">
              <a:off x="2275668" y="4068528"/>
              <a:ext cx="167539" cy="69302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CE03CF58-5562-8743-AC37-35D926ED7AA7}"/>
                </a:ext>
              </a:extLst>
            </p:cNvPr>
            <p:cNvCxnSpPr/>
            <p:nvPr/>
          </p:nvCxnSpPr>
          <p:spPr bwMode="auto">
            <a:xfrm rot="16200000" flipV="1">
              <a:off x="2342349" y="4067730"/>
              <a:ext cx="170957" cy="67478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0F5EB780-242B-6F41-9CAE-790099BEB097}"/>
                </a:ext>
              </a:extLst>
            </p:cNvPr>
            <p:cNvSpPr/>
            <p:nvPr/>
          </p:nvSpPr>
          <p:spPr bwMode="auto">
            <a:xfrm>
              <a:off x="2324788" y="3679204"/>
              <a:ext cx="136780" cy="136765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0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4002" tIns="42001" rIns="84002" bIns="42001" anchor="ctr"/>
            <a:lstStyle/>
            <a:p>
              <a:pPr algn="ctr" defTabSz="2099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406" b="0" dirty="0"/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53ABE4F1-1668-CA44-9E7E-61422DA0507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273462" y="3882583"/>
              <a:ext cx="239428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0DE8F95-CEEB-174D-8973-588F1FA5A482}"/>
              </a:ext>
            </a:extLst>
          </p:cNvPr>
          <p:cNvGrpSpPr/>
          <p:nvPr/>
        </p:nvGrpSpPr>
        <p:grpSpPr>
          <a:xfrm>
            <a:off x="1113065" y="2343752"/>
            <a:ext cx="482230" cy="524310"/>
            <a:chOff x="1971620" y="3679204"/>
            <a:chExt cx="875124" cy="951489"/>
          </a:xfrm>
        </p:grpSpPr>
        <p:sp>
          <p:nvSpPr>
            <p:cNvPr id="114" name="TextBox 14">
              <a:extLst>
                <a:ext uri="{FF2B5EF4-FFF2-40B4-BE49-F238E27FC236}">
                  <a16:creationId xmlns:a16="http://schemas.microsoft.com/office/drawing/2014/main" id="{06B3831E-B0E0-A74D-9DA0-456BD51877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1620" y="4104172"/>
              <a:ext cx="875124" cy="526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4002" tIns="42001" rIns="84002" bIns="42001">
              <a:spAutoFit/>
            </a:bodyPr>
            <a:lstStyle/>
            <a:p>
              <a:pPr algn="ctr"/>
              <a:r>
                <a:rPr lang="nl-NL" sz="667" dirty="0">
                  <a:latin typeface="Calibri" pitchFamily="34" charset="0"/>
                </a:rPr>
                <a:t>product</a:t>
              </a:r>
            </a:p>
            <a:p>
              <a:pPr algn="ctr"/>
              <a:r>
                <a:rPr lang="nl-NL" sz="667" dirty="0">
                  <a:latin typeface="Calibri" pitchFamily="34" charset="0"/>
                </a:rPr>
                <a:t>manager</a:t>
              </a:r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48CD88D1-D90E-4547-8248-962364190ED6}"/>
                </a:ext>
              </a:extLst>
            </p:cNvPr>
            <p:cNvCxnSpPr>
              <a:stCxn id="118" idx="4"/>
            </p:cNvCxnSpPr>
            <p:nvPr/>
          </p:nvCxnSpPr>
          <p:spPr bwMode="auto">
            <a:xfrm rot="5400000">
              <a:off x="2279546" y="3930511"/>
              <a:ext cx="229082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00A5B965-57A3-9F4D-93CF-64396FD64C07}"/>
                </a:ext>
              </a:extLst>
            </p:cNvPr>
            <p:cNvCxnSpPr/>
            <p:nvPr/>
          </p:nvCxnSpPr>
          <p:spPr bwMode="auto">
            <a:xfrm rot="5400000" flipH="1" flipV="1">
              <a:off x="2275668" y="4068528"/>
              <a:ext cx="167539" cy="69302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90589B7-BF49-C240-AA8B-00CD66CBE4C0}"/>
                </a:ext>
              </a:extLst>
            </p:cNvPr>
            <p:cNvCxnSpPr/>
            <p:nvPr/>
          </p:nvCxnSpPr>
          <p:spPr bwMode="auto">
            <a:xfrm rot="16200000" flipV="1">
              <a:off x="2342349" y="4067730"/>
              <a:ext cx="170957" cy="67478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09008F8-17C5-D04C-8647-FA647E198513}"/>
                </a:ext>
              </a:extLst>
            </p:cNvPr>
            <p:cNvSpPr/>
            <p:nvPr/>
          </p:nvSpPr>
          <p:spPr bwMode="auto">
            <a:xfrm>
              <a:off x="2324788" y="3679204"/>
              <a:ext cx="136780" cy="136765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0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4002" tIns="42001" rIns="84002" bIns="42001" anchor="ctr"/>
            <a:lstStyle/>
            <a:p>
              <a:pPr algn="ctr" defTabSz="2099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406" b="0" dirty="0"/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3E9995EE-9B7B-EB45-B1A5-582B77840E7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273463" y="3888344"/>
              <a:ext cx="239428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6720F04-9142-6D42-80CA-00C7492382FB}"/>
              </a:ext>
            </a:extLst>
          </p:cNvPr>
          <p:cNvGrpSpPr/>
          <p:nvPr/>
        </p:nvGrpSpPr>
        <p:grpSpPr>
          <a:xfrm>
            <a:off x="4057927" y="1737542"/>
            <a:ext cx="1120695" cy="956254"/>
            <a:chOff x="4057927" y="1737542"/>
            <a:chExt cx="1120695" cy="956254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950B4F7-D99F-0A4F-83F8-D44B1BE3AED8}"/>
                </a:ext>
              </a:extLst>
            </p:cNvPr>
            <p:cNvSpPr/>
            <p:nvPr/>
          </p:nvSpPr>
          <p:spPr bwMode="auto">
            <a:xfrm>
              <a:off x="4058281" y="1737542"/>
              <a:ext cx="755293" cy="32892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spAutoFit/>
            </a:bodyPr>
            <a:lstStyle/>
            <a:p>
              <a:pPr algn="ctr" defTabSz="2099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760" dirty="0">
                <a:solidFill>
                  <a:schemeClr val="bg1"/>
                </a:solidFill>
              </a:endParaRPr>
            </a:p>
            <a:p>
              <a:pPr algn="ctr" defTabSz="2099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760" dirty="0">
                <a:solidFill>
                  <a:schemeClr val="bg1"/>
                </a:solidFill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6D90DD9-C527-A742-9FBD-EE2E4FDD3BB8}"/>
                </a:ext>
              </a:extLst>
            </p:cNvPr>
            <p:cNvSpPr/>
            <p:nvPr/>
          </p:nvSpPr>
          <p:spPr bwMode="auto">
            <a:xfrm>
              <a:off x="4057927" y="2364874"/>
              <a:ext cx="756000" cy="32892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spAutoFit/>
            </a:bodyPr>
            <a:lstStyle/>
            <a:p>
              <a:pPr algn="ctr" defTabSz="2099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760" dirty="0">
                <a:solidFill>
                  <a:schemeClr val="bg1"/>
                </a:solidFill>
              </a:endParaRPr>
            </a:p>
            <a:p>
              <a:pPr algn="ctr" defTabSz="2099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760" dirty="0">
                <a:solidFill>
                  <a:schemeClr val="bg1"/>
                </a:solidFill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CA8359E-68E0-CF44-A1F7-65703BF90844}"/>
                </a:ext>
              </a:extLst>
            </p:cNvPr>
            <p:cNvCxnSpPr>
              <a:cxnSpLocks/>
              <a:stCxn id="59" idx="4"/>
              <a:endCxn id="60" idx="0"/>
            </p:cNvCxnSpPr>
            <p:nvPr/>
          </p:nvCxnSpPr>
          <p:spPr bwMode="auto">
            <a:xfrm flipH="1">
              <a:off x="4435927" y="2066464"/>
              <a:ext cx="1" cy="29841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  <a:prstDash val="sysDot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8">
              <a:extLst>
                <a:ext uri="{FF2B5EF4-FFF2-40B4-BE49-F238E27FC236}">
                  <a16:creationId xmlns:a16="http://schemas.microsoft.com/office/drawing/2014/main" id="{65417884-E146-EC41-9C57-5D9194E445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9623" y="2055401"/>
              <a:ext cx="818999" cy="240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0739" tIns="50370" rIns="100739" bIns="50370">
              <a:spAutoFit/>
            </a:bodyPr>
            <a:lstStyle/>
            <a:p>
              <a:r>
                <a:rPr lang="nl-NL" sz="900" b="0" dirty="0">
                  <a:latin typeface="Calibri" pitchFamily="34" charset="0"/>
                </a:rPr>
                <a:t>«include»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038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00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49275" y="0"/>
            <a:ext cx="448945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>
                <a:solidFill>
                  <a:srgbClr val="000000"/>
                </a:solidFill>
              </a:rPr>
              <a:t>Informatie in naam van knop</a:t>
            </a:r>
          </a:p>
        </p:txBody>
      </p:sp>
      <p:sp>
        <p:nvSpPr>
          <p:cNvPr id="19" name="Isosceles Triangle 18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B623356-9DCE-CB49-BA2A-7F6D2EDA6F15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95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7BC8C92-C2D9-1C4C-B9C0-BB1B04BE5C63}"/>
              </a:ext>
            </a:extLst>
          </p:cNvPr>
          <p:cNvCxnSpPr/>
          <p:nvPr/>
        </p:nvCxnSpPr>
        <p:spPr>
          <a:xfrm>
            <a:off x="1430921" y="913194"/>
            <a:ext cx="2588270" cy="0"/>
          </a:xfrm>
          <a:prstGeom prst="line">
            <a:avLst/>
          </a:prstGeom>
          <a:ln w="127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EB4CE7B-2F97-5F46-8BE6-1513E6723783}"/>
              </a:ext>
            </a:extLst>
          </p:cNvPr>
          <p:cNvCxnSpPr/>
          <p:nvPr/>
        </p:nvCxnSpPr>
        <p:spPr>
          <a:xfrm>
            <a:off x="1430921" y="1230555"/>
            <a:ext cx="2588270" cy="0"/>
          </a:xfrm>
          <a:prstGeom prst="line">
            <a:avLst/>
          </a:prstGeom>
          <a:ln w="127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69F95121-F74C-1049-98D2-8B023084A1FD}"/>
              </a:ext>
            </a:extLst>
          </p:cNvPr>
          <p:cNvSpPr/>
          <p:nvPr/>
        </p:nvSpPr>
        <p:spPr>
          <a:xfrm>
            <a:off x="1430921" y="661321"/>
            <a:ext cx="2588270" cy="879169"/>
          </a:xfrm>
          <a:prstGeom prst="roundRect">
            <a:avLst>
              <a:gd name="adj" fmla="val 1959"/>
            </a:avLst>
          </a:prstGeom>
          <a:noFill/>
          <a:ln w="127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46E91B6-056A-5E4D-805C-A1EA41ACFB72}"/>
              </a:ext>
            </a:extLst>
          </p:cNvPr>
          <p:cNvSpPr/>
          <p:nvPr/>
        </p:nvSpPr>
        <p:spPr>
          <a:xfrm>
            <a:off x="1469021" y="736772"/>
            <a:ext cx="349250" cy="1600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t" anchorCtr="0"/>
          <a:lstStyle/>
          <a:p>
            <a:r>
              <a:rPr lang="nl-NL" sz="700" b="1" dirty="0">
                <a:solidFill>
                  <a:schemeClr val="tx1"/>
                </a:solidFill>
              </a:rPr>
              <a:t>Opslaan?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8FE8B70-3A75-4E4B-975D-1C3DC760673C}"/>
              </a:ext>
            </a:extLst>
          </p:cNvPr>
          <p:cNvSpPr/>
          <p:nvPr/>
        </p:nvSpPr>
        <p:spPr>
          <a:xfrm>
            <a:off x="1469021" y="994435"/>
            <a:ext cx="2102902" cy="1600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t" anchorCtr="0"/>
          <a:lstStyle/>
          <a:p>
            <a:r>
              <a:rPr lang="nl-NL" sz="700" b="0" dirty="0">
                <a:solidFill>
                  <a:schemeClr val="tx1"/>
                </a:solidFill>
              </a:rPr>
              <a:t>Wilt u de wijzigingen opslaan?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C338376-AA68-644F-A7F1-3811D6EE8AA8}"/>
              </a:ext>
            </a:extLst>
          </p:cNvPr>
          <p:cNvGrpSpPr/>
          <p:nvPr/>
        </p:nvGrpSpPr>
        <p:grpSpPr>
          <a:xfrm>
            <a:off x="3909259" y="730508"/>
            <a:ext cx="50400" cy="50400"/>
            <a:chOff x="4133851" y="2707325"/>
            <a:chExt cx="50400" cy="50400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8BAB3F5-97A0-9E4C-91C5-5067D9423C1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33851" y="2707325"/>
              <a:ext cx="50400" cy="50400"/>
            </a:xfrm>
            <a:prstGeom prst="line">
              <a:avLst/>
            </a:prstGeom>
            <a:ln w="12700">
              <a:solidFill>
                <a:srgbClr val="6C75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1381399-76C9-2643-BA79-C595DDC204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33851" y="2707325"/>
              <a:ext cx="50400" cy="50400"/>
            </a:xfrm>
            <a:prstGeom prst="line">
              <a:avLst/>
            </a:prstGeom>
            <a:ln w="12700">
              <a:solidFill>
                <a:srgbClr val="6C75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A875C1DC-60AF-B84B-AA18-B8D2F7A6052B}"/>
              </a:ext>
            </a:extLst>
          </p:cNvPr>
          <p:cNvSpPr/>
          <p:nvPr/>
        </p:nvSpPr>
        <p:spPr>
          <a:xfrm>
            <a:off x="2178050" y="1300127"/>
            <a:ext cx="599748" cy="170791"/>
          </a:xfrm>
          <a:prstGeom prst="roundRect">
            <a:avLst>
              <a:gd name="adj" fmla="val 13564"/>
            </a:avLst>
          </a:prstGeom>
          <a:solidFill>
            <a:srgbClr val="007B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000" rIns="0" bIns="36000" anchor="ctr" anchorCtr="1"/>
          <a:lstStyle/>
          <a:p>
            <a:pPr algn="ctr"/>
            <a:r>
              <a:rPr lang="nl-NL" sz="700" b="0" dirty="0">
                <a:solidFill>
                  <a:schemeClr val="bg1"/>
                </a:solidFill>
                <a:cs typeface="Arial" charset="0"/>
              </a:rPr>
              <a:t>Opslaan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31EC75BE-F58C-9C43-9236-2A04B50485CF}"/>
              </a:ext>
            </a:extLst>
          </p:cNvPr>
          <p:cNvSpPr/>
          <p:nvPr/>
        </p:nvSpPr>
        <p:spPr>
          <a:xfrm>
            <a:off x="3428640" y="1301062"/>
            <a:ext cx="531019" cy="170791"/>
          </a:xfrm>
          <a:prstGeom prst="roundRect">
            <a:avLst>
              <a:gd name="adj" fmla="val 13564"/>
            </a:avLst>
          </a:prstGeom>
          <a:solidFill>
            <a:srgbClr val="6C75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000" rIns="0" bIns="36000" anchor="ctr" anchorCtr="1"/>
          <a:lstStyle/>
          <a:p>
            <a:pPr algn="ctr"/>
            <a:r>
              <a:rPr lang="nl-NL" sz="700" b="0" dirty="0">
                <a:solidFill>
                  <a:schemeClr val="bg1"/>
                </a:solidFill>
                <a:cs typeface="Arial" charset="0"/>
              </a:rPr>
              <a:t>Annuleren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BFD05C20-F443-3E48-97F8-970CA6B6D46A}"/>
              </a:ext>
            </a:extLst>
          </p:cNvPr>
          <p:cNvSpPr/>
          <p:nvPr/>
        </p:nvSpPr>
        <p:spPr>
          <a:xfrm>
            <a:off x="2819401" y="1301062"/>
            <a:ext cx="567636" cy="170791"/>
          </a:xfrm>
          <a:prstGeom prst="roundRect">
            <a:avLst>
              <a:gd name="adj" fmla="val 13564"/>
            </a:avLst>
          </a:prstGeom>
          <a:solidFill>
            <a:srgbClr val="6C75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000" rIns="0" bIns="36000" anchor="ctr" anchorCtr="1"/>
          <a:lstStyle/>
          <a:p>
            <a:pPr algn="ctr"/>
            <a:r>
              <a:rPr lang="nl-NL" sz="700" b="0" dirty="0">
                <a:solidFill>
                  <a:schemeClr val="bg1"/>
                </a:solidFill>
                <a:cs typeface="Arial" charset="0"/>
              </a:rPr>
              <a:t>Niet opslaan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0068C47-BC04-1B49-89FD-94B63D23C683}"/>
              </a:ext>
            </a:extLst>
          </p:cNvPr>
          <p:cNvCxnSpPr/>
          <p:nvPr/>
        </p:nvCxnSpPr>
        <p:spPr>
          <a:xfrm>
            <a:off x="1437319" y="2518908"/>
            <a:ext cx="2588270" cy="0"/>
          </a:xfrm>
          <a:prstGeom prst="line">
            <a:avLst/>
          </a:prstGeom>
          <a:ln w="127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A85A6A6-6C8C-C741-A6E1-067560CCEC36}"/>
              </a:ext>
            </a:extLst>
          </p:cNvPr>
          <p:cNvCxnSpPr/>
          <p:nvPr/>
        </p:nvCxnSpPr>
        <p:spPr>
          <a:xfrm>
            <a:off x="1437319" y="2836269"/>
            <a:ext cx="2588270" cy="0"/>
          </a:xfrm>
          <a:prstGeom prst="line">
            <a:avLst/>
          </a:prstGeom>
          <a:ln w="127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75FDBAEB-76E9-C543-8746-B9C518C041E6}"/>
              </a:ext>
            </a:extLst>
          </p:cNvPr>
          <p:cNvSpPr/>
          <p:nvPr/>
        </p:nvSpPr>
        <p:spPr>
          <a:xfrm>
            <a:off x="1437319" y="2267035"/>
            <a:ext cx="2588270" cy="879169"/>
          </a:xfrm>
          <a:prstGeom prst="roundRect">
            <a:avLst>
              <a:gd name="adj" fmla="val 1959"/>
            </a:avLst>
          </a:prstGeom>
          <a:noFill/>
          <a:ln w="127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23E4732-EB3F-984D-B56E-184F681452FC}"/>
              </a:ext>
            </a:extLst>
          </p:cNvPr>
          <p:cNvSpPr/>
          <p:nvPr/>
        </p:nvSpPr>
        <p:spPr>
          <a:xfrm>
            <a:off x="1475419" y="2342486"/>
            <a:ext cx="349250" cy="1600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t" anchorCtr="0"/>
          <a:lstStyle/>
          <a:p>
            <a:r>
              <a:rPr lang="nl-NL" sz="700" b="1" dirty="0">
                <a:solidFill>
                  <a:schemeClr val="tx1"/>
                </a:solidFill>
              </a:rPr>
              <a:t>Opslaan?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D0DF755-1445-424A-8C7A-5DBE07A0252E}"/>
              </a:ext>
            </a:extLst>
          </p:cNvPr>
          <p:cNvSpPr/>
          <p:nvPr/>
        </p:nvSpPr>
        <p:spPr>
          <a:xfrm>
            <a:off x="1475419" y="2600149"/>
            <a:ext cx="2102902" cy="1600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t" anchorCtr="0"/>
          <a:lstStyle/>
          <a:p>
            <a:r>
              <a:rPr lang="nl-NL" sz="700" b="0" dirty="0">
                <a:solidFill>
                  <a:schemeClr val="tx1"/>
                </a:solidFill>
              </a:rPr>
              <a:t>Wilt u de wijzigingen opslaan?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14E6EAB-D74D-3345-8937-543CFD9B5BC2}"/>
              </a:ext>
            </a:extLst>
          </p:cNvPr>
          <p:cNvGrpSpPr/>
          <p:nvPr/>
        </p:nvGrpSpPr>
        <p:grpSpPr>
          <a:xfrm>
            <a:off x="3915657" y="2336222"/>
            <a:ext cx="50400" cy="50400"/>
            <a:chOff x="4133851" y="2707325"/>
            <a:chExt cx="50400" cy="504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63E5F64-BAF1-C040-9D86-5ECE876FA08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33851" y="2707325"/>
              <a:ext cx="50400" cy="50400"/>
            </a:xfrm>
            <a:prstGeom prst="line">
              <a:avLst/>
            </a:prstGeom>
            <a:ln w="12700">
              <a:solidFill>
                <a:srgbClr val="6C75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ACA3826-4848-6D48-AEB8-37019C2A7A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33851" y="2707325"/>
              <a:ext cx="50400" cy="50400"/>
            </a:xfrm>
            <a:prstGeom prst="line">
              <a:avLst/>
            </a:prstGeom>
            <a:ln w="12700">
              <a:solidFill>
                <a:srgbClr val="6C75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887734D4-E574-554D-88E6-45F17A52E14B}"/>
              </a:ext>
            </a:extLst>
          </p:cNvPr>
          <p:cNvSpPr/>
          <p:nvPr/>
        </p:nvSpPr>
        <p:spPr>
          <a:xfrm>
            <a:off x="2184448" y="2905841"/>
            <a:ext cx="599748" cy="170791"/>
          </a:xfrm>
          <a:prstGeom prst="roundRect">
            <a:avLst>
              <a:gd name="adj" fmla="val 13564"/>
            </a:avLst>
          </a:prstGeom>
          <a:solidFill>
            <a:srgbClr val="007B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000" rIns="0" bIns="36000" anchor="ctr" anchorCtr="1"/>
          <a:lstStyle/>
          <a:p>
            <a:pPr algn="ctr"/>
            <a:r>
              <a:rPr lang="nl-NL" sz="700" b="0" dirty="0">
                <a:solidFill>
                  <a:schemeClr val="bg1"/>
                </a:solidFill>
                <a:cs typeface="Arial" charset="0"/>
              </a:rPr>
              <a:t>Ja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C128C1BF-D489-AF42-BDA5-ED7569DD5E49}"/>
              </a:ext>
            </a:extLst>
          </p:cNvPr>
          <p:cNvSpPr/>
          <p:nvPr/>
        </p:nvSpPr>
        <p:spPr>
          <a:xfrm>
            <a:off x="3435038" y="2906776"/>
            <a:ext cx="531019" cy="170791"/>
          </a:xfrm>
          <a:prstGeom prst="roundRect">
            <a:avLst>
              <a:gd name="adj" fmla="val 13564"/>
            </a:avLst>
          </a:prstGeom>
          <a:solidFill>
            <a:srgbClr val="6C75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000" rIns="0" bIns="36000" anchor="ctr" anchorCtr="1"/>
          <a:lstStyle/>
          <a:p>
            <a:pPr algn="ctr"/>
            <a:r>
              <a:rPr lang="nl-NL" sz="700" b="0" dirty="0">
                <a:solidFill>
                  <a:schemeClr val="bg1"/>
                </a:solidFill>
                <a:cs typeface="Arial" charset="0"/>
              </a:rPr>
              <a:t>Annuleren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A470375F-04F5-A143-8CD3-22E1B02931DB}"/>
              </a:ext>
            </a:extLst>
          </p:cNvPr>
          <p:cNvSpPr/>
          <p:nvPr/>
        </p:nvSpPr>
        <p:spPr>
          <a:xfrm>
            <a:off x="2825799" y="2906776"/>
            <a:ext cx="567636" cy="170791"/>
          </a:xfrm>
          <a:prstGeom prst="roundRect">
            <a:avLst>
              <a:gd name="adj" fmla="val 13564"/>
            </a:avLst>
          </a:prstGeom>
          <a:solidFill>
            <a:srgbClr val="6C75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000" rIns="0" bIns="36000" anchor="ctr" anchorCtr="1"/>
          <a:lstStyle/>
          <a:p>
            <a:pPr algn="ctr"/>
            <a:r>
              <a:rPr lang="nl-NL" sz="700" b="0" dirty="0">
                <a:solidFill>
                  <a:schemeClr val="bg1"/>
                </a:solidFill>
                <a:cs typeface="Arial" charset="0"/>
              </a:rPr>
              <a:t>Nee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 txBox="1">
            <a:spLocks/>
          </p:cNvSpPr>
          <p:nvPr/>
        </p:nvSpPr>
        <p:spPr bwMode="auto">
          <a:xfrm>
            <a:off x="391633" y="-113362"/>
            <a:ext cx="4725422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25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Schermelement voor</a:t>
            </a:r>
            <a:br>
              <a:rPr kumimoji="0" lang="nl-NL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NL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activiteit in </a:t>
            </a:r>
            <a:r>
              <a:rPr lang="nl-NL" sz="2400" dirty="0">
                <a:latin typeface="+mj-lt"/>
                <a:ea typeface="+mj-ea"/>
                <a:cs typeface="+mj-cs"/>
              </a:rPr>
              <a:t>proces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74"/>
          <p:cNvGrpSpPr/>
          <p:nvPr/>
        </p:nvGrpSpPr>
        <p:grpSpPr>
          <a:xfrm>
            <a:off x="3940358" y="1160958"/>
            <a:ext cx="831850" cy="661988"/>
            <a:chOff x="3940358" y="915987"/>
            <a:chExt cx="831850" cy="661988"/>
          </a:xfrm>
        </p:grpSpPr>
        <p:sp>
          <p:nvSpPr>
            <p:cNvPr id="69" name="Rectangle 68"/>
            <p:cNvSpPr>
              <a:spLocks noChangeAspect="1"/>
            </p:cNvSpPr>
            <p:nvPr/>
          </p:nvSpPr>
          <p:spPr>
            <a:xfrm>
              <a:off x="3940358" y="915987"/>
              <a:ext cx="831850" cy="1603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/>
              <a:r>
                <a:rPr lang="nl-NL" sz="900" dirty="0">
                  <a:solidFill>
                    <a:srgbClr val="FFFFFF"/>
                  </a:solidFill>
                  <a:cs typeface="Arial" charset="0"/>
                </a:rPr>
                <a:t>bestelling</a:t>
              </a:r>
            </a:p>
          </p:txBody>
        </p:sp>
        <p:sp>
          <p:nvSpPr>
            <p:cNvPr id="70" name="Rectangle 69"/>
            <p:cNvSpPr>
              <a:spLocks noChangeAspect="1"/>
            </p:cNvSpPr>
            <p:nvPr/>
          </p:nvSpPr>
          <p:spPr>
            <a:xfrm>
              <a:off x="3940358" y="1081087"/>
              <a:ext cx="831850" cy="49688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/>
            <a:lstStyle/>
            <a:p>
              <a:endParaRPr lang="nl-NL" sz="900" b="0" dirty="0">
                <a:solidFill>
                  <a:schemeClr val="tx1"/>
                </a:solidFill>
                <a:cs typeface="Arial" charset="0"/>
              </a:endParaRPr>
            </a:p>
            <a:p>
              <a:r>
                <a:rPr lang="nl-NL" sz="900" b="0" dirty="0">
                  <a:solidFill>
                    <a:schemeClr val="tx1"/>
                  </a:solidFill>
                  <a:cs typeface="Arial" charset="0"/>
                </a:rPr>
                <a:t>status : </a:t>
              </a:r>
              <a:r>
                <a:rPr lang="nl-NL" sz="900" b="0" dirty="0" err="1">
                  <a:solidFill>
                    <a:schemeClr val="tx1"/>
                  </a:solidFill>
                  <a:cs typeface="Arial" charset="0"/>
                </a:rPr>
                <a:t>process</a:t>
              </a:r>
              <a:endParaRPr lang="nl-NL" sz="900" b="0" dirty="0">
                <a:solidFill>
                  <a:schemeClr val="tx1"/>
                </a:solidFill>
                <a:cs typeface="Arial" charset="0"/>
              </a:endParaRPr>
            </a:p>
          </p:txBody>
        </p:sp>
      </p:grpSp>
      <p:sp>
        <p:nvSpPr>
          <p:cNvPr id="82" name="Isosceles Triangle 81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9736F9-E83C-B341-99B0-39E6FF9DBAF5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96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4EFD4E6-9357-0149-BB3C-1810440FE768}"/>
              </a:ext>
            </a:extLst>
          </p:cNvPr>
          <p:cNvSpPr/>
          <p:nvPr/>
        </p:nvSpPr>
        <p:spPr>
          <a:xfrm>
            <a:off x="2247468" y="1225955"/>
            <a:ext cx="876342" cy="1661562"/>
          </a:xfrm>
          <a:prstGeom prst="rect">
            <a:avLst/>
          </a:prstGeom>
          <a:solidFill>
            <a:schemeClr val="accent3">
              <a:lumMod val="50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/>
            <a:r>
              <a:rPr lang="nl-NL" sz="900" dirty="0">
                <a:solidFill>
                  <a:schemeClr val="tx1"/>
                </a:solidFill>
                <a:cs typeface="Arial" charset="0"/>
              </a:rPr>
              <a:t>magazijn-</a:t>
            </a:r>
          </a:p>
          <a:p>
            <a:pPr algn="ctr"/>
            <a:r>
              <a:rPr lang="nl-NL" sz="900" dirty="0">
                <a:solidFill>
                  <a:schemeClr val="tx1"/>
                </a:solidFill>
                <a:cs typeface="Arial" charset="0"/>
              </a:rPr>
              <a:t>medewerker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BCD7413-77A5-024E-9E5B-DB7E2305DE9F}"/>
              </a:ext>
            </a:extLst>
          </p:cNvPr>
          <p:cNvSpPr/>
          <p:nvPr/>
        </p:nvSpPr>
        <p:spPr>
          <a:xfrm>
            <a:off x="928376" y="1225955"/>
            <a:ext cx="837891" cy="1661562"/>
          </a:xfrm>
          <a:prstGeom prst="rect">
            <a:avLst/>
          </a:prstGeom>
          <a:solidFill>
            <a:schemeClr val="accent3">
              <a:lumMod val="50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/>
            <a:r>
              <a:rPr lang="nl-NL" sz="900" dirty="0">
                <a:solidFill>
                  <a:schemeClr val="tx1"/>
                </a:solidFill>
                <a:cs typeface="Arial" charset="0"/>
              </a:rPr>
              <a:t>inkoper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F20DA42-B05F-7946-A895-5283D62FFF6A}"/>
              </a:ext>
            </a:extLst>
          </p:cNvPr>
          <p:cNvGrpSpPr>
            <a:grpSpLocks/>
          </p:cNvGrpSpPr>
          <p:nvPr/>
        </p:nvGrpSpPr>
        <p:grpSpPr bwMode="auto">
          <a:xfrm>
            <a:off x="1220535" y="1655039"/>
            <a:ext cx="946150" cy="304027"/>
            <a:chOff x="1927969" y="1174122"/>
            <a:chExt cx="947109" cy="303956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92E1E317-8D4E-8A49-91E3-6E6D18636DE4}"/>
                </a:ext>
              </a:extLst>
            </p:cNvPr>
            <p:cNvCxnSpPr>
              <a:cxnSpLocks/>
              <a:stCxn id="36" idx="4"/>
              <a:endCxn id="35" idx="0"/>
            </p:cNvCxnSpPr>
            <p:nvPr/>
          </p:nvCxnSpPr>
          <p:spPr>
            <a:xfrm>
              <a:off x="2057072" y="1174122"/>
              <a:ext cx="3864" cy="303956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1162D98-896D-314F-9623-F0F807504C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7969" y="1175690"/>
              <a:ext cx="947109" cy="160297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/>
            <a:lstStyle/>
            <a:p>
              <a:pPr algn="r"/>
              <a:r>
                <a:rPr lang="nl-NL" sz="900" dirty="0">
                  <a:solidFill>
                    <a:schemeClr val="tx1"/>
                  </a:solidFill>
                  <a:cs typeface="Arial" charset="0"/>
                </a:rPr>
                <a:t>winkelwagen</a:t>
              </a:r>
            </a:p>
          </p:txBody>
        </p:sp>
      </p:grp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6FA862AA-F74C-F940-A117-C2859810CF5E}"/>
              </a:ext>
            </a:extLst>
          </p:cNvPr>
          <p:cNvSpPr/>
          <p:nvPr/>
        </p:nvSpPr>
        <p:spPr>
          <a:xfrm>
            <a:off x="1063658" y="1959066"/>
            <a:ext cx="579416" cy="185366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900" dirty="0">
                <a:solidFill>
                  <a:schemeClr val="bg1"/>
                </a:solidFill>
                <a:cs typeface="Arial" charset="0"/>
              </a:rPr>
              <a:t>bestellen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FD80220-5544-2948-A640-220598D28E04}"/>
              </a:ext>
            </a:extLst>
          </p:cNvPr>
          <p:cNvSpPr/>
          <p:nvPr/>
        </p:nvSpPr>
        <p:spPr>
          <a:xfrm>
            <a:off x="1240762" y="1439139"/>
            <a:ext cx="217487" cy="2159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sz="90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3D845F6-4171-9D4A-A525-232B77458082}"/>
              </a:ext>
            </a:extLst>
          </p:cNvPr>
          <p:cNvGrpSpPr>
            <a:grpSpLocks/>
          </p:cNvGrpSpPr>
          <p:nvPr/>
        </p:nvGrpSpPr>
        <p:grpSpPr bwMode="auto">
          <a:xfrm>
            <a:off x="1353366" y="2144431"/>
            <a:ext cx="1990929" cy="390656"/>
            <a:chOff x="812718" y="1543770"/>
            <a:chExt cx="1992947" cy="390560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BCE6AA6F-0739-7B4E-BC87-7E2AA2861BCA}"/>
                </a:ext>
              </a:extLst>
            </p:cNvPr>
            <p:cNvCxnSpPr>
              <a:cxnSpLocks/>
              <a:stCxn id="35" idx="2"/>
              <a:endCxn id="40" idx="0"/>
            </p:cNvCxnSpPr>
            <p:nvPr/>
          </p:nvCxnSpPr>
          <p:spPr>
            <a:xfrm>
              <a:off x="812718" y="1543771"/>
              <a:ext cx="3635" cy="390559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2977483-5123-B646-846E-263DF92C46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58556" y="1543770"/>
              <a:ext cx="947109" cy="160296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/>
            <a:lstStyle/>
            <a:p>
              <a:pPr algn="r"/>
              <a:r>
                <a:rPr lang="nl-NL" sz="900" dirty="0">
                  <a:solidFill>
                    <a:schemeClr val="tx1"/>
                  </a:solidFill>
                  <a:cs typeface="Arial" charset="0"/>
                </a:rPr>
                <a:t>te betalen</a:t>
              </a:r>
            </a:p>
          </p:txBody>
        </p:sp>
      </p:grp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60C8EC57-10C7-0A42-8683-79A3A5B66F1F}"/>
              </a:ext>
            </a:extLst>
          </p:cNvPr>
          <p:cNvSpPr/>
          <p:nvPr/>
        </p:nvSpPr>
        <p:spPr>
          <a:xfrm>
            <a:off x="1087122" y="2535087"/>
            <a:ext cx="539750" cy="198438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900" dirty="0">
                <a:solidFill>
                  <a:schemeClr val="bg1"/>
                </a:solidFill>
                <a:cs typeface="Arial" charset="0"/>
              </a:rPr>
              <a:t>betalen…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39B9190-8DD0-0B41-B6F2-5013164C177F}"/>
              </a:ext>
            </a:extLst>
          </p:cNvPr>
          <p:cNvGrpSpPr>
            <a:grpSpLocks/>
          </p:cNvGrpSpPr>
          <p:nvPr/>
        </p:nvGrpSpPr>
        <p:grpSpPr bwMode="auto">
          <a:xfrm>
            <a:off x="1626872" y="2489221"/>
            <a:ext cx="2208285" cy="161925"/>
            <a:chOff x="726396" y="2086299"/>
            <a:chExt cx="2208288" cy="161923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188B730-A967-DA4C-A0FC-53F5CE9D3043}"/>
                </a:ext>
              </a:extLst>
            </p:cNvPr>
            <p:cNvCxnSpPr>
              <a:stCxn id="40" idx="3"/>
              <a:endCxn id="44" idx="1"/>
            </p:cNvCxnSpPr>
            <p:nvPr/>
          </p:nvCxnSpPr>
          <p:spPr>
            <a:xfrm>
              <a:off x="726396" y="2231380"/>
              <a:ext cx="719576" cy="1531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8256D13-8F5E-4040-A774-2456F60D12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63197" y="2086299"/>
              <a:ext cx="471487" cy="161923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/>
            <a:lstStyle/>
            <a:p>
              <a:pPr algn="r"/>
              <a:r>
                <a:rPr lang="nl-NL" sz="900" dirty="0">
                  <a:solidFill>
                    <a:schemeClr val="tx1"/>
                  </a:solidFill>
                  <a:cs typeface="Arial" charset="0"/>
                </a:rPr>
                <a:t>betaald</a:t>
              </a:r>
            </a:p>
          </p:txBody>
        </p:sp>
      </p:grp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483AB7A9-4F2C-3D41-93BB-157A45C390E0}"/>
              </a:ext>
            </a:extLst>
          </p:cNvPr>
          <p:cNvSpPr/>
          <p:nvPr/>
        </p:nvSpPr>
        <p:spPr>
          <a:xfrm>
            <a:off x="2346447" y="2541381"/>
            <a:ext cx="693738" cy="188912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900" dirty="0">
                <a:solidFill>
                  <a:schemeClr val="bg1"/>
                </a:solidFill>
                <a:cs typeface="Arial" charset="0"/>
              </a:rPr>
              <a:t>versturen…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87BC38C-BE2E-1E43-B324-6E9BEB2DBCD0}"/>
              </a:ext>
            </a:extLst>
          </p:cNvPr>
          <p:cNvGrpSpPr/>
          <p:nvPr/>
        </p:nvGrpSpPr>
        <p:grpSpPr>
          <a:xfrm>
            <a:off x="2024515" y="2715118"/>
            <a:ext cx="788690" cy="534804"/>
            <a:chOff x="3485537" y="2365557"/>
            <a:chExt cx="788690" cy="534804"/>
          </a:xfrm>
        </p:grpSpPr>
        <p:grpSp>
          <p:nvGrpSpPr>
            <p:cNvPr id="46" name="Group 31">
              <a:extLst>
                <a:ext uri="{FF2B5EF4-FFF2-40B4-BE49-F238E27FC236}">
                  <a16:creationId xmlns:a16="http://schemas.microsoft.com/office/drawing/2014/main" id="{E829964C-49D9-1540-B3F3-22014C8F4FA1}"/>
                </a:ext>
              </a:extLst>
            </p:cNvPr>
            <p:cNvGrpSpPr/>
            <p:nvPr/>
          </p:nvGrpSpPr>
          <p:grpSpPr>
            <a:xfrm>
              <a:off x="3485537" y="2684461"/>
              <a:ext cx="788690" cy="215900"/>
              <a:chOff x="2267247" y="2543177"/>
              <a:chExt cx="788690" cy="215900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2322DAC-5F76-1B42-AFD0-93CAF010C93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67247" y="2566408"/>
                <a:ext cx="641350" cy="161925"/>
              </a:xfrm>
              <a:prstGeom prst="rect">
                <a:avLst/>
              </a:prstGeom>
              <a:noFill/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 anchorCtr="1"/>
              <a:lstStyle/>
              <a:p>
                <a:pPr algn="r"/>
                <a:r>
                  <a:rPr lang="nl-NL" sz="900" dirty="0">
                    <a:solidFill>
                      <a:srgbClr val="595959"/>
                    </a:solidFill>
                    <a:cs typeface="Arial" charset="0"/>
                  </a:rPr>
                  <a:t>verstuurd</a:t>
                </a:r>
              </a:p>
            </p:txBody>
          </p:sp>
          <p:grpSp>
            <p:nvGrpSpPr>
              <p:cNvPr id="53" name="Group 83">
                <a:extLst>
                  <a:ext uri="{FF2B5EF4-FFF2-40B4-BE49-F238E27FC236}">
                    <a16:creationId xmlns:a16="http://schemas.microsoft.com/office/drawing/2014/main" id="{AB99FF5E-A07F-3146-BA91-80AA582826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0037" y="2543177"/>
                <a:ext cx="215900" cy="215900"/>
                <a:chOff x="2357619" y="3937143"/>
                <a:chExt cx="215905" cy="215807"/>
              </a:xfrm>
            </p:grpSpPr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DB74F328-63E9-C142-8274-06C562D62E0F}"/>
                    </a:ext>
                  </a:extLst>
                </p:cNvPr>
                <p:cNvSpPr/>
                <p:nvPr/>
              </p:nvSpPr>
              <p:spPr>
                <a:xfrm>
                  <a:off x="2357619" y="3937143"/>
                  <a:ext cx="215905" cy="215807"/>
                </a:xfrm>
                <a:prstGeom prst="ellipse">
                  <a:avLst/>
                </a:prstGeom>
                <a:noFill/>
                <a:ln w="25400">
                  <a:solidFill>
                    <a:schemeClr val="accent2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nl-NL" sz="900" b="0">
                    <a:solidFill>
                      <a:schemeClr val="tx1"/>
                    </a:solidFill>
                    <a:cs typeface="Arial" charset="0"/>
                  </a:endParaRPr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5933E3B6-56DA-DE42-825F-6B1ABCC29B89}"/>
                    </a:ext>
                  </a:extLst>
                </p:cNvPr>
                <p:cNvSpPr/>
                <p:nvPr/>
              </p:nvSpPr>
              <p:spPr>
                <a:xfrm>
                  <a:off x="2394133" y="3973640"/>
                  <a:ext cx="144465" cy="1444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nl-NL" sz="900" b="0">
                    <a:solidFill>
                      <a:schemeClr val="tx1"/>
                    </a:solidFill>
                    <a:cs typeface="Arial" charset="0"/>
                  </a:endParaRPr>
                </a:p>
              </p:txBody>
            </p:sp>
          </p:grpSp>
        </p:grp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C29BBA2C-C551-EE47-87C4-5D931850BB91}"/>
                </a:ext>
              </a:extLst>
            </p:cNvPr>
            <p:cNvCxnSpPr/>
            <p:nvPr/>
          </p:nvCxnSpPr>
          <p:spPr bwMode="auto">
            <a:xfrm rot="16200000" flipH="1">
              <a:off x="4005560" y="2523744"/>
              <a:ext cx="318904" cy="2529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9FB269C5-1068-F142-A92A-ECB0827B640A}"/>
              </a:ext>
            </a:extLst>
          </p:cNvPr>
          <p:cNvSpPr>
            <a:spLocks noChangeAspect="1"/>
          </p:cNvSpPr>
          <p:nvPr/>
        </p:nvSpPr>
        <p:spPr>
          <a:xfrm>
            <a:off x="1666703" y="1036100"/>
            <a:ext cx="947738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r"/>
            <a:r>
              <a:rPr lang="nl-NL" sz="900" dirty="0">
                <a:solidFill>
                  <a:schemeClr val="tx1"/>
                </a:solidFill>
                <a:cs typeface="Arial" charset="0"/>
              </a:rPr>
              <a:t>proces van bestelling: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49275" y="0"/>
            <a:ext cx="448945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>
                <a:solidFill>
                  <a:srgbClr val="000000"/>
                </a:solidFill>
              </a:rPr>
              <a:t>Opslaan: expliciet of automatisch?</a:t>
            </a:r>
          </a:p>
        </p:txBody>
      </p:sp>
      <p:sp>
        <p:nvSpPr>
          <p:cNvPr id="31" name="Isosceles Triangle 30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 dirty="0"/>
          </a:p>
        </p:txBody>
      </p:sp>
      <p:sp>
        <p:nvSpPr>
          <p:cNvPr id="38" name="Rounded Rectangle 37"/>
          <p:cNvSpPr/>
          <p:nvPr/>
        </p:nvSpPr>
        <p:spPr>
          <a:xfrm>
            <a:off x="1764819" y="1836848"/>
            <a:ext cx="1760385" cy="169395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 anchorCtr="1"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(o</a:t>
            </a:r>
            <a:r>
              <a:rPr lang="nl-NL" sz="1000" b="1" dirty="0">
                <a:solidFill>
                  <a:schemeClr val="bg1"/>
                </a:solidFill>
              </a:rPr>
              <a:t>bjecten)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812848" y="3247018"/>
            <a:ext cx="808900" cy="165888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 anchorCtr="1"/>
          <a:lstStyle/>
          <a:p>
            <a:pPr algn="ctr"/>
            <a:r>
              <a:rPr lang="nl-NL" sz="1000" b="1" dirty="0">
                <a:solidFill>
                  <a:schemeClr val="bg1"/>
                </a:solidFill>
              </a:rPr>
              <a:t>(object)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rot="5400000">
            <a:off x="1518362" y="2630674"/>
            <a:ext cx="1248042" cy="159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 flipH="1" flipV="1">
            <a:off x="2892252" y="2173569"/>
            <a:ext cx="330648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>
            <a:spLocks noChangeAspect="1"/>
          </p:cNvSpPr>
          <p:nvPr/>
        </p:nvSpPr>
        <p:spPr>
          <a:xfrm>
            <a:off x="2459924" y="3113443"/>
            <a:ext cx="470860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r>
              <a:rPr lang="nl-NL" sz="800" b="1" dirty="0">
                <a:solidFill>
                  <a:schemeClr val="tx1"/>
                </a:solidFill>
              </a:rPr>
              <a:t>Sluiten</a:t>
            </a:r>
          </a:p>
        </p:txBody>
      </p:sp>
      <p:sp>
        <p:nvSpPr>
          <p:cNvPr id="43" name="Rectangle 42"/>
          <p:cNvSpPr>
            <a:spLocks noChangeAspect="1"/>
          </p:cNvSpPr>
          <p:nvPr/>
        </p:nvSpPr>
        <p:spPr>
          <a:xfrm>
            <a:off x="1503202" y="3112987"/>
            <a:ext cx="470860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nl-NL" sz="800" b="1" dirty="0">
                <a:solidFill>
                  <a:schemeClr val="tx1"/>
                </a:solidFill>
              </a:rPr>
              <a:t>Opslaan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rot="5400000" flipH="1" flipV="1">
            <a:off x="1300458" y="2630072"/>
            <a:ext cx="1249249" cy="158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Diamond 44"/>
          <p:cNvSpPr/>
          <p:nvPr/>
        </p:nvSpPr>
        <p:spPr>
          <a:xfrm>
            <a:off x="2259789" y="2657670"/>
            <a:ext cx="360000" cy="216000"/>
          </a:xfrm>
          <a:prstGeom prst="diamond">
            <a:avLst/>
          </a:prstGeom>
          <a:solidFill>
            <a:schemeClr val="accent4">
              <a:lumMod val="75000"/>
            </a:schemeClr>
          </a:solidFill>
          <a:ln w="2540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6" name="Straight Arrow Connector 45"/>
          <p:cNvCxnSpPr>
            <a:endCxn id="45" idx="2"/>
          </p:cNvCxnSpPr>
          <p:nvPr/>
        </p:nvCxnSpPr>
        <p:spPr>
          <a:xfrm rot="16200000" flipV="1">
            <a:off x="2253910" y="3059549"/>
            <a:ext cx="373350" cy="1591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5" idx="3"/>
            <a:endCxn id="48" idx="0"/>
          </p:cNvCxnSpPr>
          <p:nvPr/>
        </p:nvCxnSpPr>
        <p:spPr>
          <a:xfrm>
            <a:off x="2619789" y="2765670"/>
            <a:ext cx="203977" cy="2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Arc 47"/>
          <p:cNvSpPr/>
          <p:nvPr/>
        </p:nvSpPr>
        <p:spPr>
          <a:xfrm flipV="1">
            <a:off x="2719951" y="2505820"/>
            <a:ext cx="207630" cy="259852"/>
          </a:xfrm>
          <a:prstGeom prst="arc">
            <a:avLst/>
          </a:prstGeom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2833913" y="2338893"/>
            <a:ext cx="808900" cy="165888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 anchorCtr="1"/>
          <a:lstStyle/>
          <a:p>
            <a:pPr algn="ctr"/>
            <a:r>
              <a:rPr lang="nl-NL" sz="1000" b="1" dirty="0" err="1">
                <a:solidFill>
                  <a:schemeClr val="bg1"/>
                </a:solidFill>
              </a:rPr>
              <a:t>Opslaan?</a:t>
            </a:r>
            <a:endParaRPr lang="nl-NL" sz="1000" b="1" dirty="0">
              <a:solidFill>
                <a:schemeClr val="bg1"/>
              </a:solidFill>
            </a:endParaRPr>
          </a:p>
        </p:txBody>
      </p:sp>
      <p:cxnSp>
        <p:nvCxnSpPr>
          <p:cNvPr id="50" name="Straight Arrow Connector 49"/>
          <p:cNvCxnSpPr>
            <a:stCxn id="48" idx="2"/>
          </p:cNvCxnSpPr>
          <p:nvPr/>
        </p:nvCxnSpPr>
        <p:spPr>
          <a:xfrm rot="5400000" flipH="1" flipV="1">
            <a:off x="2863412" y="2569989"/>
            <a:ext cx="129926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>
            <a:spLocks noChangeAspect="1"/>
          </p:cNvSpPr>
          <p:nvPr/>
        </p:nvSpPr>
        <p:spPr>
          <a:xfrm>
            <a:off x="2635333" y="2762227"/>
            <a:ext cx="601642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noAutofit/>
          </a:bodyPr>
          <a:lstStyle/>
          <a:p>
            <a:r>
              <a:rPr lang="nl-NL" sz="800" b="1" dirty="0">
                <a:solidFill>
                  <a:schemeClr val="tx1"/>
                </a:solidFill>
              </a:rPr>
              <a:t>[er zijn</a:t>
            </a:r>
          </a:p>
          <a:p>
            <a:r>
              <a:rPr lang="nl-NL" sz="800" b="1" dirty="0">
                <a:solidFill>
                  <a:schemeClr val="tx1"/>
                </a:solidFill>
              </a:rPr>
              <a:t>niet-opgeslagen</a:t>
            </a:r>
          </a:p>
          <a:p>
            <a:r>
              <a:rPr lang="nl-NL" sz="800" b="1" dirty="0">
                <a:solidFill>
                  <a:schemeClr val="tx1"/>
                </a:solidFill>
              </a:rPr>
              <a:t>wijzigingen]</a:t>
            </a:r>
          </a:p>
        </p:txBody>
      </p:sp>
      <p:sp>
        <p:nvSpPr>
          <p:cNvPr id="52" name="Arc 51"/>
          <p:cNvSpPr/>
          <p:nvPr/>
        </p:nvSpPr>
        <p:spPr>
          <a:xfrm flipV="1">
            <a:off x="3316780" y="3103974"/>
            <a:ext cx="207630" cy="259852"/>
          </a:xfrm>
          <a:prstGeom prst="arc">
            <a:avLst/>
          </a:prstGeom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>
            <a:cxnSpLocks/>
          </p:cNvCxnSpPr>
          <p:nvPr/>
        </p:nvCxnSpPr>
        <p:spPr>
          <a:xfrm rot="10800000">
            <a:off x="2625098" y="3363826"/>
            <a:ext cx="798847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/>
          </p:cNvCxnSpPr>
          <p:nvPr/>
        </p:nvCxnSpPr>
        <p:spPr>
          <a:xfrm rot="16200000" flipH="1">
            <a:off x="3160571" y="2866711"/>
            <a:ext cx="733583" cy="794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>
            <a:spLocks noChangeAspect="1"/>
          </p:cNvSpPr>
          <p:nvPr/>
        </p:nvSpPr>
        <p:spPr>
          <a:xfrm>
            <a:off x="3542137" y="2500315"/>
            <a:ext cx="470860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nl-NL" sz="800" b="1" dirty="0">
                <a:solidFill>
                  <a:schemeClr val="tx1"/>
                </a:solidFill>
              </a:rPr>
              <a:t>Annuleren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rot="5400000" flipH="1" flipV="1">
            <a:off x="3149660" y="2171773"/>
            <a:ext cx="332652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>
            <a:spLocks noChangeAspect="1"/>
          </p:cNvSpPr>
          <p:nvPr/>
        </p:nvSpPr>
        <p:spPr>
          <a:xfrm>
            <a:off x="3369286" y="2162611"/>
            <a:ext cx="470860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nl-NL" sz="800" b="1" dirty="0">
                <a:solidFill>
                  <a:schemeClr val="tx1"/>
                </a:solidFill>
              </a:rPr>
              <a:t>Niet opslaan</a:t>
            </a:r>
          </a:p>
        </p:txBody>
      </p:sp>
      <p:sp>
        <p:nvSpPr>
          <p:cNvPr id="58" name="Rectangle 57"/>
          <p:cNvSpPr>
            <a:spLocks noChangeAspect="1"/>
          </p:cNvSpPr>
          <p:nvPr/>
        </p:nvSpPr>
        <p:spPr>
          <a:xfrm>
            <a:off x="2629396" y="2166018"/>
            <a:ext cx="470860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nl-NL" sz="800" b="1" dirty="0">
                <a:solidFill>
                  <a:schemeClr val="tx1"/>
                </a:solidFill>
              </a:rPr>
              <a:t>Opslaan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rot="5400000" flipH="1" flipV="1">
            <a:off x="2117325" y="2328328"/>
            <a:ext cx="641753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5E845328-3938-1241-BDD8-0702205B6384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97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2287223-1B77-3643-902F-FCDC87FB92D5}"/>
              </a:ext>
            </a:extLst>
          </p:cNvPr>
          <p:cNvCxnSpPr/>
          <p:nvPr/>
        </p:nvCxnSpPr>
        <p:spPr>
          <a:xfrm>
            <a:off x="1380551" y="1074959"/>
            <a:ext cx="2588270" cy="0"/>
          </a:xfrm>
          <a:prstGeom prst="line">
            <a:avLst/>
          </a:prstGeom>
          <a:ln w="127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47DA53D-A579-1744-910B-000FBA77E48E}"/>
              </a:ext>
            </a:extLst>
          </p:cNvPr>
          <p:cNvCxnSpPr/>
          <p:nvPr/>
        </p:nvCxnSpPr>
        <p:spPr>
          <a:xfrm>
            <a:off x="1380551" y="1392320"/>
            <a:ext cx="2588270" cy="0"/>
          </a:xfrm>
          <a:prstGeom prst="line">
            <a:avLst/>
          </a:prstGeom>
          <a:ln w="127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5512E69F-B9BE-6740-8D33-CBEFD70A5838}"/>
              </a:ext>
            </a:extLst>
          </p:cNvPr>
          <p:cNvSpPr/>
          <p:nvPr/>
        </p:nvSpPr>
        <p:spPr>
          <a:xfrm>
            <a:off x="1380551" y="823086"/>
            <a:ext cx="2588270" cy="879169"/>
          </a:xfrm>
          <a:prstGeom prst="roundRect">
            <a:avLst>
              <a:gd name="adj" fmla="val 1959"/>
            </a:avLst>
          </a:prstGeom>
          <a:noFill/>
          <a:ln w="127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839251C-9CC7-8249-88A7-965CB5EA5B2E}"/>
              </a:ext>
            </a:extLst>
          </p:cNvPr>
          <p:cNvSpPr/>
          <p:nvPr/>
        </p:nvSpPr>
        <p:spPr>
          <a:xfrm>
            <a:off x="1418651" y="898537"/>
            <a:ext cx="349250" cy="1600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t" anchorCtr="0"/>
          <a:lstStyle/>
          <a:p>
            <a:r>
              <a:rPr lang="nl-NL" sz="700" b="1" dirty="0">
                <a:solidFill>
                  <a:schemeClr val="tx1"/>
                </a:solidFill>
              </a:rPr>
              <a:t>Opslaan?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12747ED-0622-C049-8E4E-32C38D90DC16}"/>
              </a:ext>
            </a:extLst>
          </p:cNvPr>
          <p:cNvSpPr/>
          <p:nvPr/>
        </p:nvSpPr>
        <p:spPr>
          <a:xfrm>
            <a:off x="1418651" y="1156200"/>
            <a:ext cx="2102902" cy="1600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t" anchorCtr="0"/>
          <a:lstStyle/>
          <a:p>
            <a:r>
              <a:rPr lang="nl-NL" sz="700" b="0" dirty="0">
                <a:solidFill>
                  <a:schemeClr val="tx1"/>
                </a:solidFill>
              </a:rPr>
              <a:t>Wilt u de wijzigingen opslaan?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6EE9F83-A594-4543-BD50-A7EDE7D43F9D}"/>
              </a:ext>
            </a:extLst>
          </p:cNvPr>
          <p:cNvGrpSpPr/>
          <p:nvPr/>
        </p:nvGrpSpPr>
        <p:grpSpPr>
          <a:xfrm>
            <a:off x="3858889" y="892273"/>
            <a:ext cx="50400" cy="50400"/>
            <a:chOff x="4133851" y="2707325"/>
            <a:chExt cx="50400" cy="50400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275F0E0-AD8E-1A42-AD08-6D834D2C35B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33851" y="2707325"/>
              <a:ext cx="50400" cy="50400"/>
            </a:xfrm>
            <a:prstGeom prst="line">
              <a:avLst/>
            </a:prstGeom>
            <a:ln w="12700">
              <a:solidFill>
                <a:srgbClr val="6C75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21510F2-A66A-7446-ACB2-F1CFB11E58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33851" y="2707325"/>
              <a:ext cx="50400" cy="50400"/>
            </a:xfrm>
            <a:prstGeom prst="line">
              <a:avLst/>
            </a:prstGeom>
            <a:ln w="12700">
              <a:solidFill>
                <a:srgbClr val="6C75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6ABB66CF-31F0-3549-9DC3-5E2C5C45E6FC}"/>
              </a:ext>
            </a:extLst>
          </p:cNvPr>
          <p:cNvSpPr/>
          <p:nvPr/>
        </p:nvSpPr>
        <p:spPr>
          <a:xfrm>
            <a:off x="2127680" y="1461892"/>
            <a:ext cx="599748" cy="170791"/>
          </a:xfrm>
          <a:prstGeom prst="roundRect">
            <a:avLst>
              <a:gd name="adj" fmla="val 13564"/>
            </a:avLst>
          </a:prstGeom>
          <a:solidFill>
            <a:srgbClr val="007B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000" rIns="0" bIns="36000" anchor="ctr" anchorCtr="1"/>
          <a:lstStyle/>
          <a:p>
            <a:pPr algn="ctr"/>
            <a:r>
              <a:rPr lang="nl-NL" sz="700" b="0" dirty="0">
                <a:solidFill>
                  <a:schemeClr val="bg1"/>
                </a:solidFill>
                <a:cs typeface="Arial" charset="0"/>
              </a:rPr>
              <a:t>Opslaan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11A088D6-2757-5A4D-9E38-A3FABA1ABF48}"/>
              </a:ext>
            </a:extLst>
          </p:cNvPr>
          <p:cNvSpPr/>
          <p:nvPr/>
        </p:nvSpPr>
        <p:spPr>
          <a:xfrm>
            <a:off x="3378270" y="1462827"/>
            <a:ext cx="531019" cy="170791"/>
          </a:xfrm>
          <a:prstGeom prst="roundRect">
            <a:avLst>
              <a:gd name="adj" fmla="val 13564"/>
            </a:avLst>
          </a:prstGeom>
          <a:solidFill>
            <a:srgbClr val="6C75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000" rIns="0" bIns="36000" anchor="ctr" anchorCtr="1"/>
          <a:lstStyle/>
          <a:p>
            <a:pPr algn="ctr"/>
            <a:r>
              <a:rPr lang="nl-NL" sz="700" b="0" dirty="0">
                <a:solidFill>
                  <a:schemeClr val="bg1"/>
                </a:solidFill>
                <a:cs typeface="Arial" charset="0"/>
              </a:rPr>
              <a:t>Annuleren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54EFED45-642C-8745-800B-5DC8B53A1329}"/>
              </a:ext>
            </a:extLst>
          </p:cNvPr>
          <p:cNvSpPr/>
          <p:nvPr/>
        </p:nvSpPr>
        <p:spPr>
          <a:xfrm>
            <a:off x="2769031" y="1462827"/>
            <a:ext cx="567636" cy="170791"/>
          </a:xfrm>
          <a:prstGeom prst="roundRect">
            <a:avLst>
              <a:gd name="adj" fmla="val 13564"/>
            </a:avLst>
          </a:prstGeom>
          <a:solidFill>
            <a:srgbClr val="6C75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000" rIns="0" bIns="36000" anchor="ctr" anchorCtr="1"/>
          <a:lstStyle/>
          <a:p>
            <a:pPr algn="ctr"/>
            <a:r>
              <a:rPr lang="nl-NL" sz="700" b="0" dirty="0">
                <a:solidFill>
                  <a:schemeClr val="bg1"/>
                </a:solidFill>
                <a:cs typeface="Arial" charset="0"/>
              </a:rPr>
              <a:t>Niet opslaan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49275" y="0"/>
            <a:ext cx="448945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>
                <a:solidFill>
                  <a:srgbClr val="000000"/>
                </a:solidFill>
              </a:rPr>
              <a:t>Modale vraag of mededeling</a:t>
            </a:r>
          </a:p>
        </p:txBody>
      </p:sp>
      <p:sp>
        <p:nvSpPr>
          <p:cNvPr id="31" name="Isosceles Triangle 30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027250-F226-C94A-8A73-9706CF23934F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98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097489D-EB9D-ED4D-A99C-969216E6A7A3}"/>
              </a:ext>
            </a:extLst>
          </p:cNvPr>
          <p:cNvCxnSpPr/>
          <p:nvPr/>
        </p:nvCxnSpPr>
        <p:spPr>
          <a:xfrm>
            <a:off x="1430921" y="913194"/>
            <a:ext cx="2588270" cy="0"/>
          </a:xfrm>
          <a:prstGeom prst="line">
            <a:avLst/>
          </a:prstGeom>
          <a:ln w="127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BA69C3A-6234-364B-8F9F-380D31A31876}"/>
              </a:ext>
            </a:extLst>
          </p:cNvPr>
          <p:cNvCxnSpPr/>
          <p:nvPr/>
        </p:nvCxnSpPr>
        <p:spPr>
          <a:xfrm>
            <a:off x="1430921" y="1230555"/>
            <a:ext cx="2588270" cy="0"/>
          </a:xfrm>
          <a:prstGeom prst="line">
            <a:avLst/>
          </a:prstGeom>
          <a:ln w="127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BBDD9C5-B000-2542-B9DE-D15876BAC861}"/>
              </a:ext>
            </a:extLst>
          </p:cNvPr>
          <p:cNvSpPr/>
          <p:nvPr/>
        </p:nvSpPr>
        <p:spPr>
          <a:xfrm>
            <a:off x="1430921" y="661321"/>
            <a:ext cx="2588270" cy="879169"/>
          </a:xfrm>
          <a:prstGeom prst="roundRect">
            <a:avLst>
              <a:gd name="adj" fmla="val 1959"/>
            </a:avLst>
          </a:prstGeom>
          <a:noFill/>
          <a:ln w="127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595E86-FBD3-E34B-9D84-22CD5E29D37E}"/>
              </a:ext>
            </a:extLst>
          </p:cNvPr>
          <p:cNvSpPr/>
          <p:nvPr/>
        </p:nvSpPr>
        <p:spPr>
          <a:xfrm>
            <a:off x="1469021" y="736772"/>
            <a:ext cx="349250" cy="1600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t" anchorCtr="0"/>
          <a:lstStyle/>
          <a:p>
            <a:r>
              <a:rPr lang="nl-NL" sz="700" b="1" dirty="0">
                <a:solidFill>
                  <a:schemeClr val="tx1"/>
                </a:solidFill>
              </a:rPr>
              <a:t>Opslaan?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BD9C73-A369-A841-AF84-F74BC78AD9CE}"/>
              </a:ext>
            </a:extLst>
          </p:cNvPr>
          <p:cNvSpPr/>
          <p:nvPr/>
        </p:nvSpPr>
        <p:spPr>
          <a:xfrm>
            <a:off x="1469021" y="994435"/>
            <a:ext cx="2102902" cy="1600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t" anchorCtr="0"/>
          <a:lstStyle/>
          <a:p>
            <a:r>
              <a:rPr lang="nl-NL" sz="700" b="0" dirty="0">
                <a:solidFill>
                  <a:schemeClr val="tx1"/>
                </a:solidFill>
              </a:rPr>
              <a:t>Wilt u de wijzigingen opslaan?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C0B8EA4-6C05-3144-AE4E-7DFBD1E6BA99}"/>
              </a:ext>
            </a:extLst>
          </p:cNvPr>
          <p:cNvGrpSpPr/>
          <p:nvPr/>
        </p:nvGrpSpPr>
        <p:grpSpPr>
          <a:xfrm>
            <a:off x="3909259" y="730508"/>
            <a:ext cx="50400" cy="50400"/>
            <a:chOff x="4133851" y="2707325"/>
            <a:chExt cx="50400" cy="504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D0C192E-AC01-DE46-886C-13D4A038A93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33851" y="2707325"/>
              <a:ext cx="50400" cy="50400"/>
            </a:xfrm>
            <a:prstGeom prst="line">
              <a:avLst/>
            </a:prstGeom>
            <a:ln w="12700">
              <a:solidFill>
                <a:srgbClr val="6C75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CD4EC98-35FB-FE47-89A0-BE3ACA569B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33851" y="2707325"/>
              <a:ext cx="50400" cy="50400"/>
            </a:xfrm>
            <a:prstGeom prst="line">
              <a:avLst/>
            </a:prstGeom>
            <a:ln w="12700">
              <a:solidFill>
                <a:srgbClr val="6C75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6AC94BF-3443-D044-8FCF-64559C144DE2}"/>
              </a:ext>
            </a:extLst>
          </p:cNvPr>
          <p:cNvSpPr/>
          <p:nvPr/>
        </p:nvSpPr>
        <p:spPr>
          <a:xfrm>
            <a:off x="2178050" y="1300127"/>
            <a:ext cx="599748" cy="170791"/>
          </a:xfrm>
          <a:prstGeom prst="roundRect">
            <a:avLst>
              <a:gd name="adj" fmla="val 13564"/>
            </a:avLst>
          </a:prstGeom>
          <a:solidFill>
            <a:srgbClr val="007B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000" rIns="0" bIns="36000" anchor="ctr" anchorCtr="1"/>
          <a:lstStyle/>
          <a:p>
            <a:pPr algn="ctr"/>
            <a:r>
              <a:rPr lang="nl-NL" sz="700" b="0" dirty="0">
                <a:solidFill>
                  <a:schemeClr val="bg1"/>
                </a:solidFill>
                <a:cs typeface="Arial" charset="0"/>
              </a:rPr>
              <a:t>Opslaan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16E42CA-37F4-2247-8C9C-B0794BADEFB7}"/>
              </a:ext>
            </a:extLst>
          </p:cNvPr>
          <p:cNvSpPr/>
          <p:nvPr/>
        </p:nvSpPr>
        <p:spPr>
          <a:xfrm>
            <a:off x="3428640" y="1301062"/>
            <a:ext cx="531019" cy="170791"/>
          </a:xfrm>
          <a:prstGeom prst="roundRect">
            <a:avLst>
              <a:gd name="adj" fmla="val 13564"/>
            </a:avLst>
          </a:prstGeom>
          <a:solidFill>
            <a:srgbClr val="6C75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000" rIns="0" bIns="36000" anchor="ctr" anchorCtr="1"/>
          <a:lstStyle/>
          <a:p>
            <a:pPr algn="ctr"/>
            <a:r>
              <a:rPr lang="nl-NL" sz="700" b="0" dirty="0">
                <a:solidFill>
                  <a:schemeClr val="bg1"/>
                </a:solidFill>
                <a:cs typeface="Arial" charset="0"/>
              </a:rPr>
              <a:t>Annuleren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3A5C620-0990-E649-90D6-FC11C98BDCCF}"/>
              </a:ext>
            </a:extLst>
          </p:cNvPr>
          <p:cNvSpPr/>
          <p:nvPr/>
        </p:nvSpPr>
        <p:spPr>
          <a:xfrm>
            <a:off x="2819401" y="1301062"/>
            <a:ext cx="567636" cy="170791"/>
          </a:xfrm>
          <a:prstGeom prst="roundRect">
            <a:avLst>
              <a:gd name="adj" fmla="val 13564"/>
            </a:avLst>
          </a:prstGeom>
          <a:solidFill>
            <a:srgbClr val="6C75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000" rIns="0" bIns="36000" anchor="ctr" anchorCtr="1"/>
          <a:lstStyle/>
          <a:p>
            <a:pPr algn="ctr"/>
            <a:r>
              <a:rPr lang="nl-NL" sz="700" b="0" dirty="0">
                <a:solidFill>
                  <a:schemeClr val="bg1"/>
                </a:solidFill>
                <a:cs typeface="Arial" charset="0"/>
              </a:rPr>
              <a:t>Niet opslaan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27985" y="0"/>
            <a:ext cx="4389805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>
                <a:solidFill>
                  <a:srgbClr val="000000"/>
                </a:solidFill>
              </a:rPr>
              <a:t>Niet-modale vraag of mededeling</a:t>
            </a:r>
          </a:p>
        </p:txBody>
      </p:sp>
      <p:sp>
        <p:nvSpPr>
          <p:cNvPr id="24" name="Isosceles Triangle 23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120B299-835D-F14D-B328-ABD694D26979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98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BAB0592-E19B-B448-B51E-72AA6039EEFA}"/>
              </a:ext>
            </a:extLst>
          </p:cNvPr>
          <p:cNvCxnSpPr/>
          <p:nvPr/>
        </p:nvCxnSpPr>
        <p:spPr>
          <a:xfrm>
            <a:off x="1430921" y="2004064"/>
            <a:ext cx="2588270" cy="0"/>
          </a:xfrm>
          <a:prstGeom prst="line">
            <a:avLst/>
          </a:prstGeom>
          <a:ln w="127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AA3DE5B-6E4C-C447-836B-6B7A36DB70B1}"/>
              </a:ext>
            </a:extLst>
          </p:cNvPr>
          <p:cNvCxnSpPr/>
          <p:nvPr/>
        </p:nvCxnSpPr>
        <p:spPr>
          <a:xfrm>
            <a:off x="1430921" y="2194699"/>
            <a:ext cx="2588270" cy="0"/>
          </a:xfrm>
          <a:prstGeom prst="line">
            <a:avLst/>
          </a:prstGeom>
          <a:ln w="127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4CE8F46D-77AB-854D-9A7D-8E55FF620749}"/>
              </a:ext>
            </a:extLst>
          </p:cNvPr>
          <p:cNvSpPr/>
          <p:nvPr/>
        </p:nvSpPr>
        <p:spPr>
          <a:xfrm>
            <a:off x="1430921" y="1816100"/>
            <a:ext cx="2588270" cy="1149350"/>
          </a:xfrm>
          <a:prstGeom prst="roundRect">
            <a:avLst>
              <a:gd name="adj" fmla="val 1959"/>
            </a:avLst>
          </a:prstGeom>
          <a:noFill/>
          <a:ln w="127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F436D7C-5CA6-DF47-83E1-07978B08505D}"/>
              </a:ext>
            </a:extLst>
          </p:cNvPr>
          <p:cNvSpPr/>
          <p:nvPr/>
        </p:nvSpPr>
        <p:spPr>
          <a:xfrm>
            <a:off x="1449971" y="1855657"/>
            <a:ext cx="349250" cy="1600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t" anchorCtr="0"/>
          <a:lstStyle/>
          <a:p>
            <a:r>
              <a:rPr lang="nl-NL" sz="700" b="1" dirty="0">
                <a:solidFill>
                  <a:schemeClr val="tx1"/>
                </a:solidFill>
              </a:rPr>
              <a:t>Klanten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87CA113-9B96-F943-9697-C5E03C907341}"/>
              </a:ext>
            </a:extLst>
          </p:cNvPr>
          <p:cNvSpPr/>
          <p:nvPr/>
        </p:nvSpPr>
        <p:spPr>
          <a:xfrm>
            <a:off x="1449971" y="2050515"/>
            <a:ext cx="2102902" cy="1600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t" anchorCtr="0"/>
          <a:lstStyle/>
          <a:p>
            <a:r>
              <a:rPr lang="nl-NL" sz="700" b="0" dirty="0">
                <a:solidFill>
                  <a:schemeClr val="tx1"/>
                </a:solidFill>
              </a:rPr>
              <a:t>First Choice N.V.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D1460B64-F1FE-5444-B195-F9D9CBD9D219}"/>
              </a:ext>
            </a:extLst>
          </p:cNvPr>
          <p:cNvSpPr/>
          <p:nvPr/>
        </p:nvSpPr>
        <p:spPr>
          <a:xfrm>
            <a:off x="1430921" y="3044317"/>
            <a:ext cx="764467" cy="170791"/>
          </a:xfrm>
          <a:prstGeom prst="roundRect">
            <a:avLst>
              <a:gd name="adj" fmla="val 13564"/>
            </a:avLst>
          </a:prstGeom>
          <a:solidFill>
            <a:srgbClr val="007B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000" rIns="0" bIns="36000" anchor="ctr" anchorCtr="1"/>
          <a:lstStyle/>
          <a:p>
            <a:pPr algn="ctr"/>
            <a:r>
              <a:rPr lang="nl-NL" sz="700" b="0" dirty="0">
                <a:solidFill>
                  <a:schemeClr val="bg1"/>
                </a:solidFill>
                <a:cs typeface="Arial" charset="0"/>
              </a:rPr>
              <a:t>Klant toevoegen...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14D0290-1419-5F42-9E57-3DCFF38E549D}"/>
              </a:ext>
            </a:extLst>
          </p:cNvPr>
          <p:cNvCxnSpPr/>
          <p:nvPr/>
        </p:nvCxnSpPr>
        <p:spPr>
          <a:xfrm>
            <a:off x="1430921" y="2385334"/>
            <a:ext cx="2588270" cy="0"/>
          </a:xfrm>
          <a:prstGeom prst="line">
            <a:avLst/>
          </a:prstGeom>
          <a:ln w="127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D20AA076-A4BD-7D45-9C3E-009A11E51707}"/>
              </a:ext>
            </a:extLst>
          </p:cNvPr>
          <p:cNvSpPr/>
          <p:nvPr/>
        </p:nvSpPr>
        <p:spPr>
          <a:xfrm>
            <a:off x="1449971" y="2241150"/>
            <a:ext cx="2102902" cy="1600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t" anchorCtr="0"/>
          <a:lstStyle/>
          <a:p>
            <a:r>
              <a:rPr lang="nl-NL" sz="700" b="0" dirty="0">
                <a:solidFill>
                  <a:schemeClr val="tx1"/>
                </a:solidFill>
              </a:rPr>
              <a:t>Great Benefit V.O.F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12D8BCB-803C-1043-8F61-390639FD1B28}"/>
              </a:ext>
            </a:extLst>
          </p:cNvPr>
          <p:cNvCxnSpPr/>
          <p:nvPr/>
        </p:nvCxnSpPr>
        <p:spPr>
          <a:xfrm>
            <a:off x="1430921" y="2575969"/>
            <a:ext cx="2588270" cy="0"/>
          </a:xfrm>
          <a:prstGeom prst="line">
            <a:avLst/>
          </a:prstGeom>
          <a:ln w="127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31D9347A-16FF-C54D-83E3-704C4382B497}"/>
              </a:ext>
            </a:extLst>
          </p:cNvPr>
          <p:cNvSpPr/>
          <p:nvPr/>
        </p:nvSpPr>
        <p:spPr>
          <a:xfrm>
            <a:off x="1449971" y="2431785"/>
            <a:ext cx="2102902" cy="1600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t" anchorCtr="0"/>
          <a:lstStyle/>
          <a:p>
            <a:r>
              <a:rPr lang="nl-NL" sz="700" b="0" dirty="0">
                <a:solidFill>
                  <a:schemeClr val="tx1"/>
                </a:solidFill>
              </a:rPr>
              <a:t>Kok aan Tafel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9A5FD00-68BE-7D49-8BBF-F9B9CD98D05D}"/>
              </a:ext>
            </a:extLst>
          </p:cNvPr>
          <p:cNvCxnSpPr/>
          <p:nvPr/>
        </p:nvCxnSpPr>
        <p:spPr>
          <a:xfrm>
            <a:off x="1430921" y="2766604"/>
            <a:ext cx="2588270" cy="0"/>
          </a:xfrm>
          <a:prstGeom prst="line">
            <a:avLst/>
          </a:prstGeom>
          <a:ln w="127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CB2001F2-6AAE-9A42-B95A-64F8D8F312A6}"/>
              </a:ext>
            </a:extLst>
          </p:cNvPr>
          <p:cNvSpPr/>
          <p:nvPr/>
        </p:nvSpPr>
        <p:spPr>
          <a:xfrm>
            <a:off x="1449971" y="2622420"/>
            <a:ext cx="2102902" cy="1600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t" anchorCtr="0"/>
          <a:lstStyle/>
          <a:p>
            <a:r>
              <a:rPr lang="nl-NL" sz="700" b="0" dirty="0">
                <a:solidFill>
                  <a:schemeClr val="tx1"/>
                </a:solidFill>
              </a:rPr>
              <a:t>Nederlandsch Grootste Groothandel N.V.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F3D64F9-C7E7-1842-B380-B240F1B66498}"/>
              </a:ext>
            </a:extLst>
          </p:cNvPr>
          <p:cNvSpPr/>
          <p:nvPr/>
        </p:nvSpPr>
        <p:spPr>
          <a:xfrm>
            <a:off x="1449971" y="2813055"/>
            <a:ext cx="2102902" cy="1600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t" anchorCtr="0"/>
          <a:lstStyle/>
          <a:p>
            <a:r>
              <a:rPr lang="nl-NL" sz="700" b="0" dirty="0">
                <a:solidFill>
                  <a:schemeClr val="tx1"/>
                </a:solidFill>
              </a:rPr>
              <a:t>Zwijnsteen en Hertenstam B.V.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C047738A-0BDA-8A44-9823-410B0A01C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674" y="2055064"/>
            <a:ext cx="89054" cy="8905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EAB33DE6-42DB-AE43-9233-7032DC002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674" y="2245698"/>
            <a:ext cx="89054" cy="8905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85E93AE-CE72-3745-8E9A-4A1A6E342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674" y="2436332"/>
            <a:ext cx="89054" cy="8905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0BF11FC4-D37C-3E4A-8ACC-3C7E8AA73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674" y="2626966"/>
            <a:ext cx="89054" cy="8905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BE697575-DB9A-3942-BEB4-6EC4FE53C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674" y="2817600"/>
            <a:ext cx="89054" cy="89054"/>
          </a:xfrm>
          <a:prstGeom prst="rect">
            <a:avLst/>
          </a:prstGeom>
        </p:spPr>
      </p:pic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AF3B446B-12F6-1246-93D7-5D4498A75475}"/>
              </a:ext>
            </a:extLst>
          </p:cNvPr>
          <p:cNvSpPr/>
          <p:nvPr/>
        </p:nvSpPr>
        <p:spPr>
          <a:xfrm>
            <a:off x="1643519" y="1543550"/>
            <a:ext cx="2235155" cy="147409"/>
          </a:xfrm>
          <a:prstGeom prst="roundRect">
            <a:avLst>
              <a:gd name="adj" fmla="val 24718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000" rIns="0" bIns="36000" anchor="ctr" anchorCtr="1"/>
          <a:lstStyle/>
          <a:p>
            <a:pPr algn="ctr"/>
            <a:r>
              <a:rPr lang="nl-NL" sz="700" b="0" dirty="0">
                <a:solidFill>
                  <a:schemeClr val="tx1"/>
                </a:solidFill>
                <a:cs typeface="Arial" charset="0"/>
              </a:rPr>
              <a:t>De wijzigingen in klant Kok aan Tafel zijn opgeslagen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49275" y="0"/>
            <a:ext cx="448945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>
                <a:solidFill>
                  <a:srgbClr val="000000"/>
                </a:solidFill>
              </a:rPr>
              <a:t>Het CRUD patroon</a:t>
            </a:r>
          </a:p>
        </p:txBody>
      </p:sp>
      <p:sp>
        <p:nvSpPr>
          <p:cNvPr id="64" name="Isosceles Triangle 63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 dirty="0"/>
          </a:p>
        </p:txBody>
      </p:sp>
      <p:sp>
        <p:nvSpPr>
          <p:cNvPr id="31" name="Rounded Rectangle 30"/>
          <p:cNvSpPr/>
          <p:nvPr/>
        </p:nvSpPr>
        <p:spPr>
          <a:xfrm>
            <a:off x="1205951" y="2757421"/>
            <a:ext cx="1336675" cy="169863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>
                <a:solidFill>
                  <a:schemeClr val="bg1"/>
                </a:solidFill>
                <a:cs typeface="Arial" charset="0"/>
              </a:rPr>
              <a:t>Producten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75764" y="2279584"/>
            <a:ext cx="1566862" cy="171450"/>
          </a:xfrm>
          <a:prstGeom prst="roundRect">
            <a:avLst>
              <a:gd name="adj" fmla="val 27893"/>
            </a:avLst>
          </a:prstGeom>
          <a:solidFill>
            <a:schemeClr val="accent4">
              <a:lumMod val="75000"/>
              <a:alpha val="70000"/>
            </a:scheme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080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«pseudostate»  menubalk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rot="5400000">
            <a:off x="1831774" y="2601846"/>
            <a:ext cx="303212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1988142" y="2597878"/>
            <a:ext cx="301625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975764" y="3141997"/>
            <a:ext cx="809625" cy="306387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«popup»</a:t>
            </a:r>
          </a:p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Nieuw product</a:t>
            </a:r>
          </a:p>
        </p:txBody>
      </p:sp>
      <p:cxnSp>
        <p:nvCxnSpPr>
          <p:cNvPr id="36" name="Straight Arrow Connector 35"/>
          <p:cNvCxnSpPr>
            <a:endCxn id="35" idx="0"/>
          </p:cNvCxnSpPr>
          <p:nvPr/>
        </p:nvCxnSpPr>
        <p:spPr>
          <a:xfrm rot="5400000">
            <a:off x="1209721" y="2963203"/>
            <a:ext cx="349651" cy="793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1959206" y="3150418"/>
            <a:ext cx="512762" cy="287337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«popup»</a:t>
            </a:r>
          </a:p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Product</a:t>
            </a:r>
          </a:p>
        </p:txBody>
      </p:sp>
      <p:cxnSp>
        <p:nvCxnSpPr>
          <p:cNvPr id="38" name="Straight Arrow Connector 37"/>
          <p:cNvCxnSpPr>
            <a:endCxn id="37" idx="0"/>
          </p:cNvCxnSpPr>
          <p:nvPr/>
        </p:nvCxnSpPr>
        <p:spPr>
          <a:xfrm rot="5400000">
            <a:off x="2038537" y="2973367"/>
            <a:ext cx="354101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AA6837BD-BA72-B64D-A008-F2D0D26340F5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99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F369B7F-B77A-1548-A5ED-632C0240CE21}"/>
              </a:ext>
            </a:extLst>
          </p:cNvPr>
          <p:cNvCxnSpPr>
            <a:cxnSpLocks/>
          </p:cNvCxnSpPr>
          <p:nvPr/>
        </p:nvCxnSpPr>
        <p:spPr>
          <a:xfrm>
            <a:off x="2948778" y="1265892"/>
            <a:ext cx="2004222" cy="0"/>
          </a:xfrm>
          <a:prstGeom prst="line">
            <a:avLst/>
          </a:prstGeom>
          <a:ln w="127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0DC6DC8-CE53-CF45-80FC-7C35CA258391}"/>
              </a:ext>
            </a:extLst>
          </p:cNvPr>
          <p:cNvCxnSpPr>
            <a:cxnSpLocks/>
          </p:cNvCxnSpPr>
          <p:nvPr/>
        </p:nvCxnSpPr>
        <p:spPr>
          <a:xfrm>
            <a:off x="2948778" y="1826552"/>
            <a:ext cx="2004222" cy="11774"/>
          </a:xfrm>
          <a:prstGeom prst="line">
            <a:avLst/>
          </a:prstGeom>
          <a:ln w="127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15A6D110-9D7D-A348-BD8D-EAC28AFF284A}"/>
              </a:ext>
            </a:extLst>
          </p:cNvPr>
          <p:cNvSpPr/>
          <p:nvPr/>
        </p:nvSpPr>
        <p:spPr>
          <a:xfrm>
            <a:off x="2948778" y="1014019"/>
            <a:ext cx="2004222" cy="1125933"/>
          </a:xfrm>
          <a:prstGeom prst="roundRect">
            <a:avLst>
              <a:gd name="adj" fmla="val 1959"/>
            </a:avLst>
          </a:prstGeom>
          <a:noFill/>
          <a:ln w="127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F5FD3AF-AB44-0F49-848D-A4D33E1FA845}"/>
              </a:ext>
            </a:extLst>
          </p:cNvPr>
          <p:cNvSpPr/>
          <p:nvPr/>
        </p:nvSpPr>
        <p:spPr>
          <a:xfrm>
            <a:off x="2986878" y="1089470"/>
            <a:ext cx="349250" cy="1600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t" anchorCtr="0"/>
          <a:lstStyle/>
          <a:p>
            <a:r>
              <a:rPr lang="nl-NL" sz="700" dirty="0">
                <a:solidFill>
                  <a:schemeClr val="tx1"/>
                </a:solidFill>
              </a:rPr>
              <a:t>Nieuw product</a:t>
            </a:r>
            <a:endParaRPr lang="nl-NL" sz="700" b="1" dirty="0">
              <a:solidFill>
                <a:schemeClr val="tx1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16DAB75-17F0-2B48-8E66-7E4CE7EF796B}"/>
              </a:ext>
            </a:extLst>
          </p:cNvPr>
          <p:cNvSpPr/>
          <p:nvPr/>
        </p:nvSpPr>
        <p:spPr>
          <a:xfrm>
            <a:off x="2986878" y="1385233"/>
            <a:ext cx="567433" cy="1600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t" anchorCtr="0"/>
          <a:lstStyle/>
          <a:p>
            <a:pPr algn="r"/>
            <a:r>
              <a:rPr lang="nl-NL" sz="700" b="0" dirty="0">
                <a:solidFill>
                  <a:schemeClr val="tx1"/>
                </a:solidFill>
              </a:rPr>
              <a:t>naam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7F5927D-9C34-0B47-AF83-654A051E5327}"/>
              </a:ext>
            </a:extLst>
          </p:cNvPr>
          <p:cNvGrpSpPr/>
          <p:nvPr/>
        </p:nvGrpSpPr>
        <p:grpSpPr>
          <a:xfrm>
            <a:off x="4839753" y="1089470"/>
            <a:ext cx="50400" cy="50400"/>
            <a:chOff x="4133851" y="2707325"/>
            <a:chExt cx="50400" cy="50400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DEEA5D5-B94C-EC47-9D6E-A7AD7D68A8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33851" y="2707325"/>
              <a:ext cx="50400" cy="50400"/>
            </a:xfrm>
            <a:prstGeom prst="line">
              <a:avLst/>
            </a:prstGeom>
            <a:ln w="12700">
              <a:solidFill>
                <a:srgbClr val="6C75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F12E3C1-2AC8-A24C-AE33-9F2FCCAA3C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33851" y="2707325"/>
              <a:ext cx="50400" cy="50400"/>
            </a:xfrm>
            <a:prstGeom prst="line">
              <a:avLst/>
            </a:prstGeom>
            <a:ln w="12700">
              <a:solidFill>
                <a:srgbClr val="6C75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5142980B-072B-C545-8D6E-6260D70C7186}"/>
              </a:ext>
            </a:extLst>
          </p:cNvPr>
          <p:cNvSpPr/>
          <p:nvPr/>
        </p:nvSpPr>
        <p:spPr>
          <a:xfrm>
            <a:off x="3703041" y="1902995"/>
            <a:ext cx="599748" cy="170791"/>
          </a:xfrm>
          <a:prstGeom prst="roundRect">
            <a:avLst>
              <a:gd name="adj" fmla="val 13564"/>
            </a:avLst>
          </a:prstGeom>
          <a:solidFill>
            <a:srgbClr val="007B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000" rIns="0" bIns="36000" anchor="ctr" anchorCtr="1"/>
          <a:lstStyle/>
          <a:p>
            <a:pPr algn="ctr"/>
            <a:r>
              <a:rPr lang="nl-NL" sz="700" b="0" dirty="0">
                <a:solidFill>
                  <a:schemeClr val="bg1"/>
                </a:solidFill>
                <a:cs typeface="Arial" charset="0"/>
              </a:rPr>
              <a:t>Creëren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1DAC1543-AE5E-C14E-B2E0-EA5F3290BC16}"/>
              </a:ext>
            </a:extLst>
          </p:cNvPr>
          <p:cNvSpPr/>
          <p:nvPr/>
        </p:nvSpPr>
        <p:spPr>
          <a:xfrm>
            <a:off x="4359134" y="1903323"/>
            <a:ext cx="531019" cy="170791"/>
          </a:xfrm>
          <a:prstGeom prst="roundRect">
            <a:avLst>
              <a:gd name="adj" fmla="val 13564"/>
            </a:avLst>
          </a:prstGeom>
          <a:solidFill>
            <a:srgbClr val="6C75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000" rIns="0" bIns="36000" anchor="ctr" anchorCtr="1"/>
          <a:lstStyle/>
          <a:p>
            <a:pPr algn="ctr"/>
            <a:r>
              <a:rPr lang="nl-NL" sz="700" b="0" dirty="0">
                <a:solidFill>
                  <a:schemeClr val="bg1"/>
                </a:solidFill>
                <a:cs typeface="Arial" charset="0"/>
              </a:rPr>
              <a:t>Annuleren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90A52C0E-68FD-D345-8C0E-E39AA1D0F5A8}"/>
              </a:ext>
            </a:extLst>
          </p:cNvPr>
          <p:cNvSpPr/>
          <p:nvPr/>
        </p:nvSpPr>
        <p:spPr>
          <a:xfrm>
            <a:off x="3654425" y="1373704"/>
            <a:ext cx="1235728" cy="124201"/>
          </a:xfrm>
          <a:prstGeom prst="roundRect">
            <a:avLst>
              <a:gd name="adj" fmla="val 6191"/>
            </a:avLst>
          </a:prstGeom>
          <a:solidFill>
            <a:schemeClr val="bg1"/>
          </a:solidFill>
          <a:ln w="127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tIns="18000" rIns="0" bIns="36000" anchor="ctr" anchorCtr="0"/>
          <a:lstStyle/>
          <a:p>
            <a:endParaRPr lang="nl-NL" sz="700" b="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B04A6A9-C6F5-FC4B-A051-83651845C932}"/>
              </a:ext>
            </a:extLst>
          </p:cNvPr>
          <p:cNvSpPr/>
          <p:nvPr/>
        </p:nvSpPr>
        <p:spPr>
          <a:xfrm>
            <a:off x="2986878" y="1591104"/>
            <a:ext cx="567433" cy="1600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t" anchorCtr="0"/>
          <a:lstStyle/>
          <a:p>
            <a:pPr algn="r"/>
            <a:r>
              <a:rPr lang="nl-NL" sz="700" b="0" dirty="0">
                <a:solidFill>
                  <a:schemeClr val="tx1"/>
                </a:solidFill>
              </a:rPr>
              <a:t>prijs incl. BTW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1C4261AB-B882-CE46-9D65-2D95FBC1050A}"/>
              </a:ext>
            </a:extLst>
          </p:cNvPr>
          <p:cNvSpPr/>
          <p:nvPr/>
        </p:nvSpPr>
        <p:spPr>
          <a:xfrm>
            <a:off x="3654425" y="1579575"/>
            <a:ext cx="464304" cy="124201"/>
          </a:xfrm>
          <a:prstGeom prst="roundRect">
            <a:avLst>
              <a:gd name="adj" fmla="val 6191"/>
            </a:avLst>
          </a:prstGeom>
          <a:solidFill>
            <a:schemeClr val="bg1"/>
          </a:solidFill>
          <a:ln w="127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tIns="18000" rIns="0" bIns="36000" anchor="ctr" anchorCtr="0"/>
          <a:lstStyle/>
          <a:p>
            <a:endParaRPr lang="nl-NL" sz="700" b="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A633D5E-0227-2D48-B1DA-BB4F7DB465BE}"/>
              </a:ext>
            </a:extLst>
          </p:cNvPr>
          <p:cNvSpPr/>
          <p:nvPr/>
        </p:nvSpPr>
        <p:spPr>
          <a:xfrm>
            <a:off x="3560812" y="1591214"/>
            <a:ext cx="77686" cy="1600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t" anchorCtr="0"/>
          <a:lstStyle/>
          <a:p>
            <a:pPr algn="r"/>
            <a:r>
              <a:rPr lang="nl-NL" sz="700" b="0" dirty="0">
                <a:solidFill>
                  <a:schemeClr val="tx1"/>
                </a:solidFill>
              </a:rPr>
              <a:t>€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CEDFFFA-9B4B-094D-A98C-96AE33D00347}"/>
              </a:ext>
            </a:extLst>
          </p:cNvPr>
          <p:cNvCxnSpPr>
            <a:cxnSpLocks/>
          </p:cNvCxnSpPr>
          <p:nvPr/>
        </p:nvCxnSpPr>
        <p:spPr>
          <a:xfrm>
            <a:off x="2948778" y="2563695"/>
            <a:ext cx="2004222" cy="0"/>
          </a:xfrm>
          <a:prstGeom prst="line">
            <a:avLst/>
          </a:prstGeom>
          <a:ln w="127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37C15A97-125B-A646-954D-0BD98A9CC24D}"/>
              </a:ext>
            </a:extLst>
          </p:cNvPr>
          <p:cNvCxnSpPr>
            <a:cxnSpLocks/>
          </p:cNvCxnSpPr>
          <p:nvPr/>
        </p:nvCxnSpPr>
        <p:spPr>
          <a:xfrm>
            <a:off x="2948778" y="3124355"/>
            <a:ext cx="2004222" cy="11774"/>
          </a:xfrm>
          <a:prstGeom prst="line">
            <a:avLst/>
          </a:prstGeom>
          <a:ln w="127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6973D218-6681-8840-92D3-FF07619AF7D9}"/>
              </a:ext>
            </a:extLst>
          </p:cNvPr>
          <p:cNvSpPr/>
          <p:nvPr/>
        </p:nvSpPr>
        <p:spPr>
          <a:xfrm>
            <a:off x="2948778" y="2311822"/>
            <a:ext cx="2004222" cy="1125933"/>
          </a:xfrm>
          <a:prstGeom prst="roundRect">
            <a:avLst>
              <a:gd name="adj" fmla="val 1959"/>
            </a:avLst>
          </a:prstGeom>
          <a:noFill/>
          <a:ln w="127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1155272-BD76-C846-9A89-B36A7EA604D2}"/>
              </a:ext>
            </a:extLst>
          </p:cNvPr>
          <p:cNvSpPr/>
          <p:nvPr/>
        </p:nvSpPr>
        <p:spPr>
          <a:xfrm>
            <a:off x="2986878" y="2387273"/>
            <a:ext cx="349250" cy="1600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t" anchorCtr="0"/>
          <a:lstStyle/>
          <a:p>
            <a:r>
              <a:rPr lang="nl-NL" sz="700" dirty="0">
                <a:solidFill>
                  <a:schemeClr val="tx1"/>
                </a:solidFill>
              </a:rPr>
              <a:t>Product</a:t>
            </a:r>
            <a:endParaRPr lang="nl-NL" sz="700" b="1" dirty="0">
              <a:solidFill>
                <a:schemeClr val="tx1"/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1A35A1F-8318-EB43-838C-877716E1B1ED}"/>
              </a:ext>
            </a:extLst>
          </p:cNvPr>
          <p:cNvSpPr/>
          <p:nvPr/>
        </p:nvSpPr>
        <p:spPr>
          <a:xfrm>
            <a:off x="2986878" y="2683036"/>
            <a:ext cx="567433" cy="1600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t" anchorCtr="0"/>
          <a:lstStyle/>
          <a:p>
            <a:pPr algn="r"/>
            <a:r>
              <a:rPr lang="nl-NL" sz="700" b="0" dirty="0">
                <a:solidFill>
                  <a:schemeClr val="tx1"/>
                </a:solidFill>
              </a:rPr>
              <a:t>naam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6F33CD4-EEAF-1445-883E-65AA0F3036A8}"/>
              </a:ext>
            </a:extLst>
          </p:cNvPr>
          <p:cNvGrpSpPr/>
          <p:nvPr/>
        </p:nvGrpSpPr>
        <p:grpSpPr>
          <a:xfrm>
            <a:off x="4839753" y="2387273"/>
            <a:ext cx="50400" cy="50400"/>
            <a:chOff x="4133851" y="2707325"/>
            <a:chExt cx="50400" cy="50400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B2AFDAFC-6ACE-FD4B-9A04-6F362BC2308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33851" y="2707325"/>
              <a:ext cx="50400" cy="50400"/>
            </a:xfrm>
            <a:prstGeom prst="line">
              <a:avLst/>
            </a:prstGeom>
            <a:ln w="12700">
              <a:solidFill>
                <a:srgbClr val="6C75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23345A3B-2E5A-3A41-8ED9-14F3EC5EF0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33851" y="2707325"/>
              <a:ext cx="50400" cy="50400"/>
            </a:xfrm>
            <a:prstGeom prst="line">
              <a:avLst/>
            </a:prstGeom>
            <a:ln w="12700">
              <a:solidFill>
                <a:srgbClr val="6C75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D3783B49-3C9D-4C43-8E40-A6483CC69E8A}"/>
              </a:ext>
            </a:extLst>
          </p:cNvPr>
          <p:cNvSpPr/>
          <p:nvPr/>
        </p:nvSpPr>
        <p:spPr>
          <a:xfrm>
            <a:off x="3115677" y="3197443"/>
            <a:ext cx="599748" cy="170791"/>
          </a:xfrm>
          <a:prstGeom prst="roundRect">
            <a:avLst>
              <a:gd name="adj" fmla="val 13564"/>
            </a:avLst>
          </a:prstGeom>
          <a:solidFill>
            <a:srgbClr val="007B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000" rIns="0" bIns="36000" anchor="ctr" anchorCtr="1"/>
          <a:lstStyle/>
          <a:p>
            <a:pPr algn="ctr"/>
            <a:r>
              <a:rPr lang="nl-NL" sz="700" b="0" dirty="0">
                <a:solidFill>
                  <a:schemeClr val="bg1"/>
                </a:solidFill>
                <a:cs typeface="Arial" charset="0"/>
              </a:rPr>
              <a:t>Opslaan</a:t>
            </a:r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5510F8EA-87F7-6244-BCC5-188671C75901}"/>
              </a:ext>
            </a:extLst>
          </p:cNvPr>
          <p:cNvSpPr/>
          <p:nvPr/>
        </p:nvSpPr>
        <p:spPr>
          <a:xfrm>
            <a:off x="3771770" y="3197771"/>
            <a:ext cx="531019" cy="170791"/>
          </a:xfrm>
          <a:prstGeom prst="roundRect">
            <a:avLst>
              <a:gd name="adj" fmla="val 13564"/>
            </a:avLst>
          </a:prstGeom>
          <a:solidFill>
            <a:srgbClr val="6C75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000" rIns="0" bIns="36000" anchor="ctr" anchorCtr="1"/>
          <a:lstStyle/>
          <a:p>
            <a:pPr algn="ctr"/>
            <a:r>
              <a:rPr lang="nl-NL" sz="700" b="0" dirty="0">
                <a:solidFill>
                  <a:schemeClr val="bg1"/>
                </a:solidFill>
                <a:cs typeface="Arial" charset="0"/>
              </a:rPr>
              <a:t>Annuleren</a:t>
            </a: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E7DF3905-DC0D-6842-844A-57E852F6170A}"/>
              </a:ext>
            </a:extLst>
          </p:cNvPr>
          <p:cNvSpPr/>
          <p:nvPr/>
        </p:nvSpPr>
        <p:spPr>
          <a:xfrm>
            <a:off x="3654425" y="2671507"/>
            <a:ext cx="1235728" cy="124201"/>
          </a:xfrm>
          <a:prstGeom prst="roundRect">
            <a:avLst>
              <a:gd name="adj" fmla="val 6191"/>
            </a:avLst>
          </a:prstGeom>
          <a:solidFill>
            <a:schemeClr val="bg1"/>
          </a:solidFill>
          <a:ln w="127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tIns="18000" rIns="0" bIns="36000" anchor="ctr" anchorCtr="0"/>
          <a:lstStyle/>
          <a:p>
            <a:endParaRPr lang="nl-NL" sz="700" b="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C402344B-CA61-9F4A-977C-70F198079FCD}"/>
              </a:ext>
            </a:extLst>
          </p:cNvPr>
          <p:cNvSpPr/>
          <p:nvPr/>
        </p:nvSpPr>
        <p:spPr>
          <a:xfrm>
            <a:off x="2986878" y="2888907"/>
            <a:ext cx="567433" cy="1600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t" anchorCtr="0"/>
          <a:lstStyle/>
          <a:p>
            <a:pPr algn="r"/>
            <a:r>
              <a:rPr lang="nl-NL" sz="700" b="0" dirty="0">
                <a:solidFill>
                  <a:schemeClr val="tx1"/>
                </a:solidFill>
              </a:rPr>
              <a:t>prijs incl. BTW</a:t>
            </a:r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CB72E366-A3E3-F346-9EA6-72830FE7AEC5}"/>
              </a:ext>
            </a:extLst>
          </p:cNvPr>
          <p:cNvSpPr/>
          <p:nvPr/>
        </p:nvSpPr>
        <p:spPr>
          <a:xfrm>
            <a:off x="3654425" y="2877378"/>
            <a:ext cx="464304" cy="124201"/>
          </a:xfrm>
          <a:prstGeom prst="roundRect">
            <a:avLst>
              <a:gd name="adj" fmla="val 6191"/>
            </a:avLst>
          </a:prstGeom>
          <a:solidFill>
            <a:schemeClr val="bg1"/>
          </a:solidFill>
          <a:ln w="127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tIns="18000" rIns="0" bIns="36000" anchor="ctr" anchorCtr="0"/>
          <a:lstStyle/>
          <a:p>
            <a:endParaRPr lang="nl-NL" sz="700" b="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90C0AAB-1A69-A445-97B7-108F02142E3E}"/>
              </a:ext>
            </a:extLst>
          </p:cNvPr>
          <p:cNvSpPr/>
          <p:nvPr/>
        </p:nvSpPr>
        <p:spPr>
          <a:xfrm>
            <a:off x="3560812" y="2889017"/>
            <a:ext cx="77686" cy="1600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t" anchorCtr="0"/>
          <a:lstStyle/>
          <a:p>
            <a:pPr algn="r"/>
            <a:r>
              <a:rPr lang="nl-NL" sz="700" b="0" dirty="0">
                <a:solidFill>
                  <a:schemeClr val="tx1"/>
                </a:solidFill>
              </a:rPr>
              <a:t>€</a:t>
            </a:r>
          </a:p>
        </p:txBody>
      </p:sp>
      <p:sp>
        <p:nvSpPr>
          <p:cNvPr id="103" name="Rounded Rectangle 102">
            <a:extLst>
              <a:ext uri="{FF2B5EF4-FFF2-40B4-BE49-F238E27FC236}">
                <a16:creationId xmlns:a16="http://schemas.microsoft.com/office/drawing/2014/main" id="{ABF992BE-32AA-7140-AA8A-A2AB6040CE61}"/>
              </a:ext>
            </a:extLst>
          </p:cNvPr>
          <p:cNvSpPr/>
          <p:nvPr/>
        </p:nvSpPr>
        <p:spPr>
          <a:xfrm>
            <a:off x="4359134" y="3197443"/>
            <a:ext cx="531019" cy="170791"/>
          </a:xfrm>
          <a:prstGeom prst="roundRect">
            <a:avLst>
              <a:gd name="adj" fmla="val 13564"/>
            </a:avLst>
          </a:prstGeom>
          <a:solidFill>
            <a:srgbClr val="6C75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000" rIns="0" bIns="36000" anchor="ctr" anchorCtr="1"/>
          <a:lstStyle/>
          <a:p>
            <a:pPr algn="ctr"/>
            <a:r>
              <a:rPr lang="nl-NL" sz="700" b="0" dirty="0">
                <a:solidFill>
                  <a:schemeClr val="bg1"/>
                </a:solidFill>
                <a:cs typeface="Arial" charset="0"/>
              </a:rPr>
              <a:t>Verwijderen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27E84B07-CEB7-9940-BFC3-7B55BB69E0E4}"/>
              </a:ext>
            </a:extLst>
          </p:cNvPr>
          <p:cNvCxnSpPr>
            <a:cxnSpLocks/>
          </p:cNvCxnSpPr>
          <p:nvPr/>
        </p:nvCxnSpPr>
        <p:spPr>
          <a:xfrm>
            <a:off x="763785" y="789777"/>
            <a:ext cx="1961271" cy="0"/>
          </a:xfrm>
          <a:prstGeom prst="line">
            <a:avLst/>
          </a:prstGeom>
          <a:ln w="127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70C5648-323D-994B-A688-2E552BC33DE9}"/>
              </a:ext>
            </a:extLst>
          </p:cNvPr>
          <p:cNvCxnSpPr>
            <a:cxnSpLocks/>
          </p:cNvCxnSpPr>
          <p:nvPr/>
        </p:nvCxnSpPr>
        <p:spPr>
          <a:xfrm>
            <a:off x="763785" y="980412"/>
            <a:ext cx="1961271" cy="0"/>
          </a:xfrm>
          <a:prstGeom prst="line">
            <a:avLst/>
          </a:prstGeom>
          <a:ln w="127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id="{C58D8F14-B298-1A47-AF22-BB42BD88B4BE}"/>
              </a:ext>
            </a:extLst>
          </p:cNvPr>
          <p:cNvSpPr/>
          <p:nvPr/>
        </p:nvSpPr>
        <p:spPr>
          <a:xfrm>
            <a:off x="763785" y="601813"/>
            <a:ext cx="1961271" cy="1149350"/>
          </a:xfrm>
          <a:prstGeom prst="roundRect">
            <a:avLst>
              <a:gd name="adj" fmla="val 1959"/>
            </a:avLst>
          </a:prstGeom>
          <a:noFill/>
          <a:ln w="127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896CB98-88AD-8E4F-991E-AC86A0CD1392}"/>
              </a:ext>
            </a:extLst>
          </p:cNvPr>
          <p:cNvSpPr/>
          <p:nvPr/>
        </p:nvSpPr>
        <p:spPr>
          <a:xfrm>
            <a:off x="782835" y="641370"/>
            <a:ext cx="349250" cy="1600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t" anchorCtr="0"/>
          <a:lstStyle/>
          <a:p>
            <a:r>
              <a:rPr lang="nl-NL" sz="700" b="1" dirty="0">
                <a:solidFill>
                  <a:schemeClr val="tx1"/>
                </a:solidFill>
              </a:rPr>
              <a:t>Klanten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64D2C85F-05E8-C34B-88D5-85DEAD6DCAEE}"/>
              </a:ext>
            </a:extLst>
          </p:cNvPr>
          <p:cNvSpPr/>
          <p:nvPr/>
        </p:nvSpPr>
        <p:spPr>
          <a:xfrm>
            <a:off x="782835" y="836228"/>
            <a:ext cx="1392040" cy="1600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t" anchorCtr="0"/>
          <a:lstStyle/>
          <a:p>
            <a:r>
              <a:rPr lang="nl-NL" sz="700" b="0" dirty="0">
                <a:solidFill>
                  <a:schemeClr val="tx1"/>
                </a:solidFill>
              </a:rPr>
              <a:t>First Choice N.V.</a:t>
            </a:r>
          </a:p>
        </p:txBody>
      </p:sp>
      <p:sp>
        <p:nvSpPr>
          <p:cNvPr id="109" name="Rounded Rectangle 108">
            <a:extLst>
              <a:ext uri="{FF2B5EF4-FFF2-40B4-BE49-F238E27FC236}">
                <a16:creationId xmlns:a16="http://schemas.microsoft.com/office/drawing/2014/main" id="{C4F1663D-E1CE-D54E-B05C-FB5FA4C3313B}"/>
              </a:ext>
            </a:extLst>
          </p:cNvPr>
          <p:cNvSpPr/>
          <p:nvPr/>
        </p:nvSpPr>
        <p:spPr>
          <a:xfrm>
            <a:off x="763785" y="1830030"/>
            <a:ext cx="764467" cy="170791"/>
          </a:xfrm>
          <a:prstGeom prst="roundRect">
            <a:avLst>
              <a:gd name="adj" fmla="val 13564"/>
            </a:avLst>
          </a:prstGeom>
          <a:solidFill>
            <a:srgbClr val="007B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000" rIns="0" bIns="36000" anchor="ctr" anchorCtr="1"/>
          <a:lstStyle/>
          <a:p>
            <a:pPr algn="ctr"/>
            <a:r>
              <a:rPr lang="nl-NL" sz="700" b="0" dirty="0">
                <a:solidFill>
                  <a:schemeClr val="bg1"/>
                </a:solidFill>
                <a:cs typeface="Arial" charset="0"/>
              </a:rPr>
              <a:t>Klant toevoegen...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F06C2D96-87B8-3E42-831B-E763CB8BB89B}"/>
              </a:ext>
            </a:extLst>
          </p:cNvPr>
          <p:cNvCxnSpPr>
            <a:cxnSpLocks/>
            <a:endCxn id="106" idx="3"/>
          </p:cNvCxnSpPr>
          <p:nvPr/>
        </p:nvCxnSpPr>
        <p:spPr>
          <a:xfrm>
            <a:off x="763785" y="1171047"/>
            <a:ext cx="1961271" cy="5441"/>
          </a:xfrm>
          <a:prstGeom prst="line">
            <a:avLst/>
          </a:prstGeom>
          <a:ln w="127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E9A8EF67-A577-C244-999C-2F878489C76E}"/>
              </a:ext>
            </a:extLst>
          </p:cNvPr>
          <p:cNvSpPr/>
          <p:nvPr/>
        </p:nvSpPr>
        <p:spPr>
          <a:xfrm>
            <a:off x="782835" y="1026863"/>
            <a:ext cx="957065" cy="1600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t" anchorCtr="0"/>
          <a:lstStyle/>
          <a:p>
            <a:r>
              <a:rPr lang="nl-NL" sz="700" b="0" dirty="0">
                <a:solidFill>
                  <a:schemeClr val="tx1"/>
                </a:solidFill>
              </a:rPr>
              <a:t>Great Benefit V.O.F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933D5AC1-8810-2949-8292-095D4FDFA396}"/>
              </a:ext>
            </a:extLst>
          </p:cNvPr>
          <p:cNvCxnSpPr>
            <a:cxnSpLocks/>
          </p:cNvCxnSpPr>
          <p:nvPr/>
        </p:nvCxnSpPr>
        <p:spPr>
          <a:xfrm>
            <a:off x="763785" y="1361682"/>
            <a:ext cx="1961271" cy="0"/>
          </a:xfrm>
          <a:prstGeom prst="line">
            <a:avLst/>
          </a:prstGeom>
          <a:ln w="127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5EA866EC-2661-D442-9DAC-39E3087EF6F0}"/>
              </a:ext>
            </a:extLst>
          </p:cNvPr>
          <p:cNvSpPr/>
          <p:nvPr/>
        </p:nvSpPr>
        <p:spPr>
          <a:xfrm>
            <a:off x="782835" y="1217498"/>
            <a:ext cx="805354" cy="1600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t" anchorCtr="0"/>
          <a:lstStyle/>
          <a:p>
            <a:r>
              <a:rPr lang="nl-NL" sz="700" b="0" dirty="0">
                <a:solidFill>
                  <a:schemeClr val="tx1"/>
                </a:solidFill>
              </a:rPr>
              <a:t>Kok aan Tafel</a:t>
            </a: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CD1287AE-CC54-B047-BA1A-119F966E4764}"/>
              </a:ext>
            </a:extLst>
          </p:cNvPr>
          <p:cNvCxnSpPr>
            <a:cxnSpLocks/>
          </p:cNvCxnSpPr>
          <p:nvPr/>
        </p:nvCxnSpPr>
        <p:spPr>
          <a:xfrm>
            <a:off x="763785" y="1552317"/>
            <a:ext cx="1961271" cy="0"/>
          </a:xfrm>
          <a:prstGeom prst="line">
            <a:avLst/>
          </a:prstGeom>
          <a:ln w="127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B80746C-3882-C445-A436-A4CA54545999}"/>
              </a:ext>
            </a:extLst>
          </p:cNvPr>
          <p:cNvSpPr/>
          <p:nvPr/>
        </p:nvSpPr>
        <p:spPr>
          <a:xfrm>
            <a:off x="782835" y="1408133"/>
            <a:ext cx="1674405" cy="1600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t" anchorCtr="0"/>
          <a:lstStyle/>
          <a:p>
            <a:r>
              <a:rPr lang="nl-NL" sz="700" b="0" dirty="0">
                <a:solidFill>
                  <a:schemeClr val="tx1"/>
                </a:solidFill>
              </a:rPr>
              <a:t>Nederlandsch Grootste Groothandel N.V.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70169ADD-F23B-464A-9E19-55792780A974}"/>
              </a:ext>
            </a:extLst>
          </p:cNvPr>
          <p:cNvSpPr/>
          <p:nvPr/>
        </p:nvSpPr>
        <p:spPr>
          <a:xfrm>
            <a:off x="782835" y="1598768"/>
            <a:ext cx="1674405" cy="1600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t" anchorCtr="0"/>
          <a:lstStyle/>
          <a:p>
            <a:r>
              <a:rPr lang="nl-NL" sz="700" b="0" dirty="0">
                <a:solidFill>
                  <a:schemeClr val="tx1"/>
                </a:solidFill>
              </a:rPr>
              <a:t>Zwijnsteen en Hertenstam B.V.</a:t>
            </a:r>
          </a:p>
        </p:txBody>
      </p:sp>
      <p:pic>
        <p:nvPicPr>
          <p:cNvPr id="117" name="Picture 116">
            <a:extLst>
              <a:ext uri="{FF2B5EF4-FFF2-40B4-BE49-F238E27FC236}">
                <a16:creationId xmlns:a16="http://schemas.microsoft.com/office/drawing/2014/main" id="{E2AC5C84-DA3E-AA4A-A7C1-853C87C38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354" y="836231"/>
            <a:ext cx="89054" cy="89054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43B10885-CCE3-C64B-83ED-3BF279099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354" y="1026865"/>
            <a:ext cx="89054" cy="89054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E9B46200-9812-784B-B743-36C1A4518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354" y="1217499"/>
            <a:ext cx="89054" cy="89054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90C53E2B-0929-EE4C-BCD9-69DE470A9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354" y="1408133"/>
            <a:ext cx="89054" cy="89054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F7FA85E2-CA24-9049-A675-F13BFDB32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354" y="1598767"/>
            <a:ext cx="89054" cy="89054"/>
          </a:xfrm>
          <a:prstGeom prst="rect">
            <a:avLst/>
          </a:prstGeom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49275" y="0"/>
            <a:ext cx="448945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>
                <a:solidFill>
                  <a:srgbClr val="000000"/>
                </a:solidFill>
              </a:rPr>
              <a:t>Vragen?</a:t>
            </a:r>
          </a:p>
        </p:txBody>
      </p:sp>
      <p:sp>
        <p:nvSpPr>
          <p:cNvPr id="5" name="Isosceles Triangle 4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0B9E99-E9CD-AA4A-B58C-0040CA8D57D4}"/>
              </a:ext>
            </a:extLst>
          </p:cNvPr>
          <p:cNvSpPr txBox="1"/>
          <p:nvPr/>
        </p:nvSpPr>
        <p:spPr>
          <a:xfrm>
            <a:off x="4466292" y="335"/>
            <a:ext cx="575292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101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49275" y="-67938"/>
            <a:ext cx="448945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>
                <a:solidFill>
                  <a:srgbClr val="000000"/>
                </a:solidFill>
              </a:rPr>
              <a:t>Oefening voor schermen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26747" y="434613"/>
            <a:ext cx="4452211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7325" indent="-187325">
              <a:spcBef>
                <a:spcPct val="20000"/>
              </a:spcBef>
              <a:buFont typeface="Arial" charset="0"/>
              <a:buChar char="•"/>
            </a:pPr>
            <a:r>
              <a:rPr lang="nl-NL" sz="1600" b="0" dirty="0">
                <a:latin typeface="+mj-lt"/>
              </a:rPr>
              <a:t>Teken de schermen van uw applicatie</a:t>
            </a:r>
          </a:p>
          <a:p>
            <a:pPr marL="187325" indent="-187325">
              <a:spcBef>
                <a:spcPct val="20000"/>
              </a:spcBef>
              <a:buFont typeface="Arial" charset="0"/>
              <a:buChar char="•"/>
            </a:pPr>
            <a:r>
              <a:rPr lang="nl-NL" sz="1600" b="0" dirty="0">
                <a:latin typeface="+mj-lt"/>
              </a:rPr>
              <a:t>Naam van elk scherm is naam blokje in schermstroomdiagram</a:t>
            </a:r>
          </a:p>
          <a:p>
            <a:pPr marL="187325" indent="-187325">
              <a:spcBef>
                <a:spcPct val="20000"/>
              </a:spcBef>
              <a:buFont typeface="Arial" charset="0"/>
              <a:buChar char="•"/>
            </a:pPr>
            <a:r>
              <a:rPr lang="nl-NL" sz="1600" b="0" dirty="0">
                <a:latin typeface="+mj-lt"/>
              </a:rPr>
              <a:t>Maak </a:t>
            </a:r>
            <a:r>
              <a:rPr lang="nl-NL" sz="1600" b="0" dirty="0" err="1">
                <a:latin typeface="+mj-lt"/>
              </a:rPr>
              <a:t>schermstroomdiagram</a:t>
            </a:r>
            <a:r>
              <a:rPr lang="nl-NL" sz="1600" b="0" dirty="0">
                <a:latin typeface="+mj-lt"/>
              </a:rPr>
              <a:t> consistent ermee</a:t>
            </a:r>
          </a:p>
          <a:p>
            <a:pPr marL="187325" indent="-187325">
              <a:spcBef>
                <a:spcPct val="20000"/>
              </a:spcBef>
              <a:buFont typeface="Arial" charset="0"/>
              <a:buChar char="•"/>
            </a:pPr>
            <a:r>
              <a:rPr lang="nl-NL" sz="1600" b="0" dirty="0">
                <a:latin typeface="+mj-lt"/>
              </a:rPr>
              <a:t>Maak alles consistent met eerder getekende diagrammen</a:t>
            </a:r>
          </a:p>
        </p:txBody>
      </p:sp>
      <p:sp>
        <p:nvSpPr>
          <p:cNvPr id="6" name="Isosceles Triangle 5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C9ACEF-FA11-1E49-8317-34E5BC1DB093}"/>
              </a:ext>
            </a:extLst>
          </p:cNvPr>
          <p:cNvSpPr txBox="1"/>
          <p:nvPr/>
        </p:nvSpPr>
        <p:spPr>
          <a:xfrm>
            <a:off x="4466292" y="335"/>
            <a:ext cx="575292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2"/>
          <p:cNvSpPr>
            <a:spLocks noGrp="1"/>
          </p:cNvSpPr>
          <p:nvPr>
            <p:ph type="title" idx="4294967295"/>
          </p:nvPr>
        </p:nvSpPr>
        <p:spPr bwMode="auto">
          <a:xfrm>
            <a:off x="608013" y="0"/>
            <a:ext cx="4430712" cy="7681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sz="1800" b="1" dirty="0">
                <a:solidFill>
                  <a:schemeClr val="bg1"/>
                </a:solidFill>
                <a:latin typeface="Verdana" pitchFamily="34" charset="0"/>
              </a:rPr>
              <a:t>Koppelingen tussen systemen en tussen componenten</a:t>
            </a:r>
          </a:p>
        </p:txBody>
      </p:sp>
      <p:sp>
        <p:nvSpPr>
          <p:cNvPr id="5" name="Isosceles Triangle 4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E545FF-A4EF-8646-B016-B5DCF402B7C2}"/>
              </a:ext>
            </a:extLst>
          </p:cNvPr>
          <p:cNvSpPr txBox="1"/>
          <p:nvPr/>
        </p:nvSpPr>
        <p:spPr>
          <a:xfrm>
            <a:off x="4463433" y="768135"/>
            <a:ext cx="575292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102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2"/>
          <p:cNvSpPr>
            <a:spLocks noGrp="1"/>
          </p:cNvSpPr>
          <p:nvPr>
            <p:ph type="title" idx="4294967295"/>
          </p:nvPr>
        </p:nvSpPr>
        <p:spPr bwMode="auto">
          <a:xfrm>
            <a:off x="549275" y="0"/>
            <a:ext cx="448945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>
                <a:solidFill>
                  <a:srgbClr val="000000"/>
                </a:solidFill>
              </a:rPr>
              <a:t>Systeem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060576" y="1465263"/>
            <a:ext cx="729570" cy="263525"/>
            <a:chOff x="2060415" y="1465473"/>
            <a:chExt cx="751027" cy="263525"/>
          </a:xfrm>
        </p:grpSpPr>
        <p:sp>
          <p:nvSpPr>
            <p:cNvPr id="6" name="Rectangle 5"/>
            <p:cNvSpPr/>
            <p:nvPr/>
          </p:nvSpPr>
          <p:spPr>
            <a:xfrm>
              <a:off x="2136616" y="1465473"/>
              <a:ext cx="674826" cy="26352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060415" y="1513098"/>
              <a:ext cx="152400" cy="57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060415" y="1624223"/>
              <a:ext cx="152400" cy="57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</p:grpSp>
      <p:sp>
        <p:nvSpPr>
          <p:cNvPr id="17" name="Isosceles Triangle 16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EB08E8-AE1E-0F4F-99EC-EFD51AE32DD0}"/>
              </a:ext>
            </a:extLst>
          </p:cNvPr>
          <p:cNvSpPr txBox="1"/>
          <p:nvPr/>
        </p:nvSpPr>
        <p:spPr>
          <a:xfrm>
            <a:off x="4466292" y="335"/>
            <a:ext cx="575292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102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03250" y="0"/>
            <a:ext cx="4398963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/>
              <a:t>Vragen?</a:t>
            </a:r>
          </a:p>
        </p:txBody>
      </p:sp>
      <p:sp>
        <p:nvSpPr>
          <p:cNvPr id="4" name="Isosceles Triangle 3"/>
          <p:cNvSpPr>
            <a:spLocks noChangeArrowheads="1"/>
          </p:cNvSpPr>
          <p:nvPr/>
        </p:nvSpPr>
        <p:spPr bwMode="auto">
          <a:xfrm rot="5400000">
            <a:off x="2714400" y="3662411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2"/>
          <p:cNvSpPr>
            <a:spLocks noGrp="1"/>
          </p:cNvSpPr>
          <p:nvPr>
            <p:ph type="title" idx="4294967295"/>
          </p:nvPr>
        </p:nvSpPr>
        <p:spPr bwMode="auto">
          <a:xfrm>
            <a:off x="549275" y="0"/>
            <a:ext cx="448945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>
                <a:solidFill>
                  <a:srgbClr val="000000"/>
                </a:solidFill>
              </a:rPr>
              <a:t>Afhankelijkheid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060575" y="1465263"/>
            <a:ext cx="998538" cy="263525"/>
            <a:chOff x="2060415" y="1465473"/>
            <a:chExt cx="998537" cy="263525"/>
          </a:xfrm>
        </p:grpSpPr>
        <p:sp>
          <p:nvSpPr>
            <p:cNvPr id="6" name="Rectangle 5"/>
            <p:cNvSpPr/>
            <p:nvPr/>
          </p:nvSpPr>
          <p:spPr>
            <a:xfrm>
              <a:off x="2136615" y="1465473"/>
              <a:ext cx="922337" cy="26352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</a:rPr>
                <a:t>webshop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060415" y="1513098"/>
              <a:ext cx="152400" cy="57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060415" y="1624223"/>
              <a:ext cx="152400" cy="57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443980" y="2066925"/>
            <a:ext cx="835025" cy="263525"/>
            <a:chOff x="2910521" y="2067135"/>
            <a:chExt cx="835026" cy="263525"/>
          </a:xfrm>
        </p:grpSpPr>
        <p:sp>
          <p:nvSpPr>
            <p:cNvPr id="9" name="Rectangle 8"/>
            <p:cNvSpPr/>
            <p:nvPr/>
          </p:nvSpPr>
          <p:spPr>
            <a:xfrm>
              <a:off x="2986721" y="2067135"/>
              <a:ext cx="758826" cy="26352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</a:rPr>
                <a:t>iDeal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10521" y="2114760"/>
              <a:ext cx="152400" cy="57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910521" y="2225885"/>
              <a:ext cx="152400" cy="57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</p:grpSp>
      <p:cxnSp>
        <p:nvCxnSpPr>
          <p:cNvPr id="12" name="Straight Arrow Connector 11"/>
          <p:cNvCxnSpPr>
            <a:cxnSpLocks/>
            <a:stCxn id="6" idx="2"/>
            <a:endCxn id="9" idx="0"/>
          </p:cNvCxnSpPr>
          <p:nvPr/>
        </p:nvCxnSpPr>
        <p:spPr>
          <a:xfrm>
            <a:off x="2597944" y="1728788"/>
            <a:ext cx="301649" cy="338137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Isosceles Triangle 16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EB08E8-AE1E-0F4F-99EC-EFD51AE32DD0}"/>
              </a:ext>
            </a:extLst>
          </p:cNvPr>
          <p:cNvSpPr txBox="1"/>
          <p:nvPr/>
        </p:nvSpPr>
        <p:spPr>
          <a:xfrm>
            <a:off x="4466292" y="335"/>
            <a:ext cx="575292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102</a:t>
            </a:r>
          </a:p>
        </p:txBody>
      </p:sp>
    </p:spTree>
    <p:extLst>
      <p:ext uri="{BB962C8B-B14F-4D97-AF65-F5344CB8AC3E}">
        <p14:creationId xmlns:p14="http://schemas.microsoft.com/office/powerpoint/2010/main" val="319472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49275" y="0"/>
            <a:ext cx="448945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>
                <a:solidFill>
                  <a:srgbClr val="000000"/>
                </a:solidFill>
              </a:rPr>
              <a:t>Componentendiagram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97014" y="2134851"/>
            <a:ext cx="998537" cy="263525"/>
            <a:chOff x="219869" y="2706689"/>
            <a:chExt cx="998537" cy="263525"/>
          </a:xfrm>
          <a:solidFill>
            <a:schemeClr val="tx2"/>
          </a:solidFill>
        </p:grpSpPr>
        <p:sp>
          <p:nvSpPr>
            <p:cNvPr id="4" name="Rectangle 3"/>
            <p:cNvSpPr/>
            <p:nvPr/>
          </p:nvSpPr>
          <p:spPr>
            <a:xfrm>
              <a:off x="296068" y="2706689"/>
              <a:ext cx="922338" cy="2635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>
                  <a:solidFill>
                    <a:schemeClr val="bg1"/>
                  </a:solidFill>
                </a:rPr>
                <a:t>model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19869" y="2754312"/>
              <a:ext cx="152400" cy="57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b="0">
                <a:solidFill>
                  <a:schemeClr val="bg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19869" y="2865437"/>
              <a:ext cx="152400" cy="57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b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33701" y="2134852"/>
            <a:ext cx="835026" cy="263525"/>
            <a:chOff x="1069975" y="3308351"/>
            <a:chExt cx="835026" cy="263525"/>
          </a:xfrm>
          <a:solidFill>
            <a:schemeClr val="tx2"/>
          </a:solidFill>
        </p:grpSpPr>
        <p:sp>
          <p:nvSpPr>
            <p:cNvPr id="8" name="Rectangle 7"/>
            <p:cNvSpPr/>
            <p:nvPr/>
          </p:nvSpPr>
          <p:spPr>
            <a:xfrm>
              <a:off x="1146176" y="3308351"/>
              <a:ext cx="758825" cy="2635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>
                  <a:solidFill>
                    <a:schemeClr val="bg1"/>
                  </a:solidFill>
                </a:rPr>
                <a:t>view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069975" y="3355975"/>
              <a:ext cx="152400" cy="57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b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69975" y="3467100"/>
              <a:ext cx="152400" cy="57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b="0">
                <a:solidFill>
                  <a:schemeClr val="bg1"/>
                </a:solidFill>
              </a:endParaRP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rot="5400000">
            <a:off x="2182813" y="1593850"/>
            <a:ext cx="393700" cy="688975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186781" y="1477626"/>
            <a:ext cx="998537" cy="263525"/>
            <a:chOff x="219869" y="2706689"/>
            <a:chExt cx="998537" cy="263525"/>
          </a:xfrm>
          <a:solidFill>
            <a:schemeClr val="tx2"/>
          </a:solidFill>
        </p:grpSpPr>
        <p:sp>
          <p:nvSpPr>
            <p:cNvPr id="13" name="Rectangle 12"/>
            <p:cNvSpPr/>
            <p:nvPr/>
          </p:nvSpPr>
          <p:spPr>
            <a:xfrm>
              <a:off x="296068" y="2706689"/>
              <a:ext cx="922338" cy="2635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>
                  <a:solidFill>
                    <a:schemeClr val="bg1"/>
                  </a:solidFill>
                </a:rPr>
                <a:t>controller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9869" y="2754312"/>
              <a:ext cx="152400" cy="57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b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9869" y="2865437"/>
              <a:ext cx="152400" cy="57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b="0">
                <a:solidFill>
                  <a:schemeClr val="bg1"/>
                </a:solidFill>
              </a:endParaRP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 rot="16200000" flipH="1">
            <a:off x="2859882" y="1605756"/>
            <a:ext cx="393700" cy="665163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2647" name="Group 28"/>
          <p:cNvGrpSpPr>
            <a:grpSpLocks/>
          </p:cNvGrpSpPr>
          <p:nvPr/>
        </p:nvGrpSpPr>
        <p:grpSpPr bwMode="auto">
          <a:xfrm>
            <a:off x="844550" y="1179513"/>
            <a:ext cx="1079500" cy="288925"/>
            <a:chOff x="539750" y="836372"/>
            <a:chExt cx="1080308" cy="288000"/>
          </a:xfrm>
        </p:grpSpPr>
        <p:grpSp>
          <p:nvGrpSpPr>
            <p:cNvPr id="112649" name="Group 26"/>
            <p:cNvGrpSpPr>
              <a:grpSpLocks/>
            </p:cNvGrpSpPr>
            <p:nvPr/>
          </p:nvGrpSpPr>
          <p:grpSpPr bwMode="auto">
            <a:xfrm>
              <a:off x="539750" y="852190"/>
              <a:ext cx="345558" cy="177235"/>
              <a:chOff x="539750" y="833140"/>
              <a:chExt cx="345558" cy="177235"/>
            </a:xfrm>
          </p:grpSpPr>
          <p:sp>
            <p:nvSpPr>
              <p:cNvPr id="25" name="Arc 24"/>
              <p:cNvSpPr/>
              <p:nvPr/>
            </p:nvSpPr>
            <p:spPr>
              <a:xfrm rot="19800000">
                <a:off x="681144" y="833146"/>
                <a:ext cx="204940" cy="177231"/>
              </a:xfrm>
              <a:prstGeom prst="arc">
                <a:avLst>
                  <a:gd name="adj1" fmla="val 16637702"/>
                  <a:gd name="adj2" fmla="val 0"/>
                </a:avLst>
              </a:prstGeom>
              <a:ln w="508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25184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 flipV="1">
                <a:off x="539750" y="836311"/>
                <a:ext cx="212884" cy="110769"/>
              </a:xfrm>
              <a:prstGeom prst="line">
                <a:avLst/>
              </a:prstGeom>
              <a:ln w="508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Block Arc 18"/>
            <p:cNvSpPr/>
            <p:nvPr/>
          </p:nvSpPr>
          <p:spPr>
            <a:xfrm>
              <a:off x="801884" y="896504"/>
              <a:ext cx="228771" cy="183560"/>
            </a:xfrm>
            <a:prstGeom prst="blockArc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39750" y="836372"/>
              <a:ext cx="287553" cy="288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50000"/>
              </a:schemeClr>
            </a:solidFill>
            <a:ln w="508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21" name="Oval 20"/>
            <p:cNvSpPr/>
            <p:nvPr/>
          </p:nvSpPr>
          <p:spPr>
            <a:xfrm>
              <a:off x="1005236" y="836372"/>
              <a:ext cx="287552" cy="288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50000"/>
              </a:schemeClr>
            </a:solidFill>
            <a:ln w="508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grpSp>
          <p:nvGrpSpPr>
            <p:cNvPr id="112653" name="Group 27"/>
            <p:cNvGrpSpPr>
              <a:grpSpLocks/>
            </p:cNvGrpSpPr>
            <p:nvPr/>
          </p:nvGrpSpPr>
          <p:grpSpPr bwMode="auto">
            <a:xfrm>
              <a:off x="1274500" y="845840"/>
              <a:ext cx="345558" cy="177235"/>
              <a:chOff x="1274500" y="826790"/>
              <a:chExt cx="345558" cy="177235"/>
            </a:xfrm>
          </p:grpSpPr>
          <p:sp>
            <p:nvSpPr>
              <p:cNvPr id="23" name="Arc 22"/>
              <p:cNvSpPr/>
              <p:nvPr/>
            </p:nvSpPr>
            <p:spPr>
              <a:xfrm rot="19800000">
                <a:off x="1415118" y="826817"/>
                <a:ext cx="204940" cy="177231"/>
              </a:xfrm>
              <a:prstGeom prst="arc">
                <a:avLst>
                  <a:gd name="adj1" fmla="val 16637702"/>
                  <a:gd name="adj2" fmla="val 0"/>
                </a:avLst>
              </a:prstGeom>
              <a:ln w="508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25184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cxnSp>
            <p:nvCxnSpPr>
              <p:cNvPr id="2" name="Straight Connector 23"/>
              <p:cNvCxnSpPr/>
              <p:nvPr/>
            </p:nvCxnSpPr>
            <p:spPr>
              <a:xfrm flipV="1">
                <a:off x="1273724" y="829982"/>
                <a:ext cx="212884" cy="55384"/>
              </a:xfrm>
              <a:prstGeom prst="line">
                <a:avLst/>
              </a:prstGeom>
              <a:ln w="508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Isosceles Triangle 28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B7023A-AA99-C34C-B491-454E5F2C70C5}"/>
              </a:ext>
            </a:extLst>
          </p:cNvPr>
          <p:cNvSpPr txBox="1"/>
          <p:nvPr/>
        </p:nvSpPr>
        <p:spPr>
          <a:xfrm>
            <a:off x="4466292" y="335"/>
            <a:ext cx="575292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103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49275" y="0"/>
            <a:ext cx="448945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>
                <a:solidFill>
                  <a:srgbClr val="000000"/>
                </a:solidFill>
              </a:rPr>
              <a:t>Gelaagde architectuur</a:t>
            </a:r>
          </a:p>
        </p:txBody>
      </p:sp>
      <p:sp>
        <p:nvSpPr>
          <p:cNvPr id="29" name="Isosceles Triangle 28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 dirty="0"/>
          </a:p>
        </p:txBody>
      </p:sp>
      <p:sp>
        <p:nvSpPr>
          <p:cNvPr id="86" name="Rectangle 85"/>
          <p:cNvSpPr/>
          <p:nvPr/>
        </p:nvSpPr>
        <p:spPr>
          <a:xfrm>
            <a:off x="1622787" y="2037156"/>
            <a:ext cx="910337" cy="393699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0" rtlCol="0" anchor="t" anchorCtr="0"/>
          <a:lstStyle/>
          <a:p>
            <a:r>
              <a:rPr lang="en-US" sz="700" b="1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87" name="Rectangle 86"/>
          <p:cNvSpPr/>
          <p:nvPr/>
        </p:nvSpPr>
        <p:spPr>
          <a:xfrm>
            <a:off x="2154156" y="1401362"/>
            <a:ext cx="1065885" cy="425450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0" rtlCol="0" anchor="t" anchorCtr="0"/>
          <a:lstStyle/>
          <a:p>
            <a:r>
              <a:rPr lang="en-US" sz="700" b="1" dirty="0">
                <a:solidFill>
                  <a:schemeClr val="tx1"/>
                </a:solidFill>
              </a:rPr>
              <a:t>controller</a:t>
            </a:r>
          </a:p>
        </p:txBody>
      </p:sp>
      <p:sp>
        <p:nvSpPr>
          <p:cNvPr id="88" name="Rectangle 87"/>
          <p:cNvSpPr/>
          <p:nvPr/>
        </p:nvSpPr>
        <p:spPr>
          <a:xfrm>
            <a:off x="2907519" y="2037156"/>
            <a:ext cx="942087" cy="393699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0" rtlCol="0" anchor="t" anchorCtr="0"/>
          <a:lstStyle/>
          <a:p>
            <a:r>
              <a:rPr lang="en-US" sz="700" b="1" dirty="0">
                <a:solidFill>
                  <a:schemeClr val="tx1"/>
                </a:solidFill>
              </a:rPr>
              <a:t>view</a:t>
            </a:r>
          </a:p>
        </p:txBody>
      </p:sp>
      <p:sp>
        <p:nvSpPr>
          <p:cNvPr id="89" name="Rectangle 88"/>
          <p:cNvSpPr/>
          <p:nvPr/>
        </p:nvSpPr>
        <p:spPr>
          <a:xfrm>
            <a:off x="1420810" y="1167206"/>
            <a:ext cx="2587546" cy="1419226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0" rtlCol="0" anchor="t" anchorCtr="0"/>
          <a:lstStyle/>
          <a:p>
            <a:r>
              <a:rPr lang="en-US" sz="700" b="1" dirty="0">
                <a:solidFill>
                  <a:schemeClr val="tx1"/>
                </a:solidFill>
              </a:rPr>
              <a:t>diagram editor</a:t>
            </a:r>
          </a:p>
        </p:txBody>
      </p:sp>
      <p:sp>
        <p:nvSpPr>
          <p:cNvPr id="90" name="Rectangle 89"/>
          <p:cNvSpPr/>
          <p:nvPr/>
        </p:nvSpPr>
        <p:spPr>
          <a:xfrm>
            <a:off x="2077956" y="1524393"/>
            <a:ext cx="152400" cy="571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91" name="Rectangle 90"/>
          <p:cNvSpPr/>
          <p:nvPr/>
        </p:nvSpPr>
        <p:spPr>
          <a:xfrm>
            <a:off x="2077956" y="1654568"/>
            <a:ext cx="152400" cy="571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92" name="Rectangle 91"/>
          <p:cNvSpPr/>
          <p:nvPr/>
        </p:nvSpPr>
        <p:spPr>
          <a:xfrm>
            <a:off x="1546587" y="2154627"/>
            <a:ext cx="152400" cy="571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93" name="Rectangle 92"/>
          <p:cNvSpPr/>
          <p:nvPr/>
        </p:nvSpPr>
        <p:spPr>
          <a:xfrm>
            <a:off x="1546587" y="2284802"/>
            <a:ext cx="152400" cy="571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94" name="Rectangle 93"/>
          <p:cNvSpPr/>
          <p:nvPr/>
        </p:nvSpPr>
        <p:spPr>
          <a:xfrm>
            <a:off x="2835866" y="2153040"/>
            <a:ext cx="152400" cy="571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95" name="Rectangle 94"/>
          <p:cNvSpPr/>
          <p:nvPr/>
        </p:nvSpPr>
        <p:spPr>
          <a:xfrm>
            <a:off x="2835866" y="2283215"/>
            <a:ext cx="152400" cy="571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96" name="Rectangle 95"/>
          <p:cNvSpPr/>
          <p:nvPr/>
        </p:nvSpPr>
        <p:spPr>
          <a:xfrm>
            <a:off x="1338260" y="1286663"/>
            <a:ext cx="152400" cy="571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97" name="Rectangle 96"/>
          <p:cNvSpPr/>
          <p:nvPr/>
        </p:nvSpPr>
        <p:spPr>
          <a:xfrm>
            <a:off x="1338260" y="1416838"/>
            <a:ext cx="152400" cy="571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cxnSp>
        <p:nvCxnSpPr>
          <p:cNvPr id="98" name="Straight Arrow Connector 97"/>
          <p:cNvCxnSpPr/>
          <p:nvPr/>
        </p:nvCxnSpPr>
        <p:spPr>
          <a:xfrm rot="5400000">
            <a:off x="2965764" y="1931191"/>
            <a:ext cx="210346" cy="1589"/>
          </a:xfrm>
          <a:prstGeom prst="straightConnector1">
            <a:avLst/>
          </a:prstGeom>
          <a:ln w="19050">
            <a:solidFill>
              <a:schemeClr val="tx2"/>
            </a:solidFill>
            <a:prstDash val="sysDash"/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rot="5400000">
            <a:off x="2187888" y="1931192"/>
            <a:ext cx="210346" cy="1589"/>
          </a:xfrm>
          <a:prstGeom prst="straightConnector1">
            <a:avLst/>
          </a:prstGeom>
          <a:ln w="19050">
            <a:solidFill>
              <a:schemeClr val="tx2"/>
            </a:solidFill>
            <a:prstDash val="sysDash"/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5596B24-11D7-9C4F-893F-D16E1E5BA22C}"/>
              </a:ext>
            </a:extLst>
          </p:cNvPr>
          <p:cNvSpPr txBox="1"/>
          <p:nvPr/>
        </p:nvSpPr>
        <p:spPr>
          <a:xfrm>
            <a:off x="4466292" y="335"/>
            <a:ext cx="575292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103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49275" y="0"/>
            <a:ext cx="448945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>
                <a:solidFill>
                  <a:srgbClr val="000000"/>
                </a:solidFill>
              </a:rPr>
              <a:t>Gelaagde architectuur</a:t>
            </a:r>
          </a:p>
        </p:txBody>
      </p:sp>
      <p:sp>
        <p:nvSpPr>
          <p:cNvPr id="29" name="Isosceles Triangle 28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 dirty="0"/>
          </a:p>
        </p:txBody>
      </p:sp>
      <p:sp>
        <p:nvSpPr>
          <p:cNvPr id="28" name="Rectangle 27"/>
          <p:cNvSpPr/>
          <p:nvPr/>
        </p:nvSpPr>
        <p:spPr>
          <a:xfrm>
            <a:off x="1537016" y="2662234"/>
            <a:ext cx="1273954" cy="650878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0" rtlCol="0" anchor="t" anchorCtr="0"/>
          <a:lstStyle/>
          <a:p>
            <a:r>
              <a:rPr lang="en-US" sz="700" b="1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939353" y="1303333"/>
            <a:ext cx="2026741" cy="1193804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0" rtlCol="0" anchor="t" anchorCtr="0"/>
          <a:lstStyle/>
          <a:p>
            <a:r>
              <a:rPr lang="en-US" sz="700" b="1" dirty="0">
                <a:solidFill>
                  <a:schemeClr val="tx1"/>
                </a:solidFill>
              </a:rPr>
              <a:t>controller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153091" y="2662234"/>
            <a:ext cx="1273954" cy="650878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0" rtlCol="0" anchor="t" anchorCtr="0"/>
          <a:lstStyle/>
          <a:p>
            <a:r>
              <a:rPr lang="en-US" sz="700" b="1" dirty="0">
                <a:solidFill>
                  <a:schemeClr val="tx1"/>
                </a:solidFill>
              </a:rPr>
              <a:t>view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282207" y="954082"/>
            <a:ext cx="3305096" cy="2447925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0" rtlCol="0" anchor="t" anchorCtr="0"/>
          <a:lstStyle/>
          <a:p>
            <a:r>
              <a:rPr lang="en-US" sz="700" b="1" dirty="0">
                <a:solidFill>
                  <a:schemeClr val="tx1"/>
                </a:solidFill>
              </a:rPr>
              <a:t>diagram editor</a:t>
            </a:r>
          </a:p>
        </p:txBody>
      </p:sp>
      <p:grpSp>
        <p:nvGrpSpPr>
          <p:cNvPr id="2" name="Group 14"/>
          <p:cNvGrpSpPr>
            <a:grpSpLocks noChangeAspect="1"/>
          </p:cNvGrpSpPr>
          <p:nvPr/>
        </p:nvGrpSpPr>
        <p:grpSpPr>
          <a:xfrm>
            <a:off x="1575116" y="3114672"/>
            <a:ext cx="1099747" cy="131763"/>
            <a:chOff x="-418303" y="2706689"/>
            <a:chExt cx="2199493" cy="263525"/>
          </a:xfrm>
          <a:solidFill>
            <a:schemeClr val="tx2"/>
          </a:solidFill>
        </p:grpSpPr>
        <p:sp>
          <p:nvSpPr>
            <p:cNvPr id="34" name="Rectangle 33"/>
            <p:cNvSpPr/>
            <p:nvPr/>
          </p:nvSpPr>
          <p:spPr>
            <a:xfrm>
              <a:off x="-342103" y="2706689"/>
              <a:ext cx="2123293" cy="2635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28800" rtlCol="0" anchor="ctr"/>
            <a:lstStyle/>
            <a:p>
              <a:pPr algn="ctr"/>
              <a:r>
                <a:rPr lang="en-US" sz="700" b="1" dirty="0">
                  <a:solidFill>
                    <a:schemeClr val="bg1"/>
                  </a:solidFill>
                </a:rPr>
                <a:t>model objects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-418303" y="2754313"/>
              <a:ext cx="152400" cy="57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28800" rtlCol="0" anchor="ctr"/>
            <a:lstStyle/>
            <a:p>
              <a:pPr algn="ctr"/>
              <a:endParaRPr lang="en-US" sz="700">
                <a:solidFill>
                  <a:schemeClr val="bg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-418303" y="2865436"/>
              <a:ext cx="152400" cy="57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28800" rtlCol="0" anchor="ctr"/>
            <a:lstStyle/>
            <a:p>
              <a:pPr algn="ctr"/>
              <a:endParaRPr lang="en-US" sz="70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13"/>
          <p:cNvGrpSpPr>
            <a:grpSpLocks noChangeAspect="1"/>
          </p:cNvGrpSpPr>
          <p:nvPr/>
        </p:nvGrpSpPr>
        <p:grpSpPr>
          <a:xfrm>
            <a:off x="3332644" y="3101177"/>
            <a:ext cx="417513" cy="131763"/>
            <a:chOff x="1069975" y="3308351"/>
            <a:chExt cx="835026" cy="263525"/>
          </a:xfrm>
          <a:solidFill>
            <a:schemeClr val="tx2"/>
          </a:solidFill>
        </p:grpSpPr>
        <p:sp>
          <p:nvSpPr>
            <p:cNvPr id="38" name="Rectangle 37"/>
            <p:cNvSpPr/>
            <p:nvPr/>
          </p:nvSpPr>
          <p:spPr>
            <a:xfrm>
              <a:off x="1146176" y="3308351"/>
              <a:ext cx="758825" cy="2635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28800" rtlCol="0" anchor="ctr"/>
            <a:lstStyle/>
            <a:p>
              <a:pPr algn="ctr"/>
              <a:r>
                <a:rPr lang="en-US" sz="700" b="1" dirty="0">
                  <a:solidFill>
                    <a:schemeClr val="bg1"/>
                  </a:solidFill>
                </a:rPr>
                <a:t>views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69975" y="3355975"/>
              <a:ext cx="152400" cy="57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28800" rtlCol="0" anchor="ctr"/>
            <a:lstStyle/>
            <a:p>
              <a:pPr algn="ctr"/>
              <a:endParaRPr lang="en-US" sz="700">
                <a:solidFill>
                  <a:schemeClr val="bg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069975" y="3467100"/>
              <a:ext cx="152400" cy="57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28800" rtlCol="0" anchor="ctr"/>
            <a:lstStyle/>
            <a:p>
              <a:pPr algn="ctr"/>
              <a:endParaRPr lang="en-US" sz="70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15"/>
          <p:cNvGrpSpPr>
            <a:grpSpLocks noChangeAspect="1"/>
          </p:cNvGrpSpPr>
          <p:nvPr/>
        </p:nvGrpSpPr>
        <p:grpSpPr>
          <a:xfrm>
            <a:off x="2469579" y="2283613"/>
            <a:ext cx="1155202" cy="131763"/>
            <a:chOff x="-406147" y="2706689"/>
            <a:chExt cx="2310403" cy="263525"/>
          </a:xfrm>
          <a:solidFill>
            <a:schemeClr val="tx2"/>
          </a:solidFill>
        </p:grpSpPr>
        <p:sp>
          <p:nvSpPr>
            <p:cNvPr id="42" name="Rectangle 41"/>
            <p:cNvSpPr/>
            <p:nvPr/>
          </p:nvSpPr>
          <p:spPr>
            <a:xfrm>
              <a:off x="-329947" y="2706689"/>
              <a:ext cx="2234203" cy="2635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28800" rtlCol="0" anchor="ctr"/>
            <a:lstStyle/>
            <a:p>
              <a:pPr algn="ctr"/>
              <a:r>
                <a:rPr lang="en-US" sz="700" b="1" dirty="0">
                  <a:solidFill>
                    <a:schemeClr val="bg1"/>
                  </a:solidFill>
                </a:rPr>
                <a:t>editparts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-406147" y="2754313"/>
              <a:ext cx="152400" cy="57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28800" rtlCol="0" anchor="ctr"/>
            <a:lstStyle/>
            <a:p>
              <a:pPr algn="ctr"/>
              <a:endParaRPr lang="en-US" sz="700">
                <a:solidFill>
                  <a:schemeClr val="bg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-406147" y="2865436"/>
              <a:ext cx="152400" cy="57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28800" rtlCol="0" anchor="ctr"/>
            <a:lstStyle/>
            <a:p>
              <a:pPr algn="ctr"/>
              <a:endParaRPr lang="en-US" sz="70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14"/>
          <p:cNvGrpSpPr>
            <a:grpSpLocks noChangeAspect="1"/>
          </p:cNvGrpSpPr>
          <p:nvPr/>
        </p:nvGrpSpPr>
        <p:grpSpPr>
          <a:xfrm>
            <a:off x="1725927" y="2827331"/>
            <a:ext cx="574286" cy="131763"/>
            <a:chOff x="219869" y="2706689"/>
            <a:chExt cx="1148571" cy="263525"/>
          </a:xfrm>
          <a:solidFill>
            <a:schemeClr val="tx2"/>
          </a:solidFill>
        </p:grpSpPr>
        <p:sp>
          <p:nvSpPr>
            <p:cNvPr id="46" name="Rectangle 45"/>
            <p:cNvSpPr/>
            <p:nvPr/>
          </p:nvSpPr>
          <p:spPr>
            <a:xfrm>
              <a:off x="286545" y="2706689"/>
              <a:ext cx="1081895" cy="2635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28800" rtlCol="0" anchor="ctr"/>
            <a:lstStyle/>
            <a:p>
              <a:pPr algn="ctr"/>
              <a:r>
                <a:rPr lang="en-US" sz="700" b="1" dirty="0">
                  <a:solidFill>
                    <a:schemeClr val="bg1"/>
                  </a:solidFill>
                </a:rPr>
                <a:t>commands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19869" y="2754312"/>
              <a:ext cx="152400" cy="57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28800" rtlCol="0" anchor="ctr"/>
            <a:lstStyle/>
            <a:p>
              <a:pPr algn="ctr"/>
              <a:endParaRPr lang="en-US" sz="700">
                <a:solidFill>
                  <a:schemeClr val="bg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19869" y="2865437"/>
              <a:ext cx="152400" cy="57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28800" rtlCol="0" anchor="ctr"/>
            <a:lstStyle/>
            <a:p>
              <a:pPr algn="ctr"/>
              <a:endParaRPr lang="en-US" sz="700">
                <a:solidFill>
                  <a:schemeClr val="bg1"/>
                </a:solidFill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1863153" y="1426364"/>
            <a:ext cx="152400" cy="571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50" name="Rectangle 49"/>
          <p:cNvSpPr/>
          <p:nvPr/>
        </p:nvSpPr>
        <p:spPr>
          <a:xfrm>
            <a:off x="1863153" y="1556539"/>
            <a:ext cx="152400" cy="571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>
          <a:xfrm>
            <a:off x="2128763" y="1997063"/>
            <a:ext cx="1203881" cy="131763"/>
            <a:chOff x="-1103692" y="2706684"/>
            <a:chExt cx="2407760" cy="263525"/>
          </a:xfrm>
          <a:solidFill>
            <a:schemeClr val="tx2"/>
          </a:solidFill>
        </p:grpSpPr>
        <p:sp>
          <p:nvSpPr>
            <p:cNvPr id="52" name="Rectangle 51"/>
            <p:cNvSpPr/>
            <p:nvPr/>
          </p:nvSpPr>
          <p:spPr>
            <a:xfrm>
              <a:off x="-1027492" y="2706684"/>
              <a:ext cx="2331560" cy="2635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28800" rtlCol="0" anchor="t" anchorCtr="0"/>
            <a:lstStyle/>
            <a:p>
              <a:pPr algn="ctr"/>
              <a:r>
                <a:rPr lang="en-US" sz="700" b="1" dirty="0">
                  <a:solidFill>
                    <a:schemeClr val="bg1"/>
                  </a:solidFill>
                </a:rPr>
                <a:t>requests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-1103692" y="2754312"/>
              <a:ext cx="152400" cy="57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>
                <a:solidFill>
                  <a:schemeClr val="bg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-1103692" y="2865437"/>
              <a:ext cx="152400" cy="57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15"/>
          <p:cNvGrpSpPr>
            <a:grpSpLocks noChangeAspect="1"/>
          </p:cNvGrpSpPr>
          <p:nvPr/>
        </p:nvGrpSpPr>
        <p:grpSpPr>
          <a:xfrm>
            <a:off x="2790544" y="1400964"/>
            <a:ext cx="542099" cy="131763"/>
            <a:chOff x="219869" y="2706689"/>
            <a:chExt cx="1084197" cy="263525"/>
          </a:xfrm>
          <a:solidFill>
            <a:schemeClr val="tx2"/>
          </a:solidFill>
        </p:grpSpPr>
        <p:sp>
          <p:nvSpPr>
            <p:cNvPr id="56" name="Rectangle 55"/>
            <p:cNvSpPr/>
            <p:nvPr/>
          </p:nvSpPr>
          <p:spPr>
            <a:xfrm>
              <a:off x="296067" y="2706689"/>
              <a:ext cx="1007999" cy="2635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28800" rtlCol="0" anchor="ctr"/>
            <a:lstStyle/>
            <a:p>
              <a:pPr algn="ctr"/>
              <a:r>
                <a:rPr lang="en-US" sz="700" b="1" dirty="0">
                  <a:solidFill>
                    <a:schemeClr val="bg1"/>
                  </a:solidFill>
                </a:rPr>
                <a:t>tools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19869" y="2754312"/>
              <a:ext cx="152400" cy="57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28800" rtlCol="0" anchor="ctr"/>
            <a:lstStyle/>
            <a:p>
              <a:pPr algn="ctr"/>
              <a:endParaRPr lang="en-US" sz="700">
                <a:solidFill>
                  <a:schemeClr val="bg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19869" y="2865437"/>
              <a:ext cx="152400" cy="57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28800" rtlCol="0" anchor="ctr"/>
            <a:lstStyle/>
            <a:p>
              <a:pPr algn="ctr"/>
              <a:endParaRPr lang="en-US" sz="70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790544" y="1702589"/>
            <a:ext cx="542099" cy="131763"/>
            <a:chOff x="219869" y="2706689"/>
            <a:chExt cx="1084197" cy="263525"/>
          </a:xfrm>
          <a:solidFill>
            <a:schemeClr val="tx2"/>
          </a:solidFill>
        </p:grpSpPr>
        <p:sp>
          <p:nvSpPr>
            <p:cNvPr id="60" name="Rectangle 59"/>
            <p:cNvSpPr/>
            <p:nvPr/>
          </p:nvSpPr>
          <p:spPr>
            <a:xfrm>
              <a:off x="296067" y="2706689"/>
              <a:ext cx="1007999" cy="2635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28800" rtlCol="0" anchor="ctr"/>
            <a:lstStyle/>
            <a:p>
              <a:pPr algn="ctr"/>
              <a:r>
                <a:rPr lang="en-US" sz="700" b="1" dirty="0">
                  <a:solidFill>
                    <a:schemeClr val="bg1"/>
                  </a:solidFill>
                </a:rPr>
                <a:t>actions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19869" y="2754312"/>
              <a:ext cx="152400" cy="57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28800" rtlCol="0" anchor="ctr"/>
            <a:lstStyle/>
            <a:p>
              <a:pPr algn="ctr"/>
              <a:endParaRPr lang="en-US" sz="700">
                <a:solidFill>
                  <a:schemeClr val="bg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19869" y="2865437"/>
              <a:ext cx="152400" cy="57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28800" rtlCol="0" anchor="ctr"/>
            <a:lstStyle/>
            <a:p>
              <a:pPr algn="ctr"/>
              <a:endParaRPr lang="en-US" sz="700">
                <a:solidFill>
                  <a:schemeClr val="bg1"/>
                </a:solidFill>
              </a:endParaRPr>
            </a:p>
          </p:txBody>
        </p:sp>
      </p:grpSp>
      <p:cxnSp>
        <p:nvCxnSpPr>
          <p:cNvPr id="63" name="Straight Arrow Connector 62"/>
          <p:cNvCxnSpPr/>
          <p:nvPr/>
        </p:nvCxnSpPr>
        <p:spPr>
          <a:xfrm rot="5400000">
            <a:off x="2986188" y="1605752"/>
            <a:ext cx="192087" cy="1588"/>
          </a:xfrm>
          <a:prstGeom prst="straightConnector1">
            <a:avLst/>
          </a:prstGeom>
          <a:ln w="19050">
            <a:solidFill>
              <a:schemeClr val="tx2"/>
            </a:solidFill>
            <a:prstDash val="sysDash"/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16200000" flipH="1">
            <a:off x="2989763" y="1906181"/>
            <a:ext cx="181761" cy="1"/>
          </a:xfrm>
          <a:prstGeom prst="straightConnector1">
            <a:avLst/>
          </a:prstGeom>
          <a:ln w="19050">
            <a:solidFill>
              <a:schemeClr val="tx2"/>
            </a:solidFill>
            <a:prstDash val="sysDash"/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5400000">
            <a:off x="1798563" y="2420928"/>
            <a:ext cx="812803" cy="2"/>
          </a:xfrm>
          <a:prstGeom prst="straightConnector1">
            <a:avLst/>
          </a:prstGeom>
          <a:ln w="19050">
            <a:solidFill>
              <a:schemeClr val="tx2"/>
            </a:solidFill>
            <a:prstDash val="sysDash"/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5400000">
            <a:off x="1839734" y="2564998"/>
            <a:ext cx="1100941" cy="1588"/>
          </a:xfrm>
          <a:prstGeom prst="straightConnector1">
            <a:avLst/>
          </a:prstGeom>
          <a:ln w="19050">
            <a:solidFill>
              <a:schemeClr val="tx2"/>
            </a:solidFill>
            <a:prstDash val="sysDash"/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5400000">
            <a:off x="2964754" y="2167722"/>
            <a:ext cx="230987" cy="795"/>
          </a:xfrm>
          <a:prstGeom prst="straightConnector1">
            <a:avLst/>
          </a:prstGeom>
          <a:ln w="19050">
            <a:solidFill>
              <a:schemeClr val="tx2"/>
            </a:solidFill>
            <a:prstDash val="sysDash"/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16200000" flipH="1">
            <a:off x="2185517" y="2745973"/>
            <a:ext cx="737393" cy="1"/>
          </a:xfrm>
          <a:prstGeom prst="straightConnector1">
            <a:avLst/>
          </a:prstGeom>
          <a:ln w="19050">
            <a:solidFill>
              <a:schemeClr val="tx2"/>
            </a:solidFill>
            <a:prstDash val="sysDash"/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1460816" y="2779705"/>
            <a:ext cx="152400" cy="571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70" name="Rectangle 69"/>
          <p:cNvSpPr/>
          <p:nvPr/>
        </p:nvSpPr>
        <p:spPr>
          <a:xfrm>
            <a:off x="1460816" y="2909880"/>
            <a:ext cx="152400" cy="571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71" name="Rectangle 70"/>
          <p:cNvSpPr/>
          <p:nvPr/>
        </p:nvSpPr>
        <p:spPr>
          <a:xfrm>
            <a:off x="3081438" y="2778118"/>
            <a:ext cx="152400" cy="571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72" name="Rectangle 71"/>
          <p:cNvSpPr/>
          <p:nvPr/>
        </p:nvSpPr>
        <p:spPr>
          <a:xfrm>
            <a:off x="3081438" y="2908293"/>
            <a:ext cx="152400" cy="571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3554931" y="2311395"/>
            <a:ext cx="1" cy="789784"/>
          </a:xfrm>
          <a:prstGeom prst="straightConnector1">
            <a:avLst/>
          </a:prstGeom>
          <a:ln w="19050">
            <a:solidFill>
              <a:schemeClr val="tx2"/>
            </a:solidFill>
            <a:prstDash val="sysDash"/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5400000">
            <a:off x="1965248" y="3036883"/>
            <a:ext cx="155578" cy="1588"/>
          </a:xfrm>
          <a:prstGeom prst="straightConnector1">
            <a:avLst/>
          </a:prstGeom>
          <a:ln w="19050">
            <a:solidFill>
              <a:schemeClr val="tx2"/>
            </a:solidFill>
            <a:prstDash val="sysDash"/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1199657" y="1073540"/>
            <a:ext cx="152400" cy="571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76" name="Rectangle 75"/>
          <p:cNvSpPr/>
          <p:nvPr/>
        </p:nvSpPr>
        <p:spPr>
          <a:xfrm>
            <a:off x="1199657" y="1203715"/>
            <a:ext cx="152400" cy="571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grpSp>
        <p:nvGrpSpPr>
          <p:cNvPr id="9" name="Group 76"/>
          <p:cNvGrpSpPr>
            <a:grpSpLocks noChangeAspect="1"/>
          </p:cNvGrpSpPr>
          <p:nvPr/>
        </p:nvGrpSpPr>
        <p:grpSpPr>
          <a:xfrm>
            <a:off x="1411489" y="1091401"/>
            <a:ext cx="2080439" cy="131763"/>
            <a:chOff x="219869" y="2706689"/>
            <a:chExt cx="4160875" cy="263525"/>
          </a:xfrm>
          <a:solidFill>
            <a:schemeClr val="tx2"/>
          </a:solidFill>
        </p:grpSpPr>
        <p:sp>
          <p:nvSpPr>
            <p:cNvPr id="78" name="Rectangle 77"/>
            <p:cNvSpPr/>
            <p:nvPr/>
          </p:nvSpPr>
          <p:spPr>
            <a:xfrm>
              <a:off x="296067" y="2706689"/>
              <a:ext cx="4084677" cy="2635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28800" rtlCol="0" anchor="ctr"/>
            <a:lstStyle/>
            <a:p>
              <a:pPr algn="ctr"/>
              <a:r>
                <a:rPr lang="en-US" sz="700" b="1" dirty="0">
                  <a:solidFill>
                    <a:schemeClr val="bg1"/>
                  </a:solidFill>
                </a:rPr>
                <a:t>main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19869" y="2754312"/>
              <a:ext cx="152400" cy="57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28800" rtlCol="0" anchor="ctr"/>
            <a:lstStyle/>
            <a:p>
              <a:pPr algn="ctr"/>
              <a:endParaRPr lang="en-US" sz="700">
                <a:solidFill>
                  <a:schemeClr val="bg1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19869" y="2865437"/>
              <a:ext cx="152400" cy="57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28800" rtlCol="0" anchor="ctr"/>
            <a:lstStyle/>
            <a:p>
              <a:pPr algn="ctr"/>
              <a:endParaRPr lang="en-US" sz="700">
                <a:solidFill>
                  <a:schemeClr val="bg1"/>
                </a:solidFill>
              </a:endParaRPr>
            </a:p>
          </p:txBody>
        </p:sp>
      </p:grpSp>
      <p:cxnSp>
        <p:nvCxnSpPr>
          <p:cNvPr id="81" name="Straight Arrow Connector 80"/>
          <p:cNvCxnSpPr/>
          <p:nvPr/>
        </p:nvCxnSpPr>
        <p:spPr>
          <a:xfrm rot="16200000" flipH="1">
            <a:off x="651189" y="2110576"/>
            <a:ext cx="2005016" cy="4765"/>
          </a:xfrm>
          <a:prstGeom prst="straightConnector1">
            <a:avLst/>
          </a:prstGeom>
          <a:ln w="19050">
            <a:solidFill>
              <a:schemeClr val="tx2"/>
            </a:solidFill>
            <a:prstDash val="sysDash"/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5400000">
            <a:off x="2847801" y="1715685"/>
            <a:ext cx="1135855" cy="1588"/>
          </a:xfrm>
          <a:prstGeom prst="straightConnector1">
            <a:avLst/>
          </a:prstGeom>
          <a:ln w="19050">
            <a:solidFill>
              <a:schemeClr val="tx2"/>
            </a:solidFill>
            <a:prstDash val="sysDash"/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rot="5400000">
            <a:off x="2989189" y="1312064"/>
            <a:ext cx="177800" cy="1588"/>
          </a:xfrm>
          <a:prstGeom prst="straightConnector1">
            <a:avLst/>
          </a:prstGeom>
          <a:ln w="19050">
            <a:solidFill>
              <a:schemeClr val="tx2"/>
            </a:solidFill>
            <a:prstDash val="sysDash"/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rot="5400000">
            <a:off x="3759686" y="2579684"/>
            <a:ext cx="165097" cy="1588"/>
          </a:xfrm>
          <a:prstGeom prst="straightConnector1">
            <a:avLst/>
          </a:prstGeom>
          <a:ln w="19050">
            <a:solidFill>
              <a:schemeClr val="tx2"/>
            </a:solidFill>
            <a:prstDash val="sysDash"/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16200000" flipH="1">
            <a:off x="1973983" y="2579684"/>
            <a:ext cx="165097" cy="2"/>
          </a:xfrm>
          <a:prstGeom prst="straightConnector1">
            <a:avLst/>
          </a:prstGeom>
          <a:ln w="19050">
            <a:solidFill>
              <a:schemeClr val="tx2"/>
            </a:solidFill>
            <a:prstDash val="sysDash"/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B905ABDC-1B42-6F46-90D3-474EC479D98C}"/>
              </a:ext>
            </a:extLst>
          </p:cNvPr>
          <p:cNvSpPr txBox="1"/>
          <p:nvPr/>
        </p:nvSpPr>
        <p:spPr>
          <a:xfrm>
            <a:off x="4466292" y="335"/>
            <a:ext cx="575292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103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49275" y="37212"/>
            <a:ext cx="448945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 err="1">
                <a:solidFill>
                  <a:srgbClr val="000000"/>
                </a:solidFill>
              </a:rPr>
              <a:t>Package-afhankelijkheidsdiagram</a:t>
            </a:r>
            <a:endParaRPr lang="nl-NL" b="1" dirty="0">
              <a:solidFill>
                <a:srgbClr val="000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rot="16200000" flipH="1">
            <a:off x="2279650" y="1822451"/>
            <a:ext cx="1335087" cy="468312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2251134" y="730472"/>
            <a:ext cx="922338" cy="657801"/>
            <a:chOff x="296068" y="2421950"/>
            <a:chExt cx="922338" cy="657801"/>
          </a:xfrm>
          <a:solidFill>
            <a:schemeClr val="tx2"/>
          </a:solidFill>
        </p:grpSpPr>
        <p:sp>
          <p:nvSpPr>
            <p:cNvPr id="5" name="Rounded Rectangle 4"/>
            <p:cNvSpPr/>
            <p:nvPr/>
          </p:nvSpPr>
          <p:spPr>
            <a:xfrm>
              <a:off x="296068" y="2421950"/>
              <a:ext cx="372572" cy="198000"/>
            </a:xfrm>
            <a:prstGeom prst="roundRect">
              <a:avLst>
                <a:gd name="adj" fmla="val 28432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36000" anchor="ctr" anchorCtr="1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96068" y="2489200"/>
              <a:ext cx="922338" cy="59055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</a:rPr>
                <a:t>user interface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730685" y="1661596"/>
            <a:ext cx="922338" cy="657801"/>
            <a:chOff x="296068" y="2421950"/>
            <a:chExt cx="922338" cy="657801"/>
          </a:xfrm>
          <a:solidFill>
            <a:schemeClr val="tx2"/>
          </a:solidFill>
        </p:grpSpPr>
        <p:sp>
          <p:nvSpPr>
            <p:cNvPr id="8" name="Rounded Rectangle 7"/>
            <p:cNvSpPr/>
            <p:nvPr/>
          </p:nvSpPr>
          <p:spPr>
            <a:xfrm>
              <a:off x="296068" y="2421950"/>
              <a:ext cx="372572" cy="198000"/>
            </a:xfrm>
            <a:prstGeom prst="roundRect">
              <a:avLst>
                <a:gd name="adj" fmla="val 28432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36000" anchor="ctr" anchorCtr="1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96068" y="2489200"/>
              <a:ext cx="922338" cy="59055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</a:rPr>
                <a:t>business logic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94633" y="2723621"/>
            <a:ext cx="922338" cy="657801"/>
            <a:chOff x="296068" y="2421950"/>
            <a:chExt cx="922338" cy="657801"/>
          </a:xfrm>
          <a:solidFill>
            <a:schemeClr val="tx2"/>
          </a:solidFill>
        </p:grpSpPr>
        <p:sp>
          <p:nvSpPr>
            <p:cNvPr id="11" name="Rounded Rectangle 10"/>
            <p:cNvSpPr/>
            <p:nvPr/>
          </p:nvSpPr>
          <p:spPr>
            <a:xfrm>
              <a:off x="296068" y="2421950"/>
              <a:ext cx="372572" cy="198000"/>
            </a:xfrm>
            <a:prstGeom prst="roundRect">
              <a:avLst>
                <a:gd name="adj" fmla="val 28432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36000" anchor="ctr" anchorCtr="1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6068" y="2489200"/>
              <a:ext cx="922338" cy="59055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</a:rPr>
                <a:t>entities</a:t>
              </a: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 rot="5400000">
            <a:off x="3636169" y="2413794"/>
            <a:ext cx="471487" cy="282575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994025" y="1389063"/>
            <a:ext cx="736600" cy="339725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3672" name="Group 28"/>
          <p:cNvGrpSpPr>
            <a:grpSpLocks/>
          </p:cNvGrpSpPr>
          <p:nvPr/>
        </p:nvGrpSpPr>
        <p:grpSpPr bwMode="auto">
          <a:xfrm>
            <a:off x="844550" y="865188"/>
            <a:ext cx="1079500" cy="288925"/>
            <a:chOff x="539750" y="836372"/>
            <a:chExt cx="1080308" cy="288000"/>
          </a:xfrm>
        </p:grpSpPr>
        <p:grpSp>
          <p:nvGrpSpPr>
            <p:cNvPr id="113674" name="Group 26"/>
            <p:cNvGrpSpPr>
              <a:grpSpLocks/>
            </p:cNvGrpSpPr>
            <p:nvPr/>
          </p:nvGrpSpPr>
          <p:grpSpPr bwMode="auto">
            <a:xfrm>
              <a:off x="539750" y="852190"/>
              <a:ext cx="345558" cy="177235"/>
              <a:chOff x="539750" y="833140"/>
              <a:chExt cx="345558" cy="177235"/>
            </a:xfrm>
          </p:grpSpPr>
          <p:sp>
            <p:nvSpPr>
              <p:cNvPr id="33" name="Arc 32"/>
              <p:cNvSpPr/>
              <p:nvPr/>
            </p:nvSpPr>
            <p:spPr>
              <a:xfrm rot="19800000">
                <a:off x="681144" y="833146"/>
                <a:ext cx="204940" cy="177231"/>
              </a:xfrm>
              <a:prstGeom prst="arc">
                <a:avLst>
                  <a:gd name="adj1" fmla="val 16637702"/>
                  <a:gd name="adj2" fmla="val 0"/>
                </a:avLst>
              </a:prstGeom>
              <a:ln w="508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25184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 flipV="1">
                <a:off x="539750" y="836311"/>
                <a:ext cx="212884" cy="110769"/>
              </a:xfrm>
              <a:prstGeom prst="line">
                <a:avLst/>
              </a:prstGeom>
              <a:ln w="508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Block Arc 26"/>
            <p:cNvSpPr/>
            <p:nvPr/>
          </p:nvSpPr>
          <p:spPr>
            <a:xfrm>
              <a:off x="801884" y="896504"/>
              <a:ext cx="228771" cy="183560"/>
            </a:xfrm>
            <a:prstGeom prst="blockArc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39750" y="836372"/>
              <a:ext cx="287553" cy="288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50000"/>
              </a:schemeClr>
            </a:solidFill>
            <a:ln w="508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29" name="Oval 28"/>
            <p:cNvSpPr/>
            <p:nvPr/>
          </p:nvSpPr>
          <p:spPr>
            <a:xfrm>
              <a:off x="1005236" y="836372"/>
              <a:ext cx="287552" cy="288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50000"/>
              </a:schemeClr>
            </a:solidFill>
            <a:ln w="508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grpSp>
          <p:nvGrpSpPr>
            <p:cNvPr id="113678" name="Group 27"/>
            <p:cNvGrpSpPr>
              <a:grpSpLocks/>
            </p:cNvGrpSpPr>
            <p:nvPr/>
          </p:nvGrpSpPr>
          <p:grpSpPr bwMode="auto">
            <a:xfrm>
              <a:off x="1274500" y="845840"/>
              <a:ext cx="345558" cy="177235"/>
              <a:chOff x="1274500" y="826790"/>
              <a:chExt cx="345558" cy="177235"/>
            </a:xfrm>
          </p:grpSpPr>
          <p:sp>
            <p:nvSpPr>
              <p:cNvPr id="31" name="Arc 30"/>
              <p:cNvSpPr/>
              <p:nvPr/>
            </p:nvSpPr>
            <p:spPr>
              <a:xfrm rot="19800000">
                <a:off x="1415118" y="826817"/>
                <a:ext cx="204940" cy="177231"/>
              </a:xfrm>
              <a:prstGeom prst="arc">
                <a:avLst>
                  <a:gd name="adj1" fmla="val 16637702"/>
                  <a:gd name="adj2" fmla="val 0"/>
                </a:avLst>
              </a:prstGeom>
              <a:ln w="508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25184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 flipV="1">
                <a:off x="1273724" y="829982"/>
                <a:ext cx="212884" cy="55384"/>
              </a:xfrm>
              <a:prstGeom prst="line">
                <a:avLst/>
              </a:prstGeom>
              <a:ln w="508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Isosceles Triangle 29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463EDA-87BD-EE4A-940E-0548928FF356}"/>
              </a:ext>
            </a:extLst>
          </p:cNvPr>
          <p:cNvSpPr txBox="1"/>
          <p:nvPr/>
        </p:nvSpPr>
        <p:spPr>
          <a:xfrm>
            <a:off x="4466292" y="335"/>
            <a:ext cx="575292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105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49275" y="-61568"/>
            <a:ext cx="448945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 err="1">
                <a:solidFill>
                  <a:srgbClr val="000000"/>
                </a:solidFill>
              </a:rPr>
              <a:t>Sequence</a:t>
            </a:r>
            <a:r>
              <a:rPr lang="nl-NL" b="1" dirty="0">
                <a:solidFill>
                  <a:srgbClr val="000000"/>
                </a:solidFill>
              </a:rPr>
              <a:t> diagram</a:t>
            </a:r>
            <a:br>
              <a:rPr lang="nl-NL" b="1" dirty="0">
                <a:solidFill>
                  <a:srgbClr val="000000"/>
                </a:solidFill>
              </a:rPr>
            </a:br>
            <a:r>
              <a:rPr lang="nl-NL" b="1" dirty="0">
                <a:solidFill>
                  <a:srgbClr val="000000"/>
                </a:solidFill>
              </a:rPr>
              <a:t>synchroon en asynchroon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 rot="5400000">
            <a:off x="141211" y="2167867"/>
            <a:ext cx="2064024" cy="1589"/>
          </a:xfrm>
          <a:prstGeom prst="straightConnector1">
            <a:avLst/>
          </a:prstGeom>
          <a:ln>
            <a:solidFill>
              <a:schemeClr val="accent6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910613" y="949724"/>
            <a:ext cx="530915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800" dirty="0"/>
              <a:t>patient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791964" y="949724"/>
            <a:ext cx="583764" cy="2250950"/>
            <a:chOff x="1791964" y="949724"/>
            <a:chExt cx="583764" cy="2250950"/>
          </a:xfrm>
        </p:grpSpPr>
        <p:cxnSp>
          <p:nvCxnSpPr>
            <p:cNvPr id="63" name="Straight Arrow Connector 62"/>
            <p:cNvCxnSpPr/>
            <p:nvPr/>
          </p:nvCxnSpPr>
          <p:spPr>
            <a:xfrm rot="5400000">
              <a:off x="1048058" y="2166941"/>
              <a:ext cx="2064024" cy="3441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1791964" y="949724"/>
              <a:ext cx="583764" cy="215444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 algn="ctr"/>
              <a:r>
                <a:rPr lang="en-US" sz="800" dirty="0" err="1"/>
                <a:t>huisarts</a:t>
              </a:r>
              <a:endParaRPr lang="en-US" sz="8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172428" y="1292604"/>
            <a:ext cx="849487" cy="215444"/>
            <a:chOff x="1172428" y="1292604"/>
            <a:chExt cx="849487" cy="215444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1172428" y="1471992"/>
              <a:ext cx="838222" cy="1588"/>
            </a:xfrm>
            <a:prstGeom prst="line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tailEnd type="triangle" w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1311464" y="1292604"/>
              <a:ext cx="71045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/>
                <a:t>onderzoek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687579" y="938761"/>
            <a:ext cx="813043" cy="2251740"/>
            <a:chOff x="2687579" y="938761"/>
            <a:chExt cx="813043" cy="2251740"/>
          </a:xfrm>
        </p:grpSpPr>
        <p:cxnSp>
          <p:nvCxnSpPr>
            <p:cNvPr id="67" name="Straight Arrow Connector 66"/>
            <p:cNvCxnSpPr/>
            <p:nvPr/>
          </p:nvCxnSpPr>
          <p:spPr>
            <a:xfrm rot="5400000">
              <a:off x="2060035" y="2157697"/>
              <a:ext cx="2064021" cy="1588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2687579" y="938761"/>
              <a:ext cx="813043" cy="215444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 algn="ctr"/>
              <a:r>
                <a:rPr lang="en-US" sz="800" dirty="0" err="1"/>
                <a:t>laboratorium</a:t>
              </a:r>
              <a:endParaRPr lang="en-US" sz="800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560170" y="813743"/>
            <a:ext cx="697627" cy="2375965"/>
            <a:chOff x="3560170" y="813743"/>
            <a:chExt cx="697627" cy="2375965"/>
          </a:xfrm>
        </p:grpSpPr>
        <p:cxnSp>
          <p:nvCxnSpPr>
            <p:cNvPr id="71" name="Straight Arrow Connector 70"/>
            <p:cNvCxnSpPr/>
            <p:nvPr/>
          </p:nvCxnSpPr>
          <p:spPr>
            <a:xfrm rot="16200000" flipH="1">
              <a:off x="2874913" y="2157696"/>
              <a:ext cx="2064022" cy="2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3560170" y="813743"/>
              <a:ext cx="697627" cy="338554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 algn="ctr"/>
              <a:r>
                <a:rPr lang="en-US" sz="800" dirty="0" err="1"/>
                <a:t>analyse</a:t>
              </a:r>
              <a:r>
                <a:rPr lang="en-US" sz="800" dirty="0"/>
                <a:t>-</a:t>
              </a:r>
            </a:p>
            <a:p>
              <a:pPr algn="ctr"/>
              <a:r>
                <a:rPr lang="en-US" sz="800" dirty="0"/>
                <a:t>machine A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119377" y="1524301"/>
            <a:ext cx="720000" cy="215444"/>
            <a:chOff x="3119377" y="1524301"/>
            <a:chExt cx="720000" cy="215444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3119377" y="1702101"/>
              <a:ext cx="720000" cy="1588"/>
            </a:xfrm>
            <a:prstGeom prst="line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tailEnd type="triangle" w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3139742" y="1524301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/>
                <a:t>analyseer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249899" y="829391"/>
            <a:ext cx="710451" cy="2360316"/>
            <a:chOff x="4249899" y="829391"/>
            <a:chExt cx="710451" cy="2360316"/>
          </a:xfrm>
        </p:grpSpPr>
        <p:cxnSp>
          <p:nvCxnSpPr>
            <p:cNvPr id="77" name="Straight Arrow Connector 76"/>
            <p:cNvCxnSpPr/>
            <p:nvPr/>
          </p:nvCxnSpPr>
          <p:spPr>
            <a:xfrm rot="16200000" flipH="1">
              <a:off x="3578877" y="2165520"/>
              <a:ext cx="2048373" cy="2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4249899" y="829391"/>
              <a:ext cx="710451" cy="338554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 algn="ctr"/>
              <a:r>
                <a:rPr lang="en-US" sz="800" dirty="0" err="1"/>
                <a:t>analyse</a:t>
              </a:r>
              <a:r>
                <a:rPr lang="en-US" sz="800" dirty="0"/>
                <a:t>-</a:t>
              </a:r>
            </a:p>
            <a:p>
              <a:pPr algn="ctr"/>
              <a:r>
                <a:rPr lang="en-US" sz="800" dirty="0"/>
                <a:t>machine B</a:t>
              </a:r>
            </a:p>
          </p:txBody>
        </p:sp>
      </p:grpSp>
      <p:cxnSp>
        <p:nvCxnSpPr>
          <p:cNvPr id="83" name="Straight Connector 82"/>
          <p:cNvCxnSpPr/>
          <p:nvPr/>
        </p:nvCxnSpPr>
        <p:spPr>
          <a:xfrm rot="10800000">
            <a:off x="1241090" y="1697416"/>
            <a:ext cx="802280" cy="1588"/>
          </a:xfrm>
          <a:prstGeom prst="line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prstDash val="sysDash"/>
            <a:tailEnd type="arrow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>
            <a:spLocks/>
          </p:cNvSpPr>
          <p:nvPr/>
        </p:nvSpPr>
        <p:spPr>
          <a:xfrm>
            <a:off x="2019630" y="1457704"/>
            <a:ext cx="126875" cy="25694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rtlCol="0" anchor="ctr"/>
          <a:lstStyle/>
          <a:p>
            <a:pPr algn="ctr"/>
            <a:endParaRPr lang="nl-NL" sz="1000" b="1" dirty="0"/>
          </a:p>
        </p:txBody>
      </p:sp>
      <p:grpSp>
        <p:nvGrpSpPr>
          <p:cNvPr id="44" name="Group 43"/>
          <p:cNvGrpSpPr/>
          <p:nvPr/>
        </p:nvGrpSpPr>
        <p:grpSpPr>
          <a:xfrm>
            <a:off x="2146505" y="1411630"/>
            <a:ext cx="883379" cy="338554"/>
            <a:chOff x="2146505" y="1411630"/>
            <a:chExt cx="883379" cy="338554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2146505" y="1594458"/>
              <a:ext cx="883379" cy="1588"/>
            </a:xfrm>
            <a:prstGeom prst="line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tailEnd type="arrow" w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2209414" y="1411630"/>
              <a:ext cx="7104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/>
                <a:t>onderzoek</a:t>
              </a:r>
              <a:br>
                <a:rPr lang="en-US" sz="800" dirty="0"/>
              </a:br>
              <a:r>
                <a:rPr lang="en-US" sz="800" dirty="0"/>
                <a:t>monster</a:t>
              </a:r>
            </a:p>
          </p:txBody>
        </p:sp>
      </p:grpSp>
      <p:sp>
        <p:nvSpPr>
          <p:cNvPr id="41" name="Isosceles Triangle 40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 dirty="0"/>
          </a:p>
        </p:txBody>
      </p:sp>
      <p:sp>
        <p:nvSpPr>
          <p:cNvPr id="61" name="Rectangle 60"/>
          <p:cNvSpPr>
            <a:spLocks/>
          </p:cNvSpPr>
          <p:nvPr/>
        </p:nvSpPr>
        <p:spPr>
          <a:xfrm>
            <a:off x="1111856" y="1343404"/>
            <a:ext cx="129234" cy="4846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rtlCol="0" anchor="ctr"/>
          <a:lstStyle/>
          <a:p>
            <a:pPr algn="ctr"/>
            <a:endParaRPr lang="nl-NL" sz="1000" b="1" dirty="0"/>
          </a:p>
        </p:txBody>
      </p:sp>
      <p:sp>
        <p:nvSpPr>
          <p:cNvPr id="36" name="Rectangle 35"/>
          <p:cNvSpPr>
            <a:spLocks/>
          </p:cNvSpPr>
          <p:nvPr/>
        </p:nvSpPr>
        <p:spPr>
          <a:xfrm>
            <a:off x="3029884" y="1573741"/>
            <a:ext cx="122730" cy="1037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rtlCol="0" anchor="ctr"/>
          <a:lstStyle/>
          <a:p>
            <a:pPr algn="ctr"/>
            <a:endParaRPr lang="nl-NL" sz="1000" b="1" dirty="0"/>
          </a:p>
        </p:txBody>
      </p:sp>
      <p:cxnSp>
        <p:nvCxnSpPr>
          <p:cNvPr id="37" name="Straight Connector 36"/>
          <p:cNvCxnSpPr/>
          <p:nvPr/>
        </p:nvCxnSpPr>
        <p:spPr>
          <a:xfrm rot="10800000">
            <a:off x="3152615" y="1975793"/>
            <a:ext cx="752720" cy="1588"/>
          </a:xfrm>
          <a:prstGeom prst="line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prstDash val="sysDash"/>
            <a:tailEnd type="arrow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>
            <a:spLocks/>
          </p:cNvSpPr>
          <p:nvPr/>
        </p:nvSpPr>
        <p:spPr>
          <a:xfrm>
            <a:off x="3844764" y="1688041"/>
            <a:ext cx="122730" cy="30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rtlCol="0" anchor="ctr"/>
          <a:lstStyle/>
          <a:p>
            <a:pPr algn="ctr"/>
            <a:endParaRPr lang="nl-NL" sz="1000" b="1" dirty="0"/>
          </a:p>
        </p:txBody>
      </p:sp>
      <p:grpSp>
        <p:nvGrpSpPr>
          <p:cNvPr id="49" name="Group 48"/>
          <p:cNvGrpSpPr/>
          <p:nvPr/>
        </p:nvGrpSpPr>
        <p:grpSpPr>
          <a:xfrm>
            <a:off x="3152614" y="2047781"/>
            <a:ext cx="1512608" cy="436654"/>
            <a:chOff x="3152614" y="2047781"/>
            <a:chExt cx="1512608" cy="436654"/>
          </a:xfrm>
        </p:grpSpPr>
        <p:sp>
          <p:nvSpPr>
            <p:cNvPr id="80" name="TextBox 79"/>
            <p:cNvSpPr txBox="1"/>
            <p:nvPr/>
          </p:nvSpPr>
          <p:spPr>
            <a:xfrm>
              <a:off x="3863213" y="2047781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/>
                <a:t>analyseer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3152614" y="2228433"/>
              <a:ext cx="1384491" cy="15648"/>
            </a:xfrm>
            <a:prstGeom prst="line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tailEnd type="triangle" w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>
              <a:off x="3152615" y="2478085"/>
              <a:ext cx="1450449" cy="1588"/>
            </a:xfrm>
            <a:prstGeom prst="line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arrow" w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/>
            <p:cNvSpPr>
              <a:spLocks/>
            </p:cNvSpPr>
            <p:nvPr/>
          </p:nvSpPr>
          <p:spPr>
            <a:xfrm>
              <a:off x="4542492" y="2234783"/>
              <a:ext cx="122730" cy="24965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45712" rtlCol="0" anchor="ctr"/>
            <a:lstStyle/>
            <a:p>
              <a:pPr algn="ctr"/>
              <a:endParaRPr lang="nl-NL" sz="1000" b="1" dirty="0"/>
            </a:p>
          </p:txBody>
        </p:sp>
      </p:grpSp>
      <p:sp>
        <p:nvSpPr>
          <p:cNvPr id="32" name="Rectangle 31"/>
          <p:cNvSpPr>
            <a:spLocks/>
          </p:cNvSpPr>
          <p:nvPr/>
        </p:nvSpPr>
        <p:spPr>
          <a:xfrm>
            <a:off x="1108413" y="2598874"/>
            <a:ext cx="126875" cy="35044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rtlCol="0" anchor="ctr"/>
          <a:lstStyle/>
          <a:p>
            <a:pPr algn="ctr"/>
            <a:endParaRPr lang="nl-NL" sz="1000" b="1" dirty="0"/>
          </a:p>
        </p:txBody>
      </p:sp>
      <p:grpSp>
        <p:nvGrpSpPr>
          <p:cNvPr id="50" name="Group 49"/>
          <p:cNvGrpSpPr/>
          <p:nvPr/>
        </p:nvGrpSpPr>
        <p:grpSpPr>
          <a:xfrm>
            <a:off x="2146506" y="2388264"/>
            <a:ext cx="962063" cy="215444"/>
            <a:chOff x="2146506" y="2388264"/>
            <a:chExt cx="962063" cy="215444"/>
          </a:xfrm>
        </p:grpSpPr>
        <p:cxnSp>
          <p:nvCxnSpPr>
            <p:cNvPr id="34" name="Straight Connector 33"/>
            <p:cNvCxnSpPr/>
            <p:nvPr/>
          </p:nvCxnSpPr>
          <p:spPr>
            <a:xfrm rot="10800000">
              <a:off x="2146506" y="2573678"/>
              <a:ext cx="883379" cy="1588"/>
            </a:xfrm>
            <a:prstGeom prst="line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arrow" w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2176904" y="2388264"/>
              <a:ext cx="93166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err="1"/>
                <a:t>verwerk</a:t>
              </a:r>
              <a:r>
                <a:rPr lang="en-US" sz="800" dirty="0"/>
                <a:t> uitslag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240515" y="2497628"/>
            <a:ext cx="837834" cy="338554"/>
            <a:chOff x="1240515" y="2497628"/>
            <a:chExt cx="837834" cy="338554"/>
          </a:xfrm>
        </p:grpSpPr>
        <p:cxnSp>
          <p:nvCxnSpPr>
            <p:cNvPr id="33" name="Straight Connector 32"/>
            <p:cNvCxnSpPr/>
            <p:nvPr/>
          </p:nvCxnSpPr>
          <p:spPr>
            <a:xfrm rot="10800000">
              <a:off x="1240515" y="2677162"/>
              <a:ext cx="837834" cy="1589"/>
            </a:xfrm>
            <a:prstGeom prst="line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triangle" w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1288951" y="2497628"/>
              <a:ext cx="7489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/>
                <a:t>luister naar</a:t>
              </a:r>
              <a:br>
                <a:rPr lang="en-US" sz="800" dirty="0"/>
              </a:br>
              <a:r>
                <a:rPr lang="en-US" sz="800" dirty="0"/>
                <a:t>uitslag</a:t>
              </a:r>
            </a:p>
          </p:txBody>
        </p:sp>
      </p:grpSp>
      <p:cxnSp>
        <p:nvCxnSpPr>
          <p:cNvPr id="92" name="Straight Connector 91"/>
          <p:cNvCxnSpPr/>
          <p:nvPr/>
        </p:nvCxnSpPr>
        <p:spPr>
          <a:xfrm>
            <a:off x="1250403" y="2867806"/>
            <a:ext cx="756804" cy="1588"/>
          </a:xfrm>
          <a:prstGeom prst="line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prstDash val="sysDash"/>
            <a:tailEnd type="arrow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>
            <a:spLocks/>
          </p:cNvSpPr>
          <p:nvPr/>
        </p:nvSpPr>
        <p:spPr>
          <a:xfrm>
            <a:off x="2019630" y="2533477"/>
            <a:ext cx="126875" cy="44712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rtlCol="0" anchor="ctr"/>
          <a:lstStyle/>
          <a:p>
            <a:pPr algn="ctr"/>
            <a:endParaRPr lang="nl-NL" sz="10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9E4E442-7C61-5F44-85C3-965B803742DE}"/>
              </a:ext>
            </a:extLst>
          </p:cNvPr>
          <p:cNvSpPr txBox="1"/>
          <p:nvPr/>
        </p:nvSpPr>
        <p:spPr>
          <a:xfrm>
            <a:off x="4466292" y="335"/>
            <a:ext cx="575292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107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84" grpId="0" animBg="1"/>
      <p:bldP spid="61" grpId="0" animBg="1"/>
      <p:bldP spid="36" grpId="0" animBg="1"/>
      <p:bldP spid="76" grpId="0" animBg="1"/>
      <p:bldP spid="32" grpId="0" animBg="1"/>
      <p:bldP spid="95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49275" y="0"/>
            <a:ext cx="448945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>
                <a:solidFill>
                  <a:srgbClr val="000000"/>
                </a:solidFill>
              </a:rPr>
              <a:t>Objecten en klassen in een </a:t>
            </a:r>
            <a:r>
              <a:rPr lang="nl-NL" b="1" dirty="0" err="1">
                <a:solidFill>
                  <a:srgbClr val="000000"/>
                </a:solidFill>
              </a:rPr>
              <a:t>sequence</a:t>
            </a:r>
            <a:r>
              <a:rPr lang="nl-NL" b="1" dirty="0">
                <a:solidFill>
                  <a:srgbClr val="000000"/>
                </a:solidFill>
              </a:rPr>
              <a:t> diagram - synchroon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180991" y="2428478"/>
            <a:ext cx="1904206" cy="1588"/>
          </a:xfrm>
          <a:prstGeom prst="straightConnector1">
            <a:avLst/>
          </a:prstGeom>
          <a:ln>
            <a:solidFill>
              <a:schemeClr val="accent6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>
            <a:spLocks/>
          </p:cNvSpPr>
          <p:nvPr/>
        </p:nvSpPr>
        <p:spPr>
          <a:xfrm>
            <a:off x="1071728" y="1683923"/>
            <a:ext cx="129233" cy="152044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rtlCol="0" anchor="ctr"/>
          <a:lstStyle/>
          <a:p>
            <a:pPr algn="ctr"/>
            <a:endParaRPr lang="nl-NL" sz="1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71713" y="1165225"/>
            <a:ext cx="928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usernameTextbox</a:t>
            </a:r>
          </a:p>
          <a:p>
            <a:pPr algn="ctr"/>
            <a:r>
              <a:rPr lang="en-US" sz="800" dirty="0"/>
              <a:t>: Textbox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815646" y="1165225"/>
            <a:ext cx="518091" cy="2039144"/>
            <a:chOff x="1815646" y="1165225"/>
            <a:chExt cx="518091" cy="2039144"/>
          </a:xfrm>
        </p:grpSpPr>
        <p:cxnSp>
          <p:nvCxnSpPr>
            <p:cNvPr id="36" name="Straight Arrow Connector 35"/>
            <p:cNvCxnSpPr/>
            <p:nvPr/>
          </p:nvCxnSpPr>
          <p:spPr>
            <a:xfrm rot="5400000">
              <a:off x="1208243" y="2339975"/>
              <a:ext cx="1727200" cy="1588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815646" y="1165225"/>
              <a:ext cx="5180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/>
                <a:t>theUser</a:t>
              </a:r>
            </a:p>
            <a:p>
              <a:pPr algn="ctr"/>
              <a:r>
                <a:rPr lang="en-US" sz="800" dirty="0"/>
                <a:t>: User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200961" y="1627809"/>
            <a:ext cx="800536" cy="215444"/>
            <a:chOff x="1200961" y="1627809"/>
            <a:chExt cx="800536" cy="215444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1200961" y="1810923"/>
              <a:ext cx="800536" cy="1588"/>
            </a:xfrm>
            <a:prstGeom prst="line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tailEnd type="triangle" w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230692" y="1627809"/>
              <a:ext cx="73845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/>
                <a:t>setUsername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557097" y="1165225"/>
            <a:ext cx="864339" cy="2039144"/>
            <a:chOff x="2557097" y="1165225"/>
            <a:chExt cx="864339" cy="2039144"/>
          </a:xfrm>
        </p:grpSpPr>
        <p:cxnSp>
          <p:nvCxnSpPr>
            <p:cNvPr id="40" name="Straight Arrow Connector 39"/>
            <p:cNvCxnSpPr/>
            <p:nvPr/>
          </p:nvCxnSpPr>
          <p:spPr>
            <a:xfrm rot="5400000">
              <a:off x="2122816" y="2339975"/>
              <a:ext cx="1727200" cy="1588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2557097" y="1165225"/>
              <a:ext cx="8643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/>
                <a:t>theEventFactory</a:t>
              </a:r>
            </a:p>
            <a:p>
              <a:pPr algn="ctr"/>
              <a:r>
                <a:rPr lang="en-US" sz="800" dirty="0"/>
                <a:t>: EventFactory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416861" y="1165225"/>
            <a:ext cx="774571" cy="2039144"/>
            <a:chOff x="3416861" y="1165225"/>
            <a:chExt cx="774571" cy="2039144"/>
          </a:xfrm>
        </p:grpSpPr>
        <p:cxnSp>
          <p:nvCxnSpPr>
            <p:cNvPr id="44" name="Straight Arrow Connector 43"/>
            <p:cNvCxnSpPr/>
            <p:nvPr/>
          </p:nvCxnSpPr>
          <p:spPr>
            <a:xfrm rot="5400000">
              <a:off x="2937696" y="2339975"/>
              <a:ext cx="1727200" cy="1588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3416861" y="1165225"/>
              <a:ext cx="7745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/>
                <a:t>theEvent</a:t>
              </a:r>
            </a:p>
            <a:p>
              <a:pPr algn="ctr"/>
              <a:r>
                <a:rPr lang="en-US" sz="800" dirty="0"/>
                <a:t>: UpdateEvent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014544" y="1875783"/>
            <a:ext cx="720000" cy="215444"/>
            <a:chOff x="3014544" y="1875783"/>
            <a:chExt cx="720000" cy="215444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3014544" y="2053583"/>
              <a:ext cx="720000" cy="1588"/>
            </a:xfrm>
            <a:prstGeom prst="line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tailEnd type="triangle" w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3201669" y="1875783"/>
              <a:ext cx="36420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/>
                <a:t>new</a:t>
              </a:r>
            </a:p>
          </p:txBody>
        </p:sp>
      </p:grpSp>
      <p:cxnSp>
        <p:nvCxnSpPr>
          <p:cNvPr id="48" name="Straight Connector 47"/>
          <p:cNvCxnSpPr/>
          <p:nvPr/>
        </p:nvCxnSpPr>
        <p:spPr>
          <a:xfrm rot="10800000">
            <a:off x="3047782" y="2327275"/>
            <a:ext cx="752720" cy="1588"/>
          </a:xfrm>
          <a:prstGeom prst="line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prstDash val="sysDash"/>
            <a:tailEnd type="arrow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>
            <a:spLocks/>
          </p:cNvSpPr>
          <p:nvPr/>
        </p:nvSpPr>
        <p:spPr>
          <a:xfrm>
            <a:off x="3739931" y="2039523"/>
            <a:ext cx="122730" cy="30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rtlCol="0" anchor="ctr"/>
          <a:lstStyle/>
          <a:p>
            <a:pPr algn="ctr"/>
            <a:endParaRPr lang="nl-NL" sz="1000" b="1" dirty="0"/>
          </a:p>
        </p:txBody>
      </p:sp>
      <p:grpSp>
        <p:nvGrpSpPr>
          <p:cNvPr id="69" name="Group 68"/>
          <p:cNvGrpSpPr/>
          <p:nvPr/>
        </p:nvGrpSpPr>
        <p:grpSpPr>
          <a:xfrm>
            <a:off x="4112575" y="1168483"/>
            <a:ext cx="775423" cy="2039144"/>
            <a:chOff x="4112575" y="1168483"/>
            <a:chExt cx="775423" cy="2039144"/>
          </a:xfrm>
        </p:grpSpPr>
        <p:cxnSp>
          <p:nvCxnSpPr>
            <p:cNvPr id="50" name="Straight Arrow Connector 49"/>
            <p:cNvCxnSpPr/>
            <p:nvPr/>
          </p:nvCxnSpPr>
          <p:spPr>
            <a:xfrm rot="5400000">
              <a:off x="3633835" y="2343233"/>
              <a:ext cx="1727200" cy="1588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4112575" y="1168483"/>
              <a:ext cx="7754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err="1"/>
                <a:t>theEventStore</a:t>
              </a:r>
              <a:endParaRPr lang="en-US" sz="800" dirty="0"/>
            </a:p>
            <a:p>
              <a:pPr algn="ctr"/>
              <a:r>
                <a:rPr lang="en-US" sz="800" dirty="0"/>
                <a:t>: </a:t>
              </a:r>
              <a:r>
                <a:rPr lang="en-US" sz="800" dirty="0" err="1"/>
                <a:t>EventStore</a:t>
              </a:r>
              <a:endParaRPr lang="en-US" sz="800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047781" y="2416175"/>
            <a:ext cx="1384491" cy="215444"/>
            <a:chOff x="3047781" y="2416175"/>
            <a:chExt cx="1384491" cy="215444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3047781" y="2579915"/>
              <a:ext cx="1384491" cy="15648"/>
            </a:xfrm>
            <a:prstGeom prst="line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tailEnd type="triangle" w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3815115" y="2416175"/>
              <a:ext cx="53276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/>
                <a:t>updated</a:t>
              </a:r>
            </a:p>
          </p:txBody>
        </p:sp>
      </p:grpSp>
      <p:cxnSp>
        <p:nvCxnSpPr>
          <p:cNvPr id="54" name="Straight Connector 53"/>
          <p:cNvCxnSpPr/>
          <p:nvPr/>
        </p:nvCxnSpPr>
        <p:spPr>
          <a:xfrm rot="10800000">
            <a:off x="3047782" y="2829567"/>
            <a:ext cx="1450449" cy="1588"/>
          </a:xfrm>
          <a:prstGeom prst="line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prstDash val="sysDash"/>
            <a:tailEnd type="arrow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>
            <a:spLocks/>
          </p:cNvSpPr>
          <p:nvPr/>
        </p:nvSpPr>
        <p:spPr>
          <a:xfrm>
            <a:off x="4437659" y="2586265"/>
            <a:ext cx="122730" cy="24965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rtlCol="0" anchor="ctr"/>
          <a:lstStyle/>
          <a:p>
            <a:pPr algn="ctr"/>
            <a:endParaRPr lang="nl-NL" sz="1000" b="1" dirty="0"/>
          </a:p>
        </p:txBody>
      </p:sp>
      <p:cxnSp>
        <p:nvCxnSpPr>
          <p:cNvPr id="56" name="Straight Connector 55"/>
          <p:cNvCxnSpPr/>
          <p:nvPr/>
        </p:nvCxnSpPr>
        <p:spPr>
          <a:xfrm rot="10800000">
            <a:off x="2137353" y="2954337"/>
            <a:ext cx="814671" cy="1588"/>
          </a:xfrm>
          <a:prstGeom prst="line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prstDash val="sysDash"/>
            <a:tailEnd type="arrow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0800000">
            <a:off x="1200961" y="3081337"/>
            <a:ext cx="845956" cy="1588"/>
          </a:xfrm>
          <a:prstGeom prst="line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prstDash val="sysDash"/>
            <a:tailEnd type="arrow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>
            <a:spLocks/>
          </p:cNvSpPr>
          <p:nvPr/>
        </p:nvSpPr>
        <p:spPr>
          <a:xfrm>
            <a:off x="2010477" y="1798223"/>
            <a:ext cx="126875" cy="12974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rtlCol="0" anchor="ctr"/>
          <a:lstStyle/>
          <a:p>
            <a:pPr algn="ctr"/>
            <a:endParaRPr lang="nl-NL" sz="1000" b="1" dirty="0"/>
          </a:p>
        </p:txBody>
      </p:sp>
      <p:sp>
        <p:nvSpPr>
          <p:cNvPr id="59" name="Rectangle 58"/>
          <p:cNvSpPr>
            <a:spLocks/>
          </p:cNvSpPr>
          <p:nvPr/>
        </p:nvSpPr>
        <p:spPr>
          <a:xfrm>
            <a:off x="2925051" y="1925223"/>
            <a:ext cx="122730" cy="1037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rtlCol="0" anchor="ctr"/>
          <a:lstStyle/>
          <a:p>
            <a:pPr algn="ctr"/>
            <a:endParaRPr lang="nl-NL" sz="1000" b="1" dirty="0"/>
          </a:p>
        </p:txBody>
      </p:sp>
      <p:grpSp>
        <p:nvGrpSpPr>
          <p:cNvPr id="66" name="Group 65"/>
          <p:cNvGrpSpPr/>
          <p:nvPr/>
        </p:nvGrpSpPr>
        <p:grpSpPr>
          <a:xfrm>
            <a:off x="2136174" y="1698439"/>
            <a:ext cx="902811" cy="236538"/>
            <a:chOff x="2136174" y="1698439"/>
            <a:chExt cx="902811" cy="236538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2137352" y="1925223"/>
              <a:ext cx="781951" cy="9754"/>
            </a:xfrm>
            <a:prstGeom prst="line">
              <a:avLst/>
            </a:prstGeom>
            <a:ln w="25400" cmpd="sng">
              <a:solidFill>
                <a:schemeClr val="tx1">
                  <a:lumMod val="50000"/>
                  <a:lumOff val="50000"/>
                </a:schemeClr>
              </a:solidFill>
              <a:tailEnd type="triangle" w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2136174" y="1698439"/>
              <a:ext cx="90281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/>
                <a:t>newUpdateEvent</a:t>
              </a:r>
            </a:p>
          </p:txBody>
        </p:sp>
      </p:grpSp>
      <p:sp>
        <p:nvSpPr>
          <p:cNvPr id="61" name="Isosceles Triangle 60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A474430-7A5C-F444-8E25-81730F2E3A88}"/>
              </a:ext>
            </a:extLst>
          </p:cNvPr>
          <p:cNvSpPr txBox="1"/>
          <p:nvPr/>
        </p:nvSpPr>
        <p:spPr>
          <a:xfrm>
            <a:off x="4466292" y="335"/>
            <a:ext cx="575292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107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/>
      <p:bldP spid="49" grpId="0" animBg="1"/>
      <p:bldP spid="55" grpId="0" animBg="1"/>
      <p:bldP spid="58" grpId="0" animBg="1"/>
      <p:bldP spid="59" grpId="0" animBg="1"/>
      <p:bldP spid="61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traight Arrow Connector 59"/>
          <p:cNvCxnSpPr/>
          <p:nvPr/>
        </p:nvCxnSpPr>
        <p:spPr>
          <a:xfrm rot="5400000">
            <a:off x="316914" y="2422600"/>
            <a:ext cx="1727200" cy="1588"/>
          </a:xfrm>
          <a:prstGeom prst="straightConnector1">
            <a:avLst/>
          </a:prstGeom>
          <a:ln>
            <a:solidFill>
              <a:schemeClr val="accent6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19133" y="1247850"/>
            <a:ext cx="928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usernameTextbox</a:t>
            </a:r>
          </a:p>
          <a:p>
            <a:pPr algn="ctr"/>
            <a:r>
              <a:rPr lang="en-US" sz="800" dirty="0"/>
              <a:t>: Textbox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rot="5400000">
            <a:off x="1224688" y="2422600"/>
            <a:ext cx="1727200" cy="1588"/>
          </a:xfrm>
          <a:prstGeom prst="straightConnector1">
            <a:avLst/>
          </a:prstGeom>
          <a:ln>
            <a:solidFill>
              <a:schemeClr val="accent6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832091" y="1247850"/>
            <a:ext cx="518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theUser</a:t>
            </a:r>
          </a:p>
          <a:p>
            <a:pPr algn="ctr"/>
            <a:r>
              <a:rPr lang="en-US" sz="800" dirty="0"/>
              <a:t>: User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179720" y="1895136"/>
            <a:ext cx="838222" cy="1588"/>
          </a:xfrm>
          <a:prstGeom prst="line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247137" y="1715748"/>
            <a:ext cx="7384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setUsername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 rot="5400000">
            <a:off x="2176431" y="2422600"/>
            <a:ext cx="1727200" cy="1588"/>
          </a:xfrm>
          <a:prstGeom prst="straightConnector1">
            <a:avLst/>
          </a:prstGeom>
          <a:ln>
            <a:solidFill>
              <a:schemeClr val="accent6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610712" y="1247850"/>
            <a:ext cx="864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theEventFactory</a:t>
            </a:r>
          </a:p>
          <a:p>
            <a:pPr algn="ctr"/>
            <a:r>
              <a:rPr lang="en-US" sz="800" dirty="0"/>
              <a:t>: EventFactory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2153797" y="2017602"/>
            <a:ext cx="819121" cy="1588"/>
          </a:xfrm>
          <a:prstGeom prst="line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tailEnd type="arrow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5400000">
            <a:off x="2991311" y="2422600"/>
            <a:ext cx="1727200" cy="1588"/>
          </a:xfrm>
          <a:prstGeom prst="straightConnector1">
            <a:avLst/>
          </a:prstGeom>
          <a:ln>
            <a:solidFill>
              <a:schemeClr val="accent6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419180" y="1247850"/>
            <a:ext cx="877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theEvent</a:t>
            </a:r>
          </a:p>
          <a:p>
            <a:pPr algn="ctr"/>
            <a:r>
              <a:rPr lang="en-US" sz="800" dirty="0"/>
              <a:t>: </a:t>
            </a:r>
            <a:r>
              <a:rPr lang="en-US" sz="800" dirty="0" err="1"/>
              <a:t>UpdateEvent</a:t>
            </a:r>
            <a:endParaRPr lang="en-US" sz="800" dirty="0"/>
          </a:p>
        </p:txBody>
      </p:sp>
      <p:cxnSp>
        <p:nvCxnSpPr>
          <p:cNvPr id="73" name="Straight Connector 72"/>
          <p:cNvCxnSpPr/>
          <p:nvPr/>
        </p:nvCxnSpPr>
        <p:spPr>
          <a:xfrm>
            <a:off x="3068159" y="2136208"/>
            <a:ext cx="720000" cy="1588"/>
          </a:xfrm>
          <a:prstGeom prst="line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255284" y="1958408"/>
            <a:ext cx="3642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/>
              <a:t>new</a:t>
            </a:r>
          </a:p>
        </p:txBody>
      </p:sp>
      <p:cxnSp>
        <p:nvCxnSpPr>
          <p:cNvPr id="75" name="Straight Connector 74"/>
          <p:cNvCxnSpPr/>
          <p:nvPr/>
        </p:nvCxnSpPr>
        <p:spPr>
          <a:xfrm rot="10800000">
            <a:off x="3101397" y="2409900"/>
            <a:ext cx="752720" cy="1588"/>
          </a:xfrm>
          <a:prstGeom prst="line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prstDash val="sysDash"/>
            <a:tailEnd type="arrow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>
            <a:spLocks/>
          </p:cNvSpPr>
          <p:nvPr/>
        </p:nvSpPr>
        <p:spPr>
          <a:xfrm>
            <a:off x="3793546" y="2122148"/>
            <a:ext cx="122730" cy="30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rtlCol="0" anchor="ctr"/>
          <a:lstStyle/>
          <a:p>
            <a:pPr algn="ctr"/>
            <a:endParaRPr lang="nl-NL" sz="1000" b="1" dirty="0"/>
          </a:p>
        </p:txBody>
      </p:sp>
      <p:cxnSp>
        <p:nvCxnSpPr>
          <p:cNvPr id="77" name="Straight Arrow Connector 76"/>
          <p:cNvCxnSpPr/>
          <p:nvPr/>
        </p:nvCxnSpPr>
        <p:spPr>
          <a:xfrm rot="5400000">
            <a:off x="3687450" y="2438248"/>
            <a:ext cx="1727200" cy="1588"/>
          </a:xfrm>
          <a:prstGeom prst="straightConnector1">
            <a:avLst/>
          </a:prstGeom>
          <a:ln>
            <a:solidFill>
              <a:schemeClr val="accent6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166190" y="1263498"/>
            <a:ext cx="775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/>
              <a:t>theEventStore</a:t>
            </a:r>
          </a:p>
          <a:p>
            <a:pPr algn="ctr"/>
            <a:r>
              <a:rPr lang="en-US" sz="800"/>
              <a:t>: EventStore</a:t>
            </a:r>
          </a:p>
        </p:txBody>
      </p:sp>
      <p:cxnSp>
        <p:nvCxnSpPr>
          <p:cNvPr id="79" name="Straight Connector 78"/>
          <p:cNvCxnSpPr/>
          <p:nvPr/>
        </p:nvCxnSpPr>
        <p:spPr>
          <a:xfrm>
            <a:off x="3101396" y="2662540"/>
            <a:ext cx="1384491" cy="15648"/>
          </a:xfrm>
          <a:prstGeom prst="line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868730" y="2498800"/>
            <a:ext cx="5327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/>
              <a:t>updated</a:t>
            </a:r>
          </a:p>
        </p:txBody>
      </p:sp>
      <p:cxnSp>
        <p:nvCxnSpPr>
          <p:cNvPr id="81" name="Straight Connector 80"/>
          <p:cNvCxnSpPr/>
          <p:nvPr/>
        </p:nvCxnSpPr>
        <p:spPr>
          <a:xfrm rot="10800000">
            <a:off x="3101397" y="2912192"/>
            <a:ext cx="1450449" cy="1588"/>
          </a:xfrm>
          <a:prstGeom prst="line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prstDash val="sysDash"/>
            <a:tailEnd type="arrow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>
            <a:spLocks/>
          </p:cNvSpPr>
          <p:nvPr/>
        </p:nvSpPr>
        <p:spPr>
          <a:xfrm>
            <a:off x="4491274" y="2668890"/>
            <a:ext cx="122730" cy="24965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rtlCol="0" anchor="ctr"/>
          <a:lstStyle/>
          <a:p>
            <a:pPr algn="ctr"/>
            <a:endParaRPr lang="nl-NL" sz="1000" b="1" dirty="0"/>
          </a:p>
        </p:txBody>
      </p:sp>
      <p:cxnSp>
        <p:nvCxnSpPr>
          <p:cNvPr id="83" name="Straight Connector 82"/>
          <p:cNvCxnSpPr/>
          <p:nvPr/>
        </p:nvCxnSpPr>
        <p:spPr>
          <a:xfrm rot="10800000">
            <a:off x="1248382" y="2120560"/>
            <a:ext cx="802280" cy="1588"/>
          </a:xfrm>
          <a:prstGeom prst="line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prstDash val="sysDash"/>
            <a:tailEnd type="arrow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>
            <a:spLocks/>
          </p:cNvSpPr>
          <p:nvPr/>
        </p:nvSpPr>
        <p:spPr>
          <a:xfrm>
            <a:off x="2026922" y="1880848"/>
            <a:ext cx="126875" cy="25694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rtlCol="0" anchor="ctr"/>
          <a:lstStyle/>
          <a:p>
            <a:pPr algn="ctr"/>
            <a:endParaRPr lang="nl-NL" sz="1000" b="1" dirty="0"/>
          </a:p>
        </p:txBody>
      </p:sp>
      <p:sp>
        <p:nvSpPr>
          <p:cNvPr id="85" name="Rectangle 84"/>
          <p:cNvSpPr>
            <a:spLocks/>
          </p:cNvSpPr>
          <p:nvPr/>
        </p:nvSpPr>
        <p:spPr>
          <a:xfrm>
            <a:off x="2978666" y="2007848"/>
            <a:ext cx="122730" cy="1037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rtlCol="0" anchor="ctr"/>
          <a:lstStyle/>
          <a:p>
            <a:pPr algn="ctr"/>
            <a:endParaRPr lang="nl-NL" sz="10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2146269" y="1774714"/>
            <a:ext cx="9028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newUpdateEvent</a:t>
            </a:r>
          </a:p>
        </p:txBody>
      </p:sp>
      <p:sp>
        <p:nvSpPr>
          <p:cNvPr id="41" name="Isosceles Triangle 40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 dirty="0"/>
          </a:p>
        </p:txBody>
      </p:sp>
      <p:sp>
        <p:nvSpPr>
          <p:cNvPr id="61" name="Rectangle 60"/>
          <p:cNvSpPr>
            <a:spLocks/>
          </p:cNvSpPr>
          <p:nvPr/>
        </p:nvSpPr>
        <p:spPr>
          <a:xfrm>
            <a:off x="1119148" y="1766548"/>
            <a:ext cx="129234" cy="4846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rtlCol="0" anchor="ctr"/>
          <a:lstStyle/>
          <a:p>
            <a:pPr algn="ctr"/>
            <a:endParaRPr lang="nl-NL" sz="1000" b="1" dirty="0"/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572369" y="0"/>
            <a:ext cx="448945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25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Objecten en klassen in een </a:t>
            </a:r>
            <a:r>
              <a:rPr kumimoji="0" lang="nl-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sequence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diagram – 1 asynchroon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E4478D-A490-1F41-BAB0-E696A09E0363}"/>
              </a:ext>
            </a:extLst>
          </p:cNvPr>
          <p:cNvSpPr txBox="1"/>
          <p:nvPr/>
        </p:nvSpPr>
        <p:spPr>
          <a:xfrm>
            <a:off x="4466292" y="335"/>
            <a:ext cx="575292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108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49275" y="0"/>
            <a:ext cx="448945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 err="1">
                <a:solidFill>
                  <a:srgbClr val="000000"/>
                </a:solidFill>
              </a:rPr>
              <a:t>Sequence</a:t>
            </a:r>
            <a:r>
              <a:rPr lang="nl-NL" b="1" dirty="0">
                <a:solidFill>
                  <a:srgbClr val="000000"/>
                </a:solidFill>
              </a:rPr>
              <a:t> diagram –</a:t>
            </a:r>
            <a:br>
              <a:rPr lang="nl-NL" b="1" dirty="0">
                <a:solidFill>
                  <a:srgbClr val="000000"/>
                </a:solidFill>
              </a:rPr>
            </a:br>
            <a:r>
              <a:rPr lang="nl-NL" b="1" dirty="0">
                <a:solidFill>
                  <a:srgbClr val="000000"/>
                </a:solidFill>
              </a:rPr>
              <a:t>Zichzelf aanroepen</a:t>
            </a:r>
          </a:p>
        </p:txBody>
      </p:sp>
      <p:sp>
        <p:nvSpPr>
          <p:cNvPr id="41" name="Isosceles Triangle 40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 dirty="0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2440686" y="1560777"/>
            <a:ext cx="355131" cy="2"/>
          </a:xfrm>
          <a:prstGeom prst="line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tailEnd type="non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6200000" flipH="1">
            <a:off x="2013370" y="1707913"/>
            <a:ext cx="742023" cy="4939"/>
          </a:xfrm>
          <a:prstGeom prst="straightConnector1">
            <a:avLst/>
          </a:prstGeom>
          <a:ln>
            <a:solidFill>
              <a:schemeClr val="accent6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>
            <a:spLocks/>
          </p:cNvSpPr>
          <p:nvPr/>
        </p:nvSpPr>
        <p:spPr>
          <a:xfrm>
            <a:off x="2321339" y="1448765"/>
            <a:ext cx="126875" cy="52392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rtlCol="0" anchor="ctr"/>
          <a:lstStyle/>
          <a:p>
            <a:pPr algn="ctr"/>
            <a:endParaRPr lang="nl-NL" sz="1000" b="1" dirty="0"/>
          </a:p>
        </p:txBody>
      </p:sp>
      <p:sp>
        <p:nvSpPr>
          <p:cNvPr id="37" name="Rectangle 36"/>
          <p:cNvSpPr>
            <a:spLocks/>
          </p:cNvSpPr>
          <p:nvPr/>
        </p:nvSpPr>
        <p:spPr>
          <a:xfrm>
            <a:off x="2386849" y="1703281"/>
            <a:ext cx="122730" cy="18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rtlCol="0" anchor="ctr"/>
          <a:lstStyle/>
          <a:p>
            <a:pPr algn="ctr"/>
            <a:endParaRPr lang="nl-NL" sz="1000" b="1" dirty="0"/>
          </a:p>
        </p:txBody>
      </p:sp>
      <p:cxnSp>
        <p:nvCxnSpPr>
          <p:cNvPr id="38" name="Straight Connector 32"/>
          <p:cNvCxnSpPr/>
          <p:nvPr/>
        </p:nvCxnSpPr>
        <p:spPr>
          <a:xfrm rot="10800000" flipV="1">
            <a:off x="2513876" y="1560779"/>
            <a:ext cx="281941" cy="214908"/>
          </a:xfrm>
          <a:prstGeom prst="bentConnector3">
            <a:avLst>
              <a:gd name="adj1" fmla="val -128049"/>
            </a:avLst>
          </a:prstGeom>
          <a:ln w="25400" cmpd="sng">
            <a:solidFill>
              <a:schemeClr val="tx1">
                <a:lumMod val="50000"/>
                <a:lumOff val="50000"/>
              </a:schemeClr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517194" y="1382945"/>
            <a:ext cx="6206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err="1"/>
              <a:t>methode</a:t>
            </a:r>
            <a:endParaRPr lang="en-US" sz="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91F60C-CDBA-3A4F-BBAA-FD8ECEEBC9E1}"/>
              </a:ext>
            </a:extLst>
          </p:cNvPr>
          <p:cNvSpPr txBox="1"/>
          <p:nvPr/>
        </p:nvSpPr>
        <p:spPr>
          <a:xfrm>
            <a:off x="4466292" y="335"/>
            <a:ext cx="575292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110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Straight Connector 92"/>
          <p:cNvCxnSpPr/>
          <p:nvPr/>
        </p:nvCxnSpPr>
        <p:spPr>
          <a:xfrm flipV="1">
            <a:off x="2146269" y="1433460"/>
            <a:ext cx="355131" cy="2"/>
          </a:xfrm>
          <a:prstGeom prst="line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tailEnd type="non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66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49275" y="-50024"/>
            <a:ext cx="448945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 err="1">
                <a:solidFill>
                  <a:srgbClr val="000000"/>
                </a:solidFill>
              </a:rPr>
              <a:t>Sequence</a:t>
            </a:r>
            <a:r>
              <a:rPr lang="nl-NL" b="1" dirty="0">
                <a:solidFill>
                  <a:srgbClr val="000000"/>
                </a:solidFill>
              </a:rPr>
              <a:t> diagram –</a:t>
            </a:r>
            <a:br>
              <a:rPr lang="nl-NL" b="1" dirty="0">
                <a:solidFill>
                  <a:srgbClr val="000000"/>
                </a:solidFill>
              </a:rPr>
            </a:br>
            <a:r>
              <a:rPr lang="nl-NL" b="1" dirty="0">
                <a:solidFill>
                  <a:srgbClr val="000000"/>
                </a:solidFill>
              </a:rPr>
              <a:t>Zichzelf aanroepen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 rot="5400000">
            <a:off x="60779" y="2166464"/>
            <a:ext cx="2239471" cy="1588"/>
          </a:xfrm>
          <a:prstGeom prst="straightConnector1">
            <a:avLst/>
          </a:prstGeom>
          <a:ln>
            <a:solidFill>
              <a:schemeClr val="accent6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15490" y="693321"/>
            <a:ext cx="928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usernameTextbox</a:t>
            </a:r>
          </a:p>
          <a:p>
            <a:pPr algn="ctr"/>
            <a:r>
              <a:rPr lang="en-US" sz="800" dirty="0"/>
              <a:t>: Textbox</a:t>
            </a:r>
          </a:p>
        </p:txBody>
      </p:sp>
      <p:cxnSp>
        <p:nvCxnSpPr>
          <p:cNvPr id="63" name="Straight Arrow Connector 62"/>
          <p:cNvCxnSpPr>
            <a:stCxn id="64" idx="2"/>
          </p:cNvCxnSpPr>
          <p:nvPr/>
        </p:nvCxnSpPr>
        <p:spPr>
          <a:xfrm rot="5400000">
            <a:off x="959935" y="2159434"/>
            <a:ext cx="2255119" cy="1588"/>
          </a:xfrm>
          <a:prstGeom prst="straightConnector1">
            <a:avLst/>
          </a:prstGeom>
          <a:ln>
            <a:solidFill>
              <a:schemeClr val="accent6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828448" y="693321"/>
            <a:ext cx="518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theUser</a:t>
            </a:r>
          </a:p>
          <a:p>
            <a:pPr algn="ctr"/>
            <a:r>
              <a:rPr lang="en-US" sz="800" dirty="0"/>
              <a:t>: User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179720" y="1294126"/>
            <a:ext cx="838222" cy="1588"/>
          </a:xfrm>
          <a:prstGeom prst="line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247137" y="1110766"/>
            <a:ext cx="7384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setUsername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 rot="5400000">
            <a:off x="2066155" y="2159433"/>
            <a:ext cx="2255119" cy="2"/>
          </a:xfrm>
          <a:prstGeom prst="straightConnector1">
            <a:avLst/>
          </a:prstGeom>
          <a:ln>
            <a:solidFill>
              <a:schemeClr val="accent6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607069" y="693321"/>
            <a:ext cx="864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theEventFactory</a:t>
            </a:r>
          </a:p>
          <a:p>
            <a:pPr algn="ctr"/>
            <a:r>
              <a:rPr lang="en-US" sz="800" dirty="0"/>
              <a:t>: EventFactory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2153797" y="2064792"/>
            <a:ext cx="979345" cy="1588"/>
          </a:xfrm>
          <a:prstGeom prst="line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tailEnd type="arrow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5400000">
            <a:off x="2735177" y="2166464"/>
            <a:ext cx="2239471" cy="1589"/>
          </a:xfrm>
          <a:prstGeom prst="straightConnector1">
            <a:avLst/>
          </a:prstGeom>
          <a:ln>
            <a:solidFill>
              <a:schemeClr val="accent6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415537" y="693321"/>
            <a:ext cx="877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theEvent</a:t>
            </a:r>
          </a:p>
          <a:p>
            <a:pPr algn="ctr"/>
            <a:r>
              <a:rPr lang="en-US" sz="800" dirty="0"/>
              <a:t>: </a:t>
            </a:r>
            <a:r>
              <a:rPr lang="en-US" sz="800" dirty="0" err="1"/>
              <a:t>UpdateEvent</a:t>
            </a:r>
            <a:endParaRPr lang="en-US" sz="800" dirty="0"/>
          </a:p>
        </p:txBody>
      </p:sp>
      <p:cxnSp>
        <p:nvCxnSpPr>
          <p:cNvPr id="73" name="Straight Connector 72"/>
          <p:cNvCxnSpPr/>
          <p:nvPr/>
        </p:nvCxnSpPr>
        <p:spPr>
          <a:xfrm>
            <a:off x="3193716" y="2172116"/>
            <a:ext cx="594443" cy="1588"/>
          </a:xfrm>
          <a:prstGeom prst="line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255284" y="1992728"/>
            <a:ext cx="3642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new</a:t>
            </a:r>
          </a:p>
        </p:txBody>
      </p:sp>
      <p:cxnSp>
        <p:nvCxnSpPr>
          <p:cNvPr id="75" name="Straight Connector 74"/>
          <p:cNvCxnSpPr/>
          <p:nvPr/>
        </p:nvCxnSpPr>
        <p:spPr>
          <a:xfrm rot="10800000">
            <a:off x="3255873" y="2371290"/>
            <a:ext cx="598245" cy="1588"/>
          </a:xfrm>
          <a:prstGeom prst="line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prstDash val="sysDash"/>
            <a:tailEnd type="arrow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>
            <a:spLocks/>
          </p:cNvSpPr>
          <p:nvPr/>
        </p:nvSpPr>
        <p:spPr>
          <a:xfrm>
            <a:off x="3793546" y="2122148"/>
            <a:ext cx="122730" cy="30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rtlCol="0" anchor="ctr"/>
          <a:lstStyle/>
          <a:p>
            <a:pPr algn="ctr"/>
            <a:endParaRPr lang="nl-NL" sz="1000" b="1" dirty="0"/>
          </a:p>
        </p:txBody>
      </p:sp>
      <p:cxnSp>
        <p:nvCxnSpPr>
          <p:cNvPr id="77" name="Straight Arrow Connector 76"/>
          <p:cNvCxnSpPr>
            <a:stCxn id="78" idx="2"/>
          </p:cNvCxnSpPr>
          <p:nvPr/>
        </p:nvCxnSpPr>
        <p:spPr>
          <a:xfrm rot="5400000">
            <a:off x="3422699" y="2175081"/>
            <a:ext cx="2255119" cy="3"/>
          </a:xfrm>
          <a:prstGeom prst="straightConnector1">
            <a:avLst/>
          </a:prstGeom>
          <a:ln>
            <a:solidFill>
              <a:schemeClr val="accent6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162547" y="708969"/>
            <a:ext cx="775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/>
              <a:t>theEventStore</a:t>
            </a:r>
          </a:p>
          <a:p>
            <a:pPr algn="ctr"/>
            <a:r>
              <a:rPr lang="en-US" sz="800"/>
              <a:t>: EventStore</a:t>
            </a:r>
          </a:p>
        </p:txBody>
      </p:sp>
      <p:cxnSp>
        <p:nvCxnSpPr>
          <p:cNvPr id="79" name="Straight Connector 78"/>
          <p:cNvCxnSpPr/>
          <p:nvPr/>
        </p:nvCxnSpPr>
        <p:spPr>
          <a:xfrm>
            <a:off x="3193713" y="2725378"/>
            <a:ext cx="1292174" cy="1588"/>
          </a:xfrm>
          <a:prstGeom prst="line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843308" y="2537410"/>
            <a:ext cx="5836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updated</a:t>
            </a:r>
          </a:p>
        </p:txBody>
      </p:sp>
      <p:cxnSp>
        <p:nvCxnSpPr>
          <p:cNvPr id="81" name="Straight Connector 80"/>
          <p:cNvCxnSpPr/>
          <p:nvPr/>
        </p:nvCxnSpPr>
        <p:spPr>
          <a:xfrm rot="10800000" flipV="1">
            <a:off x="3255873" y="2913779"/>
            <a:ext cx="1295975" cy="1"/>
          </a:xfrm>
          <a:prstGeom prst="line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prstDash val="sysDash"/>
            <a:tailEnd type="arrow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>
            <a:spLocks/>
          </p:cNvSpPr>
          <p:nvPr/>
        </p:nvSpPr>
        <p:spPr>
          <a:xfrm>
            <a:off x="4491274" y="2668890"/>
            <a:ext cx="122730" cy="24965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rtlCol="0" anchor="ctr"/>
          <a:lstStyle/>
          <a:p>
            <a:pPr algn="ctr"/>
            <a:endParaRPr lang="nl-NL" sz="1000" b="1" dirty="0"/>
          </a:p>
        </p:txBody>
      </p:sp>
      <p:cxnSp>
        <p:nvCxnSpPr>
          <p:cNvPr id="83" name="Straight Connector 82"/>
          <p:cNvCxnSpPr/>
          <p:nvPr/>
        </p:nvCxnSpPr>
        <p:spPr>
          <a:xfrm rot="10800000">
            <a:off x="1248382" y="2120560"/>
            <a:ext cx="802280" cy="1588"/>
          </a:xfrm>
          <a:prstGeom prst="line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prstDash val="sysDash"/>
            <a:tailEnd type="arrow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>
            <a:spLocks/>
          </p:cNvSpPr>
          <p:nvPr/>
        </p:nvSpPr>
        <p:spPr>
          <a:xfrm>
            <a:off x="2026922" y="1235648"/>
            <a:ext cx="126875" cy="90214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rtlCol="0" anchor="ctr"/>
          <a:lstStyle/>
          <a:p>
            <a:pPr algn="ctr"/>
            <a:endParaRPr lang="nl-NL" sz="1000" b="1" dirty="0"/>
          </a:p>
        </p:txBody>
      </p:sp>
      <p:sp>
        <p:nvSpPr>
          <p:cNvPr id="85" name="Rectangle 84"/>
          <p:cNvSpPr>
            <a:spLocks/>
          </p:cNvSpPr>
          <p:nvPr/>
        </p:nvSpPr>
        <p:spPr>
          <a:xfrm>
            <a:off x="3133142" y="2007848"/>
            <a:ext cx="122730" cy="103705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rtlCol="0" anchor="ctr"/>
          <a:lstStyle/>
          <a:p>
            <a:pPr algn="ctr"/>
            <a:endParaRPr lang="nl-NL" sz="10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2154851" y="1877674"/>
            <a:ext cx="9028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newUpdateEvent</a:t>
            </a:r>
          </a:p>
        </p:txBody>
      </p:sp>
      <p:sp>
        <p:nvSpPr>
          <p:cNvPr id="41" name="Isosceles Triangle 40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 dirty="0"/>
          </a:p>
        </p:txBody>
      </p:sp>
      <p:sp>
        <p:nvSpPr>
          <p:cNvPr id="61" name="Rectangle 60"/>
          <p:cNvSpPr>
            <a:spLocks/>
          </p:cNvSpPr>
          <p:nvPr/>
        </p:nvSpPr>
        <p:spPr>
          <a:xfrm>
            <a:off x="1119148" y="1165538"/>
            <a:ext cx="129234" cy="1008314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rtlCol="0" anchor="ctr"/>
          <a:lstStyle/>
          <a:p>
            <a:pPr algn="ctr"/>
            <a:endParaRPr lang="nl-NL" sz="1000" b="1" dirty="0"/>
          </a:p>
        </p:txBody>
      </p:sp>
      <p:sp>
        <p:nvSpPr>
          <p:cNvPr id="32" name="Rectangle 31"/>
          <p:cNvSpPr>
            <a:spLocks/>
          </p:cNvSpPr>
          <p:nvPr/>
        </p:nvSpPr>
        <p:spPr>
          <a:xfrm>
            <a:off x="2092432" y="1575964"/>
            <a:ext cx="122730" cy="30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rtlCol="0" anchor="ctr"/>
          <a:lstStyle/>
          <a:p>
            <a:pPr algn="ctr"/>
            <a:endParaRPr lang="nl-NL" sz="1000" b="1" dirty="0"/>
          </a:p>
        </p:txBody>
      </p:sp>
      <p:cxnSp>
        <p:nvCxnSpPr>
          <p:cNvPr id="33" name="Straight Connector 32"/>
          <p:cNvCxnSpPr/>
          <p:nvPr/>
        </p:nvCxnSpPr>
        <p:spPr>
          <a:xfrm rot="10800000" flipV="1">
            <a:off x="2219459" y="1433462"/>
            <a:ext cx="281941" cy="214908"/>
          </a:xfrm>
          <a:prstGeom prst="bentConnector3">
            <a:avLst>
              <a:gd name="adj1" fmla="val -128049"/>
            </a:avLst>
          </a:prstGeom>
          <a:ln w="25400" cmpd="sng">
            <a:solidFill>
              <a:schemeClr val="tx1">
                <a:lumMod val="50000"/>
                <a:lumOff val="50000"/>
              </a:schemeClr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2248424" y="1255628"/>
            <a:ext cx="5693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validate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2E9C621-274E-0B45-BDB5-5E94EBE44EC0}"/>
              </a:ext>
            </a:extLst>
          </p:cNvPr>
          <p:cNvSpPr txBox="1"/>
          <p:nvPr/>
        </p:nvSpPr>
        <p:spPr>
          <a:xfrm>
            <a:off x="4466292" y="335"/>
            <a:ext cx="575292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110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03250" y="0"/>
            <a:ext cx="4398963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/>
              <a:t>Oefening voor </a:t>
            </a:r>
            <a:r>
              <a:rPr lang="nl-NL" b="1"/>
              <a:t>use cases</a:t>
            </a:r>
            <a:endParaRPr lang="nl-NL" b="1" dirty="0"/>
          </a:p>
        </p:txBody>
      </p:sp>
      <p:sp>
        <p:nvSpPr>
          <p:cNvPr id="6" name="Isosceles Triangle 5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D9FD83-AB59-6C4C-8437-9F3C96C56603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17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C94A82B-BED2-2E4D-BC53-7275291619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427225"/>
              </p:ext>
            </p:extLst>
          </p:nvPr>
        </p:nvGraphicFramePr>
        <p:xfrm>
          <a:off x="718034" y="1116087"/>
          <a:ext cx="4346574" cy="16097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2493">
                  <a:extLst>
                    <a:ext uri="{9D8B030D-6E8A-4147-A177-3AD203B41FA5}">
                      <a16:colId xmlns:a16="http://schemas.microsoft.com/office/drawing/2014/main" val="3687521406"/>
                    </a:ext>
                  </a:extLst>
                </a:gridCol>
                <a:gridCol w="3864081">
                  <a:extLst>
                    <a:ext uri="{9D8B030D-6E8A-4147-A177-3AD203B41FA5}">
                      <a16:colId xmlns:a16="http://schemas.microsoft.com/office/drawing/2014/main" val="706538851"/>
                    </a:ext>
                  </a:extLst>
                </a:gridCol>
              </a:tblGrid>
              <a:tr h="340167">
                <a:tc>
                  <a:txBody>
                    <a:bodyPr/>
                    <a:lstStyle/>
                    <a:p>
                      <a:pPr algn="just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endParaRPr lang="nl-NL" sz="11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81" marR="63781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nl-NL" sz="1100" dirty="0">
                          <a:effectLst/>
                        </a:rPr>
                        <a:t>Een actor (draadpoppetje) voor elke gebruikersrol die een menselijke gebruiker van het systeem kan hebben.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81" marR="63781" marT="0" marB="0" anchor="ctr"/>
                </a:tc>
                <a:extLst>
                  <a:ext uri="{0D108BD9-81ED-4DB2-BD59-A6C34878D82A}">
                    <a16:rowId xmlns:a16="http://schemas.microsoft.com/office/drawing/2014/main" val="1575421547"/>
                  </a:ext>
                </a:extLst>
              </a:tr>
              <a:tr h="340167">
                <a:tc>
                  <a:txBody>
                    <a:bodyPr/>
                    <a:lstStyle/>
                    <a:p>
                      <a:pPr algn="just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81" marR="63781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nl-NL" sz="1100" dirty="0">
                          <a:effectLst/>
                        </a:rPr>
                        <a:t>Een use case voor elke handeling die de gebruikers kunnen uitvoeren.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81" marR="63781" marT="0" marB="0" anchor="ctr"/>
                </a:tc>
                <a:extLst>
                  <a:ext uri="{0D108BD9-81ED-4DB2-BD59-A6C34878D82A}">
                    <a16:rowId xmlns:a16="http://schemas.microsoft.com/office/drawing/2014/main" val="3248543816"/>
                  </a:ext>
                </a:extLst>
              </a:tr>
              <a:tr h="340167">
                <a:tc>
                  <a:txBody>
                    <a:bodyPr/>
                    <a:lstStyle/>
                    <a:p>
                      <a:pPr algn="just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81" marR="63781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nl-NL" sz="1100">
                          <a:effectLst/>
                        </a:rPr>
                        <a:t>Pijlen die aangeven welke actoren welke use cases kunnen uitvoeren.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81" marR="63781" marT="0" marB="0" anchor="ctr"/>
                </a:tc>
                <a:extLst>
                  <a:ext uri="{0D108BD9-81ED-4DB2-BD59-A6C34878D82A}">
                    <a16:rowId xmlns:a16="http://schemas.microsoft.com/office/drawing/2014/main" val="4067265396"/>
                  </a:ext>
                </a:extLst>
              </a:tr>
              <a:tr h="170083">
                <a:tc>
                  <a:txBody>
                    <a:bodyPr/>
                    <a:lstStyle/>
                    <a:p>
                      <a:pPr algn="just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endParaRPr lang="nl-NL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81" marR="63781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nl-NL" sz="1100" dirty="0">
                          <a:effectLst/>
                        </a:rPr>
                        <a:t>Eventuele systeem actoren en </a:t>
                      </a:r>
                      <a:r>
                        <a:rPr lang="nl-NL" sz="1100" dirty="0" err="1">
                          <a:effectLst/>
                        </a:rPr>
                        <a:t>secondary</a:t>
                      </a:r>
                      <a:r>
                        <a:rPr lang="nl-NL" sz="1100" dirty="0">
                          <a:effectLst/>
                        </a:rPr>
                        <a:t> actoren.</a:t>
                      </a:r>
                    </a:p>
                    <a:p>
                      <a:pPr algn="l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81" marR="63781" marT="0" marB="0" anchor="ctr"/>
                </a:tc>
                <a:extLst>
                  <a:ext uri="{0D108BD9-81ED-4DB2-BD59-A6C34878D82A}">
                    <a16:rowId xmlns:a16="http://schemas.microsoft.com/office/drawing/2014/main" val="3003491248"/>
                  </a:ext>
                </a:extLst>
              </a:tr>
            </a:tbl>
          </a:graphicData>
        </a:graphic>
      </p:graphicFrame>
      <p:pic>
        <p:nvPicPr>
          <p:cNvPr id="1025" name="Picture 207">
            <a:extLst>
              <a:ext uri="{FF2B5EF4-FFF2-40B4-BE49-F238E27FC236}">
                <a16:creationId xmlns:a16="http://schemas.microsoft.com/office/drawing/2014/main" id="{B458539B-6676-8E4C-8508-0888154F7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08" y="2185450"/>
            <a:ext cx="298153" cy="29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65BACD27-5A41-9E49-9613-A7E500AF6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034" y="659056"/>
            <a:ext cx="5038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Maak voor deze eerste oefening een use case diagram met daarin:</a:t>
            </a:r>
            <a:endParaRPr kumimoji="0" lang="nl-NL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207">
            <a:extLst>
              <a:ext uri="{FF2B5EF4-FFF2-40B4-BE49-F238E27FC236}">
                <a16:creationId xmlns:a16="http://schemas.microsoft.com/office/drawing/2014/main" id="{73132DCD-25D6-AC41-9545-942075539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07" y="1141189"/>
            <a:ext cx="298153" cy="29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7">
            <a:extLst>
              <a:ext uri="{FF2B5EF4-FFF2-40B4-BE49-F238E27FC236}">
                <a16:creationId xmlns:a16="http://schemas.microsoft.com/office/drawing/2014/main" id="{F636913B-02B7-664A-8C4B-09E1D3E4D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07" y="1807858"/>
            <a:ext cx="298153" cy="29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07">
            <a:extLst>
              <a:ext uri="{FF2B5EF4-FFF2-40B4-BE49-F238E27FC236}">
                <a16:creationId xmlns:a16="http://schemas.microsoft.com/office/drawing/2014/main" id="{BC4ECCE5-A775-0146-BB6E-70DCB3B6E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07" y="1474523"/>
            <a:ext cx="298153" cy="29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1179721" y="1031873"/>
            <a:ext cx="2675986" cy="2237445"/>
            <a:chOff x="1179721" y="1031873"/>
            <a:chExt cx="2675986" cy="2447857"/>
          </a:xfrm>
        </p:grpSpPr>
        <p:cxnSp>
          <p:nvCxnSpPr>
            <p:cNvPr id="60" name="Straight Arrow Connector 59"/>
            <p:cNvCxnSpPr/>
            <p:nvPr/>
          </p:nvCxnSpPr>
          <p:spPr>
            <a:xfrm rot="5400000">
              <a:off x="-34493" y="2263067"/>
              <a:ext cx="2430016" cy="1588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64" idx="2"/>
            </p:cNvCxnSpPr>
            <p:nvPr/>
          </p:nvCxnSpPr>
          <p:spPr>
            <a:xfrm rot="5400000">
              <a:off x="863997" y="2255439"/>
              <a:ext cx="2446995" cy="1588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5400000">
              <a:off x="1970217" y="2255370"/>
              <a:ext cx="2446995" cy="2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rot="5400000">
              <a:off x="2639905" y="2263067"/>
              <a:ext cx="2430016" cy="1589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3" name="Straight Connector 92"/>
          <p:cNvCxnSpPr/>
          <p:nvPr/>
        </p:nvCxnSpPr>
        <p:spPr>
          <a:xfrm flipV="1">
            <a:off x="2146269" y="1433460"/>
            <a:ext cx="355131" cy="2"/>
          </a:xfrm>
          <a:prstGeom prst="line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tailEnd type="non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66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49275" y="-76960"/>
            <a:ext cx="448945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 err="1">
                <a:solidFill>
                  <a:srgbClr val="000000"/>
                </a:solidFill>
              </a:rPr>
              <a:t>Sequence</a:t>
            </a:r>
            <a:r>
              <a:rPr lang="nl-NL" b="1" dirty="0">
                <a:solidFill>
                  <a:srgbClr val="000000"/>
                </a:solidFill>
              </a:rPr>
              <a:t> diagram –</a:t>
            </a:r>
            <a:br>
              <a:rPr lang="nl-NL" b="1" dirty="0">
                <a:solidFill>
                  <a:srgbClr val="000000"/>
                </a:solidFill>
              </a:rPr>
            </a:br>
            <a:r>
              <a:rPr lang="nl-NL" b="1" dirty="0">
                <a:solidFill>
                  <a:srgbClr val="000000"/>
                </a:solidFill>
              </a:rPr>
              <a:t>Optionele stroom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15490" y="693321"/>
            <a:ext cx="928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usernameTextbox</a:t>
            </a:r>
          </a:p>
          <a:p>
            <a:pPr algn="ctr"/>
            <a:r>
              <a:rPr lang="en-US" sz="800" dirty="0"/>
              <a:t>: Textbox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828448" y="693321"/>
            <a:ext cx="518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theUser</a:t>
            </a:r>
          </a:p>
          <a:p>
            <a:pPr algn="ctr"/>
            <a:r>
              <a:rPr lang="en-US" sz="800" dirty="0"/>
              <a:t>: User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179720" y="1294126"/>
            <a:ext cx="838222" cy="1588"/>
          </a:xfrm>
          <a:prstGeom prst="line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247137" y="1110766"/>
            <a:ext cx="7384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setUsername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607069" y="693321"/>
            <a:ext cx="864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theEventFactory</a:t>
            </a:r>
          </a:p>
          <a:p>
            <a:pPr algn="ctr"/>
            <a:r>
              <a:rPr lang="en-US" sz="800" dirty="0"/>
              <a:t>: EventFactory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2153797" y="2064792"/>
            <a:ext cx="979345" cy="1588"/>
          </a:xfrm>
          <a:prstGeom prst="line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tailEnd type="arrow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415537" y="693321"/>
            <a:ext cx="877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theEvent</a:t>
            </a:r>
          </a:p>
          <a:p>
            <a:pPr algn="ctr"/>
            <a:r>
              <a:rPr lang="en-US" sz="800" dirty="0"/>
              <a:t>: </a:t>
            </a:r>
            <a:r>
              <a:rPr lang="en-US" sz="800" dirty="0" err="1"/>
              <a:t>UpdateEvent</a:t>
            </a:r>
            <a:endParaRPr lang="en-US" sz="800" dirty="0"/>
          </a:p>
        </p:txBody>
      </p:sp>
      <p:cxnSp>
        <p:nvCxnSpPr>
          <p:cNvPr id="73" name="Straight Connector 72"/>
          <p:cNvCxnSpPr/>
          <p:nvPr/>
        </p:nvCxnSpPr>
        <p:spPr>
          <a:xfrm>
            <a:off x="3193716" y="2172116"/>
            <a:ext cx="594443" cy="1588"/>
          </a:xfrm>
          <a:prstGeom prst="line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311067" y="1992728"/>
            <a:ext cx="3642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new</a:t>
            </a:r>
          </a:p>
        </p:txBody>
      </p:sp>
      <p:cxnSp>
        <p:nvCxnSpPr>
          <p:cNvPr id="75" name="Straight Connector 74"/>
          <p:cNvCxnSpPr/>
          <p:nvPr/>
        </p:nvCxnSpPr>
        <p:spPr>
          <a:xfrm rot="10800000">
            <a:off x="3255873" y="2371290"/>
            <a:ext cx="598245" cy="1588"/>
          </a:xfrm>
          <a:prstGeom prst="line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prstDash val="sysDash"/>
            <a:tailEnd type="arrow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>
            <a:spLocks/>
          </p:cNvSpPr>
          <p:nvPr/>
        </p:nvSpPr>
        <p:spPr>
          <a:xfrm>
            <a:off x="3793546" y="2122148"/>
            <a:ext cx="122730" cy="30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rtlCol="0" anchor="ctr"/>
          <a:lstStyle/>
          <a:p>
            <a:pPr algn="ctr"/>
            <a:endParaRPr lang="nl-NL" sz="1000" b="1" dirty="0"/>
          </a:p>
        </p:txBody>
      </p:sp>
      <p:sp>
        <p:nvSpPr>
          <p:cNvPr id="85" name="Rectangle 84"/>
          <p:cNvSpPr>
            <a:spLocks/>
          </p:cNvSpPr>
          <p:nvPr/>
        </p:nvSpPr>
        <p:spPr>
          <a:xfrm>
            <a:off x="3133142" y="2007848"/>
            <a:ext cx="122730" cy="527804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rtlCol="0" anchor="ctr"/>
          <a:lstStyle/>
          <a:p>
            <a:pPr algn="ctr"/>
            <a:endParaRPr lang="nl-NL" sz="10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2154851" y="1877674"/>
            <a:ext cx="9028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newUpdateEvent</a:t>
            </a:r>
          </a:p>
        </p:txBody>
      </p:sp>
      <p:sp>
        <p:nvSpPr>
          <p:cNvPr id="41" name="Isosceles Triangle 40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 dirty="0"/>
          </a:p>
        </p:txBody>
      </p:sp>
      <p:sp>
        <p:nvSpPr>
          <p:cNvPr id="61" name="Rectangle 60"/>
          <p:cNvSpPr>
            <a:spLocks/>
          </p:cNvSpPr>
          <p:nvPr/>
        </p:nvSpPr>
        <p:spPr>
          <a:xfrm>
            <a:off x="1119148" y="1165538"/>
            <a:ext cx="129234" cy="195790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rtlCol="0" anchor="ctr"/>
          <a:lstStyle/>
          <a:p>
            <a:pPr algn="ctr"/>
            <a:endParaRPr lang="nl-NL" sz="1000" b="1" dirty="0"/>
          </a:p>
        </p:txBody>
      </p:sp>
      <p:cxnSp>
        <p:nvCxnSpPr>
          <p:cNvPr id="33" name="Straight Connector 32"/>
          <p:cNvCxnSpPr/>
          <p:nvPr/>
        </p:nvCxnSpPr>
        <p:spPr>
          <a:xfrm rot="10800000" flipV="1">
            <a:off x="2219459" y="1433462"/>
            <a:ext cx="281941" cy="214908"/>
          </a:xfrm>
          <a:prstGeom prst="bentConnector3">
            <a:avLst>
              <a:gd name="adj1" fmla="val -128049"/>
            </a:avLst>
          </a:prstGeom>
          <a:ln w="25400" cmpd="sng">
            <a:solidFill>
              <a:schemeClr val="tx1">
                <a:lumMod val="50000"/>
                <a:lumOff val="50000"/>
              </a:schemeClr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2248424" y="1255628"/>
            <a:ext cx="5693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validate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53295" y="1785161"/>
            <a:ext cx="10454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[new name is OK]</a:t>
            </a:r>
          </a:p>
        </p:txBody>
      </p:sp>
      <p:cxnSp>
        <p:nvCxnSpPr>
          <p:cNvPr id="49" name="Straight Connector 48"/>
          <p:cNvCxnSpPr/>
          <p:nvPr/>
        </p:nvCxnSpPr>
        <p:spPr>
          <a:xfrm rot="10800000">
            <a:off x="1251391" y="2784535"/>
            <a:ext cx="802280" cy="1588"/>
          </a:xfrm>
          <a:prstGeom prst="line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prstDash val="sysDash"/>
            <a:tailEnd type="arrow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>
            <a:spLocks/>
          </p:cNvSpPr>
          <p:nvPr/>
        </p:nvSpPr>
        <p:spPr>
          <a:xfrm>
            <a:off x="2026922" y="1235649"/>
            <a:ext cx="126875" cy="1596044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rtlCol="0" anchor="ctr"/>
          <a:lstStyle/>
          <a:p>
            <a:pPr algn="ctr"/>
            <a:endParaRPr lang="nl-NL" sz="1000" b="1" dirty="0"/>
          </a:p>
        </p:txBody>
      </p:sp>
      <p:grpSp>
        <p:nvGrpSpPr>
          <p:cNvPr id="46" name="Group 45"/>
          <p:cNvGrpSpPr/>
          <p:nvPr/>
        </p:nvGrpSpPr>
        <p:grpSpPr>
          <a:xfrm>
            <a:off x="674366" y="1788114"/>
            <a:ext cx="3414537" cy="837638"/>
            <a:chOff x="674366" y="1788114"/>
            <a:chExt cx="3414537" cy="837638"/>
          </a:xfrm>
        </p:grpSpPr>
        <p:sp>
          <p:nvSpPr>
            <p:cNvPr id="47" name="TextBox 46"/>
            <p:cNvSpPr txBox="1"/>
            <p:nvPr/>
          </p:nvSpPr>
          <p:spPr>
            <a:xfrm>
              <a:off x="674366" y="1788114"/>
              <a:ext cx="35137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/>
                <a:t>opt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rot="10800000" flipV="1">
              <a:off x="706573" y="1991140"/>
              <a:ext cx="224479" cy="1588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5400000">
              <a:off x="958273" y="1876397"/>
              <a:ext cx="108603" cy="1588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rot="10800000" flipV="1">
              <a:off x="931054" y="1931492"/>
              <a:ext cx="80726" cy="59649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>
              <a:spLocks/>
            </p:cNvSpPr>
            <p:nvPr/>
          </p:nvSpPr>
          <p:spPr>
            <a:xfrm>
              <a:off x="715490" y="1822096"/>
              <a:ext cx="3373413" cy="803656"/>
            </a:xfrm>
            <a:prstGeom prst="rect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45712" rtlCol="0" anchor="ctr"/>
            <a:lstStyle/>
            <a:p>
              <a:pPr algn="ctr"/>
              <a:endParaRPr lang="nl-NL" sz="1000" b="1" dirty="0"/>
            </a:p>
          </p:txBody>
        </p:sp>
      </p:grpSp>
      <p:sp>
        <p:nvSpPr>
          <p:cNvPr id="32" name="Rectangle 31"/>
          <p:cNvSpPr>
            <a:spLocks/>
          </p:cNvSpPr>
          <p:nvPr/>
        </p:nvSpPr>
        <p:spPr>
          <a:xfrm>
            <a:off x="2092432" y="1575964"/>
            <a:ext cx="122730" cy="20027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rtlCol="0" anchor="ctr"/>
          <a:lstStyle/>
          <a:p>
            <a:pPr algn="ctr"/>
            <a:endParaRPr lang="nl-NL" sz="10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CA9D99-E235-9F41-B599-6472281A2FA2}"/>
              </a:ext>
            </a:extLst>
          </p:cNvPr>
          <p:cNvSpPr txBox="1"/>
          <p:nvPr/>
        </p:nvSpPr>
        <p:spPr>
          <a:xfrm>
            <a:off x="4466292" y="335"/>
            <a:ext cx="575292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111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5CA55DD-C095-2340-A121-52BAB6B8A2E4}"/>
              </a:ext>
            </a:extLst>
          </p:cNvPr>
          <p:cNvGrpSpPr/>
          <p:nvPr/>
        </p:nvGrpSpPr>
        <p:grpSpPr>
          <a:xfrm>
            <a:off x="3916276" y="1134294"/>
            <a:ext cx="1103614" cy="380222"/>
            <a:chOff x="674366" y="1788114"/>
            <a:chExt cx="1103614" cy="38022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6EDECD2-9C12-EB42-A187-54397524B1E8}"/>
                </a:ext>
              </a:extLst>
            </p:cNvPr>
            <p:cNvSpPr txBox="1"/>
            <p:nvPr/>
          </p:nvSpPr>
          <p:spPr>
            <a:xfrm>
              <a:off x="674366" y="1788114"/>
              <a:ext cx="35137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/>
                <a:t>opt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DEC4315A-F1BC-244E-92DF-D08224C287E2}"/>
                </a:ext>
              </a:extLst>
            </p:cNvPr>
            <p:cNvCxnSpPr/>
            <p:nvPr/>
          </p:nvCxnSpPr>
          <p:spPr>
            <a:xfrm rot="10800000" flipV="1">
              <a:off x="706573" y="1991140"/>
              <a:ext cx="224479" cy="1588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1C367291-2604-D44A-8D8C-CA4015946F4B}"/>
                </a:ext>
              </a:extLst>
            </p:cNvPr>
            <p:cNvCxnSpPr/>
            <p:nvPr/>
          </p:nvCxnSpPr>
          <p:spPr>
            <a:xfrm rot="5400000">
              <a:off x="958273" y="1876397"/>
              <a:ext cx="108603" cy="1588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DA7F76E0-83AC-AA44-A10E-E03F624709F2}"/>
                </a:ext>
              </a:extLst>
            </p:cNvPr>
            <p:cNvCxnSpPr/>
            <p:nvPr/>
          </p:nvCxnSpPr>
          <p:spPr>
            <a:xfrm rot="10800000" flipV="1">
              <a:off x="931054" y="1931492"/>
              <a:ext cx="80726" cy="59649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334FED8-FC62-7940-AE04-49A9300167EE}"/>
                </a:ext>
              </a:extLst>
            </p:cNvPr>
            <p:cNvSpPr>
              <a:spLocks/>
            </p:cNvSpPr>
            <p:nvPr/>
          </p:nvSpPr>
          <p:spPr>
            <a:xfrm>
              <a:off x="715490" y="1822096"/>
              <a:ext cx="1062490" cy="346240"/>
            </a:xfrm>
            <a:prstGeom prst="rect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45712" rtlCol="0" anchor="ctr"/>
            <a:lstStyle/>
            <a:p>
              <a:pPr algn="ctr"/>
              <a:endParaRPr lang="nl-NL" sz="1000" b="1" dirty="0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FC0DBD54-1B69-7047-BA08-599D7F2E360E}"/>
              </a:ext>
            </a:extLst>
          </p:cNvPr>
          <p:cNvSpPr txBox="1"/>
          <p:nvPr/>
        </p:nvSpPr>
        <p:spPr>
          <a:xfrm>
            <a:off x="4189213" y="1129298"/>
            <a:ext cx="8306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[</a:t>
            </a:r>
            <a:r>
              <a:rPr lang="en-US" sz="800" dirty="0" err="1"/>
              <a:t>voorwaarde</a:t>
            </a:r>
            <a:r>
              <a:rPr lang="en-US" sz="800" dirty="0"/>
              <a:t>]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1179721" y="1031873"/>
            <a:ext cx="3443486" cy="2464837"/>
            <a:chOff x="1179721" y="1031874"/>
            <a:chExt cx="3443486" cy="2271562"/>
          </a:xfrm>
        </p:grpSpPr>
        <p:cxnSp>
          <p:nvCxnSpPr>
            <p:cNvPr id="60" name="Straight Arrow Connector 59"/>
            <p:cNvCxnSpPr/>
            <p:nvPr/>
          </p:nvCxnSpPr>
          <p:spPr>
            <a:xfrm rot="5400000">
              <a:off x="60779" y="2166464"/>
              <a:ext cx="2239471" cy="1588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64" idx="2"/>
            </p:cNvCxnSpPr>
            <p:nvPr/>
          </p:nvCxnSpPr>
          <p:spPr>
            <a:xfrm rot="5400000">
              <a:off x="959935" y="2159434"/>
              <a:ext cx="2255119" cy="1588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5400000">
              <a:off x="2066155" y="2159433"/>
              <a:ext cx="2255119" cy="2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rot="5400000">
              <a:off x="2735177" y="2166464"/>
              <a:ext cx="2239471" cy="1589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78" idx="2"/>
            </p:cNvCxnSpPr>
            <p:nvPr/>
          </p:nvCxnSpPr>
          <p:spPr>
            <a:xfrm rot="5400000">
              <a:off x="3494854" y="2175082"/>
              <a:ext cx="2255912" cy="795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3" name="Straight Connector 92"/>
          <p:cNvCxnSpPr/>
          <p:nvPr/>
        </p:nvCxnSpPr>
        <p:spPr>
          <a:xfrm flipV="1">
            <a:off x="2146269" y="1433460"/>
            <a:ext cx="355131" cy="2"/>
          </a:xfrm>
          <a:prstGeom prst="line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tailEnd type="non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66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49275" y="-88504"/>
            <a:ext cx="448945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 err="1">
                <a:solidFill>
                  <a:srgbClr val="000000"/>
                </a:solidFill>
              </a:rPr>
              <a:t>Sequence</a:t>
            </a:r>
            <a:r>
              <a:rPr lang="nl-NL" b="1" dirty="0">
                <a:solidFill>
                  <a:srgbClr val="000000"/>
                </a:solidFill>
              </a:rPr>
              <a:t> diagram –</a:t>
            </a:r>
            <a:br>
              <a:rPr lang="nl-NL" b="1" dirty="0">
                <a:solidFill>
                  <a:srgbClr val="000000"/>
                </a:solidFill>
              </a:rPr>
            </a:br>
            <a:r>
              <a:rPr lang="nl-NL" b="1" dirty="0">
                <a:solidFill>
                  <a:srgbClr val="000000"/>
                </a:solidFill>
              </a:rPr>
              <a:t>Alternatieve stromen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15490" y="693321"/>
            <a:ext cx="928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usernameTextbox</a:t>
            </a:r>
          </a:p>
          <a:p>
            <a:pPr algn="ctr"/>
            <a:r>
              <a:rPr lang="en-US" sz="800" dirty="0"/>
              <a:t>: Textbox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828448" y="693321"/>
            <a:ext cx="518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theUser</a:t>
            </a:r>
          </a:p>
          <a:p>
            <a:pPr algn="ctr"/>
            <a:r>
              <a:rPr lang="en-US" sz="800" dirty="0"/>
              <a:t>: User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179720" y="1294126"/>
            <a:ext cx="838222" cy="1588"/>
          </a:xfrm>
          <a:prstGeom prst="line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247137" y="1110766"/>
            <a:ext cx="7384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setUsername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607069" y="693321"/>
            <a:ext cx="864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theEventFactory</a:t>
            </a:r>
          </a:p>
          <a:p>
            <a:pPr algn="ctr"/>
            <a:r>
              <a:rPr lang="en-US" sz="800" dirty="0"/>
              <a:t>: EventFactory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2153797" y="2064792"/>
            <a:ext cx="979345" cy="1588"/>
          </a:xfrm>
          <a:prstGeom prst="line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tailEnd type="arrow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415537" y="693321"/>
            <a:ext cx="877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theEvent</a:t>
            </a:r>
          </a:p>
          <a:p>
            <a:pPr algn="ctr"/>
            <a:r>
              <a:rPr lang="en-US" sz="800" dirty="0"/>
              <a:t>: </a:t>
            </a:r>
            <a:r>
              <a:rPr lang="en-US" sz="800" dirty="0" err="1"/>
              <a:t>UpdateEvent</a:t>
            </a:r>
            <a:endParaRPr lang="en-US" sz="800" dirty="0"/>
          </a:p>
        </p:txBody>
      </p:sp>
      <p:cxnSp>
        <p:nvCxnSpPr>
          <p:cNvPr id="73" name="Straight Connector 72"/>
          <p:cNvCxnSpPr/>
          <p:nvPr/>
        </p:nvCxnSpPr>
        <p:spPr>
          <a:xfrm>
            <a:off x="3193716" y="2172116"/>
            <a:ext cx="594443" cy="1588"/>
          </a:xfrm>
          <a:prstGeom prst="line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311067" y="1992728"/>
            <a:ext cx="3642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new</a:t>
            </a:r>
          </a:p>
        </p:txBody>
      </p:sp>
      <p:cxnSp>
        <p:nvCxnSpPr>
          <p:cNvPr id="75" name="Straight Connector 74"/>
          <p:cNvCxnSpPr/>
          <p:nvPr/>
        </p:nvCxnSpPr>
        <p:spPr>
          <a:xfrm rot="10800000">
            <a:off x="3255873" y="2371290"/>
            <a:ext cx="598245" cy="1588"/>
          </a:xfrm>
          <a:prstGeom prst="line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prstDash val="sysDash"/>
            <a:tailEnd type="arrow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>
            <a:spLocks/>
          </p:cNvSpPr>
          <p:nvPr/>
        </p:nvSpPr>
        <p:spPr>
          <a:xfrm>
            <a:off x="3793546" y="2122148"/>
            <a:ext cx="122730" cy="306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rtlCol="0" anchor="ctr"/>
          <a:lstStyle/>
          <a:p>
            <a:pPr algn="ctr"/>
            <a:endParaRPr lang="nl-NL" sz="10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4191037" y="708969"/>
            <a:ext cx="864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err="1"/>
              <a:t>modelessMsg</a:t>
            </a:r>
            <a:endParaRPr lang="en-US" sz="800" dirty="0"/>
          </a:p>
          <a:p>
            <a:pPr algn="ctr"/>
            <a:r>
              <a:rPr lang="en-US" sz="800" dirty="0"/>
              <a:t>: </a:t>
            </a:r>
            <a:r>
              <a:rPr lang="en-US" sz="800" dirty="0" err="1"/>
              <a:t>MsgBox</a:t>
            </a:r>
            <a:endParaRPr lang="en-US" sz="800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2154851" y="2857682"/>
            <a:ext cx="2403983" cy="11328"/>
          </a:xfrm>
          <a:prstGeom prst="line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tailEnd type="arrow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822801" y="2688034"/>
            <a:ext cx="710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err="1"/>
              <a:t>showError</a:t>
            </a:r>
            <a:endParaRPr lang="en-US" sz="800" dirty="0"/>
          </a:p>
        </p:txBody>
      </p:sp>
      <p:sp>
        <p:nvSpPr>
          <p:cNvPr id="82" name="Rectangle 81"/>
          <p:cNvSpPr>
            <a:spLocks/>
          </p:cNvSpPr>
          <p:nvPr/>
        </p:nvSpPr>
        <p:spPr>
          <a:xfrm>
            <a:off x="4564221" y="2810934"/>
            <a:ext cx="122730" cy="24965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rtlCol="0" anchor="ctr"/>
          <a:lstStyle/>
          <a:p>
            <a:pPr algn="ctr"/>
            <a:endParaRPr lang="nl-NL" sz="1000" b="1" dirty="0"/>
          </a:p>
        </p:txBody>
      </p:sp>
      <p:cxnSp>
        <p:nvCxnSpPr>
          <p:cNvPr id="83" name="Straight Connector 82"/>
          <p:cNvCxnSpPr/>
          <p:nvPr/>
        </p:nvCxnSpPr>
        <p:spPr>
          <a:xfrm rot="10800000">
            <a:off x="1248382" y="2120560"/>
            <a:ext cx="802280" cy="1588"/>
          </a:xfrm>
          <a:prstGeom prst="line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prstDash val="sysDash"/>
            <a:tailEnd type="arrow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>
            <a:spLocks/>
          </p:cNvSpPr>
          <p:nvPr/>
        </p:nvSpPr>
        <p:spPr>
          <a:xfrm>
            <a:off x="3133142" y="2007848"/>
            <a:ext cx="122730" cy="527804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rtlCol="0" anchor="ctr"/>
          <a:lstStyle/>
          <a:p>
            <a:pPr algn="ctr"/>
            <a:endParaRPr lang="nl-NL" sz="10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2154851" y="1877674"/>
            <a:ext cx="9028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newUpdateEvent</a:t>
            </a:r>
          </a:p>
        </p:txBody>
      </p:sp>
      <p:sp>
        <p:nvSpPr>
          <p:cNvPr id="41" name="Isosceles Triangle 40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 dirty="0"/>
          </a:p>
        </p:txBody>
      </p:sp>
      <p:sp>
        <p:nvSpPr>
          <p:cNvPr id="61" name="Rectangle 60"/>
          <p:cNvSpPr>
            <a:spLocks/>
          </p:cNvSpPr>
          <p:nvPr/>
        </p:nvSpPr>
        <p:spPr>
          <a:xfrm>
            <a:off x="1119148" y="1165538"/>
            <a:ext cx="129234" cy="195790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rtlCol="0" anchor="ctr"/>
          <a:lstStyle/>
          <a:p>
            <a:pPr algn="ctr"/>
            <a:endParaRPr lang="nl-NL" sz="1000" b="1" dirty="0"/>
          </a:p>
        </p:txBody>
      </p:sp>
      <p:cxnSp>
        <p:nvCxnSpPr>
          <p:cNvPr id="33" name="Straight Connector 32"/>
          <p:cNvCxnSpPr/>
          <p:nvPr/>
        </p:nvCxnSpPr>
        <p:spPr>
          <a:xfrm rot="10800000" flipV="1">
            <a:off x="2219459" y="1433462"/>
            <a:ext cx="281941" cy="214908"/>
          </a:xfrm>
          <a:prstGeom prst="bentConnector3">
            <a:avLst>
              <a:gd name="adj1" fmla="val -128049"/>
            </a:avLst>
          </a:prstGeom>
          <a:ln w="25400" cmpd="sng">
            <a:solidFill>
              <a:schemeClr val="tx1">
                <a:lumMod val="50000"/>
                <a:lumOff val="50000"/>
              </a:schemeClr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2248424" y="1255628"/>
            <a:ext cx="5693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validate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93602" y="178811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alt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53295" y="1785161"/>
            <a:ext cx="10454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[new name is OK]</a:t>
            </a:r>
          </a:p>
        </p:txBody>
      </p:sp>
      <p:cxnSp>
        <p:nvCxnSpPr>
          <p:cNvPr id="49" name="Straight Connector 48"/>
          <p:cNvCxnSpPr/>
          <p:nvPr/>
        </p:nvCxnSpPr>
        <p:spPr>
          <a:xfrm rot="10800000">
            <a:off x="1251391" y="2926105"/>
            <a:ext cx="802280" cy="1588"/>
          </a:xfrm>
          <a:prstGeom prst="line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prstDash val="sysDash"/>
            <a:tailEnd type="arrow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>
            <a:spLocks/>
          </p:cNvSpPr>
          <p:nvPr/>
        </p:nvSpPr>
        <p:spPr>
          <a:xfrm>
            <a:off x="2026922" y="1235648"/>
            <a:ext cx="126875" cy="188779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rtlCol="0" anchor="ctr"/>
          <a:lstStyle/>
          <a:p>
            <a:pPr algn="ctr"/>
            <a:endParaRPr lang="nl-NL" sz="1000" b="1" dirty="0"/>
          </a:p>
        </p:txBody>
      </p:sp>
      <p:grpSp>
        <p:nvGrpSpPr>
          <p:cNvPr id="53" name="Group 52"/>
          <p:cNvGrpSpPr/>
          <p:nvPr/>
        </p:nvGrpSpPr>
        <p:grpSpPr>
          <a:xfrm>
            <a:off x="706573" y="1822095"/>
            <a:ext cx="4231396" cy="1395737"/>
            <a:chOff x="706573" y="1822095"/>
            <a:chExt cx="4231396" cy="1395737"/>
          </a:xfrm>
        </p:grpSpPr>
        <p:cxnSp>
          <p:nvCxnSpPr>
            <p:cNvPr id="38" name="Straight Arrow Connector 37"/>
            <p:cNvCxnSpPr/>
            <p:nvPr/>
          </p:nvCxnSpPr>
          <p:spPr>
            <a:xfrm rot="10800000" flipV="1">
              <a:off x="706573" y="1991140"/>
              <a:ext cx="224479" cy="1588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5400000">
              <a:off x="958273" y="1876397"/>
              <a:ext cx="108603" cy="1588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rot="10800000" flipV="1">
              <a:off x="931054" y="1931492"/>
              <a:ext cx="80726" cy="59649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>
              <a:spLocks/>
            </p:cNvSpPr>
            <p:nvPr/>
          </p:nvSpPr>
          <p:spPr>
            <a:xfrm>
              <a:off x="715490" y="1822095"/>
              <a:ext cx="4222479" cy="1395737"/>
            </a:xfrm>
            <a:prstGeom prst="rect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45712" rtlCol="0" anchor="ctr"/>
            <a:lstStyle/>
            <a:p>
              <a:pPr algn="ctr"/>
              <a:endParaRPr lang="nl-NL" sz="1000" b="1"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H="1">
              <a:off x="715490" y="2667978"/>
              <a:ext cx="4222479" cy="1588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957586" y="2642238"/>
            <a:ext cx="4526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[else]</a:t>
            </a:r>
          </a:p>
        </p:txBody>
      </p:sp>
      <p:sp>
        <p:nvSpPr>
          <p:cNvPr id="32" name="Rectangle 31"/>
          <p:cNvSpPr>
            <a:spLocks/>
          </p:cNvSpPr>
          <p:nvPr/>
        </p:nvSpPr>
        <p:spPr>
          <a:xfrm>
            <a:off x="2092432" y="1575964"/>
            <a:ext cx="122730" cy="20027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rtlCol="0" anchor="ctr"/>
          <a:lstStyle/>
          <a:p>
            <a:pPr algn="ctr"/>
            <a:endParaRPr lang="nl-NL" sz="1000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407BD03-7DBD-D541-864A-4766EB1208C9}"/>
              </a:ext>
            </a:extLst>
          </p:cNvPr>
          <p:cNvSpPr txBox="1"/>
          <p:nvPr/>
        </p:nvSpPr>
        <p:spPr>
          <a:xfrm>
            <a:off x="4466292" y="335"/>
            <a:ext cx="575292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112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traight Arrow Connector 59"/>
          <p:cNvCxnSpPr>
            <a:stCxn id="62" idx="2"/>
          </p:cNvCxnSpPr>
          <p:nvPr/>
        </p:nvCxnSpPr>
        <p:spPr>
          <a:xfrm rot="16200000" flipH="1">
            <a:off x="722723" y="2097108"/>
            <a:ext cx="2831090" cy="2"/>
          </a:xfrm>
          <a:prstGeom prst="straightConnector1">
            <a:avLst/>
          </a:prstGeom>
          <a:ln>
            <a:solidFill>
              <a:schemeClr val="accent6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64" idx="2"/>
          </p:cNvCxnSpPr>
          <p:nvPr/>
        </p:nvCxnSpPr>
        <p:spPr>
          <a:xfrm rot="5400000">
            <a:off x="2157473" y="2096308"/>
            <a:ext cx="2831951" cy="745"/>
          </a:xfrm>
          <a:prstGeom prst="straightConnector1">
            <a:avLst/>
          </a:prstGeom>
          <a:ln>
            <a:solidFill>
              <a:schemeClr val="accent6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66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49275" y="-23088"/>
            <a:ext cx="448945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 err="1">
                <a:solidFill>
                  <a:srgbClr val="000000"/>
                </a:solidFill>
              </a:rPr>
              <a:t>Sequence</a:t>
            </a:r>
            <a:r>
              <a:rPr lang="nl-NL" b="1" dirty="0">
                <a:solidFill>
                  <a:srgbClr val="000000"/>
                </a:solidFill>
              </a:rPr>
              <a:t> diagram – Loop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911282" y="466120"/>
            <a:ext cx="4539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client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173710" y="465261"/>
            <a:ext cx="8002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err="1"/>
              <a:t>pinautomaat</a:t>
            </a:r>
            <a:endParaRPr lang="en-US" sz="800" dirty="0"/>
          </a:p>
        </p:txBody>
      </p:sp>
      <p:cxnSp>
        <p:nvCxnSpPr>
          <p:cNvPr id="65" name="Straight Connector 64"/>
          <p:cNvCxnSpPr/>
          <p:nvPr/>
        </p:nvCxnSpPr>
        <p:spPr>
          <a:xfrm>
            <a:off x="2138267" y="1388226"/>
            <a:ext cx="1374977" cy="1588"/>
          </a:xfrm>
          <a:prstGeom prst="line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tailEnd type="arrow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174802" y="1204866"/>
            <a:ext cx="13384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/>
              <a:t>verwerk</a:t>
            </a:r>
            <a:r>
              <a:rPr lang="en-US" sz="800" dirty="0"/>
              <a:t> </a:t>
            </a:r>
            <a:r>
              <a:rPr lang="en-US" sz="800" dirty="0" err="1"/>
              <a:t>cijfer</a:t>
            </a:r>
            <a:endParaRPr lang="en-US" sz="800" dirty="0"/>
          </a:p>
        </p:txBody>
      </p:sp>
      <p:sp>
        <p:nvSpPr>
          <p:cNvPr id="41" name="Isosceles Triangle 40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 dirty="0"/>
          </a:p>
        </p:txBody>
      </p:sp>
      <p:sp>
        <p:nvSpPr>
          <p:cNvPr id="61" name="Rectangle 60"/>
          <p:cNvSpPr>
            <a:spLocks/>
          </p:cNvSpPr>
          <p:nvPr/>
        </p:nvSpPr>
        <p:spPr>
          <a:xfrm>
            <a:off x="2077696" y="938337"/>
            <a:ext cx="129234" cy="245272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rtlCol="0" anchor="ctr"/>
          <a:lstStyle/>
          <a:p>
            <a:pPr algn="ctr"/>
            <a:endParaRPr lang="nl-NL" sz="1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1253118" y="1052952"/>
            <a:ext cx="5565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loop (4)</a:t>
            </a:r>
          </a:p>
        </p:txBody>
      </p:sp>
      <p:sp>
        <p:nvSpPr>
          <p:cNvPr id="84" name="Rectangle 83"/>
          <p:cNvSpPr>
            <a:spLocks/>
          </p:cNvSpPr>
          <p:nvPr/>
        </p:nvSpPr>
        <p:spPr>
          <a:xfrm>
            <a:off x="3513245" y="938337"/>
            <a:ext cx="126875" cy="245272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rtlCol="0" anchor="ctr"/>
          <a:lstStyle/>
          <a:p>
            <a:pPr algn="ctr"/>
            <a:endParaRPr lang="nl-NL" sz="1000" b="1" dirty="0"/>
          </a:p>
        </p:txBody>
      </p:sp>
      <p:cxnSp>
        <p:nvCxnSpPr>
          <p:cNvPr id="38" name="Straight Arrow Connector 37"/>
          <p:cNvCxnSpPr/>
          <p:nvPr/>
        </p:nvCxnSpPr>
        <p:spPr>
          <a:xfrm rot="10800000" flipV="1">
            <a:off x="1271220" y="1268395"/>
            <a:ext cx="473148" cy="1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1771587" y="1153654"/>
            <a:ext cx="108603" cy="158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 flipV="1">
            <a:off x="1744368" y="1208749"/>
            <a:ext cx="80726" cy="5964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>
            <a:spLocks/>
          </p:cNvSpPr>
          <p:nvPr/>
        </p:nvSpPr>
        <p:spPr>
          <a:xfrm>
            <a:off x="1280137" y="1086932"/>
            <a:ext cx="2995212" cy="495374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rtlCol="0" anchor="ctr"/>
          <a:lstStyle/>
          <a:p>
            <a:pPr algn="ctr"/>
            <a:endParaRPr lang="nl-NL" sz="1000" b="1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2138267" y="2932755"/>
            <a:ext cx="1374977" cy="1588"/>
          </a:xfrm>
          <a:prstGeom prst="line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tailEnd type="arrow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253118" y="2597481"/>
            <a:ext cx="5565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loop (4)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rot="10800000" flipV="1">
            <a:off x="1271220" y="2812924"/>
            <a:ext cx="473148" cy="1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>
            <a:off x="1771587" y="2698183"/>
            <a:ext cx="108603" cy="158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0800000" flipV="1">
            <a:off x="1744368" y="2753278"/>
            <a:ext cx="80726" cy="5964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>
            <a:spLocks/>
          </p:cNvSpPr>
          <p:nvPr/>
        </p:nvSpPr>
        <p:spPr>
          <a:xfrm>
            <a:off x="1280137" y="2631461"/>
            <a:ext cx="2995212" cy="495374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rtlCol="0" anchor="ctr"/>
          <a:lstStyle/>
          <a:p>
            <a:pPr algn="ctr"/>
            <a:endParaRPr lang="nl-NL" sz="10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2138267" y="2753279"/>
            <a:ext cx="13384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/>
              <a:t>verwerk</a:t>
            </a:r>
            <a:r>
              <a:rPr lang="en-US" sz="800" dirty="0"/>
              <a:t> </a:t>
            </a:r>
            <a:r>
              <a:rPr lang="en-US" sz="800" dirty="0" err="1"/>
              <a:t>cijfer</a:t>
            </a:r>
            <a:endParaRPr lang="en-US" sz="8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1098133" y="1759133"/>
            <a:ext cx="3355715" cy="1510334"/>
            <a:chOff x="1098133" y="1759133"/>
            <a:chExt cx="3355715" cy="1510334"/>
          </a:xfrm>
        </p:grpSpPr>
        <p:sp>
          <p:nvSpPr>
            <p:cNvPr id="88" name="TextBox 87"/>
            <p:cNvSpPr txBox="1"/>
            <p:nvPr/>
          </p:nvSpPr>
          <p:spPr>
            <a:xfrm>
              <a:off x="1098133" y="1759133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loop (0, 2)</a:t>
              </a:r>
            </a:p>
          </p:txBody>
        </p:sp>
        <p:cxnSp>
          <p:nvCxnSpPr>
            <p:cNvPr id="89" name="Straight Arrow Connector 88"/>
            <p:cNvCxnSpPr/>
            <p:nvPr/>
          </p:nvCxnSpPr>
          <p:spPr>
            <a:xfrm rot="10800000" flipV="1">
              <a:off x="1116235" y="1974575"/>
              <a:ext cx="585722" cy="1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rot="5400000">
              <a:off x="1729177" y="1859835"/>
              <a:ext cx="108603" cy="1588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10800000" flipV="1">
              <a:off x="1701958" y="1914930"/>
              <a:ext cx="80726" cy="59649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ectangle 91"/>
            <p:cNvSpPr>
              <a:spLocks/>
            </p:cNvSpPr>
            <p:nvPr/>
          </p:nvSpPr>
          <p:spPr>
            <a:xfrm>
              <a:off x="1125152" y="1793113"/>
              <a:ext cx="3328696" cy="1476354"/>
            </a:xfrm>
            <a:prstGeom prst="rect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45712" rtlCol="0" anchor="ctr"/>
            <a:lstStyle/>
            <a:p>
              <a:pPr algn="ctr"/>
              <a:endParaRPr lang="nl-NL" sz="1000" b="1" dirty="0"/>
            </a:p>
          </p:txBody>
        </p:sp>
      </p:grpSp>
      <p:cxnSp>
        <p:nvCxnSpPr>
          <p:cNvPr id="97" name="Straight Connector 96"/>
          <p:cNvCxnSpPr/>
          <p:nvPr/>
        </p:nvCxnSpPr>
        <p:spPr>
          <a:xfrm rot="10800000">
            <a:off x="2206930" y="2319250"/>
            <a:ext cx="1306314" cy="1588"/>
          </a:xfrm>
          <a:prstGeom prst="line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tailEnd type="arrow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2205814" y="2139830"/>
            <a:ext cx="1338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/>
              <a:t>verkeerde</a:t>
            </a:r>
            <a:r>
              <a:rPr lang="en-US" sz="800" dirty="0"/>
              <a:t> </a:t>
            </a:r>
            <a:r>
              <a:rPr lang="en-US" sz="800" dirty="0" err="1"/>
              <a:t>pincode</a:t>
            </a:r>
            <a:r>
              <a:rPr lang="en-US" sz="800" dirty="0"/>
              <a:t>, </a:t>
            </a:r>
            <a:r>
              <a:rPr lang="en-US" sz="800" dirty="0" err="1"/>
              <a:t>probeer</a:t>
            </a:r>
            <a:r>
              <a:rPr lang="en-US" sz="800" dirty="0"/>
              <a:t> het </a:t>
            </a:r>
            <a:r>
              <a:rPr lang="en-US" sz="800" dirty="0" err="1"/>
              <a:t>nog</a:t>
            </a:r>
            <a:r>
              <a:rPr lang="en-US" sz="800" dirty="0"/>
              <a:t> </a:t>
            </a:r>
            <a:r>
              <a:rPr lang="en-US" sz="800" dirty="0" err="1"/>
              <a:t>eens</a:t>
            </a:r>
            <a:endParaRPr lang="en-US" sz="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1E88AA-2597-9B4C-82F3-AED4B309E063}"/>
              </a:ext>
            </a:extLst>
          </p:cNvPr>
          <p:cNvSpPr txBox="1"/>
          <p:nvPr/>
        </p:nvSpPr>
        <p:spPr>
          <a:xfrm>
            <a:off x="4466292" y="335"/>
            <a:ext cx="575292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113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traight Arrow Connector 59"/>
          <p:cNvCxnSpPr>
            <a:stCxn id="62" idx="2"/>
          </p:cNvCxnSpPr>
          <p:nvPr/>
        </p:nvCxnSpPr>
        <p:spPr>
          <a:xfrm rot="16200000" flipH="1">
            <a:off x="1205715" y="2251030"/>
            <a:ext cx="2404025" cy="1"/>
          </a:xfrm>
          <a:prstGeom prst="straightConnector1">
            <a:avLst/>
          </a:prstGeom>
          <a:ln>
            <a:solidFill>
              <a:schemeClr val="accent6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2828397" y="2249798"/>
            <a:ext cx="2405742" cy="746"/>
          </a:xfrm>
          <a:prstGeom prst="straightConnector1">
            <a:avLst/>
          </a:prstGeom>
          <a:ln>
            <a:solidFill>
              <a:schemeClr val="accent6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66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49275" y="10833"/>
            <a:ext cx="448945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>
                <a:solidFill>
                  <a:srgbClr val="000000"/>
                </a:solidFill>
              </a:rPr>
              <a:t>Verwijzing naar ander</a:t>
            </a:r>
            <a:br>
              <a:rPr lang="nl-NL" b="1" dirty="0">
                <a:solidFill>
                  <a:srgbClr val="000000"/>
                </a:solidFill>
              </a:rPr>
            </a:br>
            <a:r>
              <a:rPr lang="nl-NL" b="1" dirty="0" err="1">
                <a:solidFill>
                  <a:srgbClr val="000000"/>
                </a:solidFill>
              </a:rPr>
              <a:t>sequence</a:t>
            </a:r>
            <a:r>
              <a:rPr lang="nl-NL" b="1" dirty="0">
                <a:solidFill>
                  <a:srgbClr val="000000"/>
                </a:solidFill>
              </a:rPr>
              <a:t> diagram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007617" y="833575"/>
            <a:ext cx="8002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err="1"/>
              <a:t>pinautomaat</a:t>
            </a:r>
            <a:endParaRPr lang="en-US" sz="800" dirty="0"/>
          </a:p>
        </p:txBody>
      </p:sp>
      <p:sp>
        <p:nvSpPr>
          <p:cNvPr id="64" name="TextBox 63"/>
          <p:cNvSpPr txBox="1"/>
          <p:nvPr/>
        </p:nvSpPr>
        <p:spPr>
          <a:xfrm>
            <a:off x="3493329" y="831859"/>
            <a:ext cx="10823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bank van de client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966246" y="1421443"/>
            <a:ext cx="1374977" cy="1588"/>
          </a:xfrm>
          <a:prstGeom prst="line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tailEnd type="arrow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002781" y="1238083"/>
            <a:ext cx="13384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/>
              <a:t>neem</a:t>
            </a:r>
            <a:r>
              <a:rPr lang="en-US" sz="800" dirty="0"/>
              <a:t> geld op</a:t>
            </a:r>
          </a:p>
        </p:txBody>
      </p:sp>
      <p:sp>
        <p:nvSpPr>
          <p:cNvPr id="41" name="Isosceles Triangle 40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 dirty="0"/>
          </a:p>
        </p:txBody>
      </p:sp>
      <p:sp>
        <p:nvSpPr>
          <p:cNvPr id="61" name="Rectangle 60"/>
          <p:cNvSpPr>
            <a:spLocks/>
          </p:cNvSpPr>
          <p:nvPr/>
        </p:nvSpPr>
        <p:spPr>
          <a:xfrm>
            <a:off x="2347154" y="1305792"/>
            <a:ext cx="129234" cy="17870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rtlCol="0" anchor="ctr"/>
          <a:lstStyle/>
          <a:p>
            <a:pPr algn="ctr"/>
            <a:endParaRPr lang="nl-NL" sz="1000" b="1" dirty="0"/>
          </a:p>
        </p:txBody>
      </p:sp>
      <p:sp>
        <p:nvSpPr>
          <p:cNvPr id="84" name="Rectangle 83"/>
          <p:cNvSpPr>
            <a:spLocks/>
          </p:cNvSpPr>
          <p:nvPr/>
        </p:nvSpPr>
        <p:spPr>
          <a:xfrm>
            <a:off x="3971064" y="1617760"/>
            <a:ext cx="126875" cy="122636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rtlCol="0" anchor="ctr"/>
          <a:lstStyle/>
          <a:p>
            <a:pPr algn="ctr"/>
            <a:endParaRPr lang="nl-NL" sz="1000" b="1" dirty="0"/>
          </a:p>
        </p:txBody>
      </p:sp>
      <p:cxnSp>
        <p:nvCxnSpPr>
          <p:cNvPr id="97" name="Straight Connector 96"/>
          <p:cNvCxnSpPr/>
          <p:nvPr/>
        </p:nvCxnSpPr>
        <p:spPr>
          <a:xfrm rot="10800000">
            <a:off x="2476388" y="2842533"/>
            <a:ext cx="1494676" cy="1588"/>
          </a:xfrm>
          <a:prstGeom prst="line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prstDash val="dash"/>
            <a:tailEnd type="arrow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32" idx="2"/>
          </p:cNvCxnSpPr>
          <p:nvPr/>
        </p:nvCxnSpPr>
        <p:spPr>
          <a:xfrm rot="5400000">
            <a:off x="-229305" y="2250204"/>
            <a:ext cx="2404087" cy="1588"/>
          </a:xfrm>
          <a:prstGeom prst="straightConnector1">
            <a:avLst/>
          </a:prstGeom>
          <a:ln>
            <a:solidFill>
              <a:schemeClr val="accent6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45753" y="832717"/>
            <a:ext cx="4539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client</a:t>
            </a:r>
          </a:p>
        </p:txBody>
      </p:sp>
      <p:sp>
        <p:nvSpPr>
          <p:cNvPr id="33" name="Rectangle 32"/>
          <p:cNvSpPr>
            <a:spLocks/>
          </p:cNvSpPr>
          <p:nvPr/>
        </p:nvSpPr>
        <p:spPr>
          <a:xfrm>
            <a:off x="912166" y="1304934"/>
            <a:ext cx="129234" cy="202749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rtlCol="0" anchor="ctr"/>
          <a:lstStyle/>
          <a:p>
            <a:pPr algn="ctr"/>
            <a:endParaRPr lang="nl-NL" sz="1000" b="1" dirty="0"/>
          </a:p>
        </p:txBody>
      </p:sp>
      <p:grpSp>
        <p:nvGrpSpPr>
          <p:cNvPr id="39" name="Group 38"/>
          <p:cNvGrpSpPr/>
          <p:nvPr/>
        </p:nvGrpSpPr>
        <p:grpSpPr>
          <a:xfrm>
            <a:off x="2813296" y="1867091"/>
            <a:ext cx="2063445" cy="697939"/>
            <a:chOff x="3083715" y="1061193"/>
            <a:chExt cx="2063445" cy="697939"/>
          </a:xfrm>
        </p:grpSpPr>
        <p:sp>
          <p:nvSpPr>
            <p:cNvPr id="34" name="Rectangle 33"/>
            <p:cNvSpPr>
              <a:spLocks/>
            </p:cNvSpPr>
            <p:nvPr/>
          </p:nvSpPr>
          <p:spPr>
            <a:xfrm>
              <a:off x="3083715" y="1086931"/>
              <a:ext cx="2063445" cy="67220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45712" rtlCol="0" anchor="ctr"/>
            <a:lstStyle/>
            <a:p>
              <a:pPr algn="ctr"/>
              <a:endParaRPr lang="nl-NL" sz="10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083715" y="1061193"/>
              <a:ext cx="32573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ref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rot="10800000">
              <a:off x="3091581" y="1259417"/>
              <a:ext cx="275193" cy="1588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5400000">
              <a:off x="3393994" y="1148682"/>
              <a:ext cx="108603" cy="1588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rot="10800000" flipV="1">
              <a:off x="3366775" y="1203777"/>
              <a:ext cx="80726" cy="59649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653101" y="1321315"/>
              <a:ext cx="81304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err="1"/>
                <a:t>bepaal</a:t>
              </a:r>
              <a:r>
                <a:rPr lang="en-US" sz="800" dirty="0"/>
                <a:t> </a:t>
              </a:r>
              <a:r>
                <a:rPr lang="en-US" sz="800" dirty="0" err="1"/>
                <a:t>saldo</a:t>
              </a:r>
              <a:endParaRPr lang="en-US" sz="800" dirty="0"/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2476388" y="1617760"/>
            <a:ext cx="1489883" cy="4598"/>
          </a:xfrm>
          <a:prstGeom prst="line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tailEnd type="arrow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627829" y="1437410"/>
            <a:ext cx="13384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/>
              <a:t>vraag</a:t>
            </a:r>
            <a:r>
              <a:rPr lang="en-US" sz="800" dirty="0"/>
              <a:t> </a:t>
            </a:r>
            <a:r>
              <a:rPr lang="en-US" sz="800" dirty="0" err="1"/>
              <a:t>saldo</a:t>
            </a:r>
            <a:r>
              <a:rPr lang="en-US" sz="800" dirty="0"/>
              <a:t> op</a:t>
            </a:r>
          </a:p>
        </p:txBody>
      </p:sp>
      <p:cxnSp>
        <p:nvCxnSpPr>
          <p:cNvPr id="48" name="Straight Connector 47"/>
          <p:cNvCxnSpPr/>
          <p:nvPr/>
        </p:nvCxnSpPr>
        <p:spPr>
          <a:xfrm rot="10800000" flipV="1">
            <a:off x="1042196" y="3092795"/>
            <a:ext cx="1304959" cy="793"/>
          </a:xfrm>
          <a:prstGeom prst="line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prstDash val="dash"/>
            <a:tailEnd type="arrow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627829" y="2658123"/>
            <a:ext cx="13384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/>
              <a:t>saldo</a:t>
            </a:r>
            <a:endParaRPr lang="en-US" sz="800" dirty="0"/>
          </a:p>
        </p:txBody>
      </p:sp>
      <p:sp>
        <p:nvSpPr>
          <p:cNvPr id="52" name="TextBox 51"/>
          <p:cNvSpPr txBox="1"/>
          <p:nvPr/>
        </p:nvSpPr>
        <p:spPr>
          <a:xfrm>
            <a:off x="1041400" y="2908384"/>
            <a:ext cx="13384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/>
              <a:t>contant</a:t>
            </a:r>
            <a:r>
              <a:rPr lang="en-US" sz="800" dirty="0"/>
              <a:t> geld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422DC3-4893-1841-87F3-706D6DB89993}"/>
              </a:ext>
            </a:extLst>
          </p:cNvPr>
          <p:cNvSpPr txBox="1"/>
          <p:nvPr/>
        </p:nvSpPr>
        <p:spPr>
          <a:xfrm>
            <a:off x="4466292" y="335"/>
            <a:ext cx="575292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114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traight Arrow Connector 59"/>
          <p:cNvCxnSpPr>
            <a:stCxn id="62" idx="2"/>
          </p:cNvCxnSpPr>
          <p:nvPr/>
        </p:nvCxnSpPr>
        <p:spPr>
          <a:xfrm rot="5400000">
            <a:off x="1060278" y="2087600"/>
            <a:ext cx="2831885" cy="778"/>
          </a:xfrm>
          <a:prstGeom prst="straightConnector1">
            <a:avLst/>
          </a:prstGeom>
          <a:ln>
            <a:solidFill>
              <a:schemeClr val="accent6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64" idx="2"/>
          </p:cNvCxnSpPr>
          <p:nvPr/>
        </p:nvCxnSpPr>
        <p:spPr>
          <a:xfrm rot="5400000">
            <a:off x="2096904" y="2087591"/>
            <a:ext cx="2831950" cy="729"/>
          </a:xfrm>
          <a:prstGeom prst="straightConnector1">
            <a:avLst/>
          </a:prstGeom>
          <a:ln>
            <a:solidFill>
              <a:schemeClr val="accent6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66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02092" y="95896"/>
            <a:ext cx="4436633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0" tIns="45720" rIns="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sz="2000" b="1" dirty="0">
                <a:solidFill>
                  <a:srgbClr val="000000"/>
                </a:solidFill>
              </a:rPr>
              <a:t>Parallelle stromen en kritieke gebieden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986731" y="456603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err="1"/>
              <a:t>telefooncentrale</a:t>
            </a:r>
            <a:endParaRPr lang="en-US" sz="800" dirty="0"/>
          </a:p>
        </p:txBody>
      </p:sp>
      <p:sp>
        <p:nvSpPr>
          <p:cNvPr id="64" name="TextBox 63"/>
          <p:cNvSpPr txBox="1"/>
          <p:nvPr/>
        </p:nvSpPr>
        <p:spPr>
          <a:xfrm>
            <a:off x="3279846" y="456536"/>
            <a:ext cx="4667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err="1"/>
              <a:t>beller</a:t>
            </a:r>
            <a:endParaRPr lang="en-US" sz="800" dirty="0"/>
          </a:p>
        </p:txBody>
      </p:sp>
      <p:sp>
        <p:nvSpPr>
          <p:cNvPr id="41" name="Isosceles Triangle 40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 dirty="0"/>
          </a:p>
        </p:txBody>
      </p:sp>
      <p:sp>
        <p:nvSpPr>
          <p:cNvPr id="61" name="Rectangle 60"/>
          <p:cNvSpPr>
            <a:spLocks/>
          </p:cNvSpPr>
          <p:nvPr/>
        </p:nvSpPr>
        <p:spPr>
          <a:xfrm>
            <a:off x="2416034" y="1242946"/>
            <a:ext cx="129234" cy="28157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rtlCol="0" anchor="ctr"/>
          <a:lstStyle/>
          <a:p>
            <a:pPr algn="ctr"/>
            <a:endParaRPr lang="nl-NL" sz="1000" b="1" dirty="0"/>
          </a:p>
        </p:txBody>
      </p:sp>
      <p:sp>
        <p:nvSpPr>
          <p:cNvPr id="84" name="Rectangle 83"/>
          <p:cNvSpPr>
            <a:spLocks/>
          </p:cNvSpPr>
          <p:nvPr/>
        </p:nvSpPr>
        <p:spPr>
          <a:xfrm>
            <a:off x="3452669" y="1164703"/>
            <a:ext cx="126875" cy="35982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rtlCol="0" anchor="ctr"/>
          <a:lstStyle/>
          <a:p>
            <a:pPr algn="ctr"/>
            <a:endParaRPr lang="nl-NL" sz="1000" b="1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2545268" y="1488557"/>
            <a:ext cx="1815719" cy="1588"/>
          </a:xfrm>
          <a:prstGeom prst="line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tailEnd type="arrow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951698" y="2719299"/>
            <a:ext cx="5180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critical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rot="10800000" flipV="1">
            <a:off x="969800" y="2934742"/>
            <a:ext cx="473148" cy="1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>
            <a:off x="1470167" y="2820001"/>
            <a:ext cx="108603" cy="158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0800000" flipV="1">
            <a:off x="1442948" y="2875096"/>
            <a:ext cx="80726" cy="5964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>
            <a:spLocks/>
          </p:cNvSpPr>
          <p:nvPr/>
        </p:nvSpPr>
        <p:spPr>
          <a:xfrm>
            <a:off x="978717" y="2753279"/>
            <a:ext cx="2995212" cy="495374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rtlCol="0" anchor="ctr"/>
          <a:lstStyle/>
          <a:p>
            <a:pPr algn="ctr"/>
            <a:endParaRPr lang="nl-NL" sz="10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2545268" y="1309081"/>
            <a:ext cx="907401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800" dirty="0" err="1"/>
              <a:t>beantwoord</a:t>
            </a:r>
            <a:r>
              <a:rPr lang="en-US" sz="800" dirty="0"/>
              <a:t> </a:t>
            </a:r>
            <a:r>
              <a:rPr lang="en-US" sz="800" dirty="0" err="1"/>
              <a:t>oproep</a:t>
            </a:r>
            <a:endParaRPr lang="en-US" sz="800" dirty="0"/>
          </a:p>
        </p:txBody>
      </p:sp>
      <p:sp>
        <p:nvSpPr>
          <p:cNvPr id="88" name="TextBox 87"/>
          <p:cNvSpPr txBox="1"/>
          <p:nvPr/>
        </p:nvSpPr>
        <p:spPr>
          <a:xfrm>
            <a:off x="824914" y="1087147"/>
            <a:ext cx="3513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par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 rot="10800000">
            <a:off x="848076" y="1302590"/>
            <a:ext cx="252548" cy="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rot="5400000">
            <a:off x="1122784" y="1187851"/>
            <a:ext cx="108603" cy="158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rot="10800000" flipV="1">
            <a:off x="1095565" y="1242946"/>
            <a:ext cx="80726" cy="5964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>
            <a:spLocks/>
          </p:cNvSpPr>
          <p:nvPr/>
        </p:nvSpPr>
        <p:spPr>
          <a:xfrm>
            <a:off x="851933" y="1121126"/>
            <a:ext cx="4040696" cy="2260416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rtlCol="0" anchor="ctr"/>
          <a:lstStyle/>
          <a:p>
            <a:pPr algn="ctr"/>
            <a:endParaRPr lang="nl-NL" sz="1000" b="1" dirty="0"/>
          </a:p>
        </p:txBody>
      </p:sp>
      <p:cxnSp>
        <p:nvCxnSpPr>
          <p:cNvPr id="32" name="Straight Arrow Connector 31"/>
          <p:cNvCxnSpPr>
            <a:stCxn id="33" idx="2"/>
          </p:cNvCxnSpPr>
          <p:nvPr/>
        </p:nvCxnSpPr>
        <p:spPr>
          <a:xfrm rot="5400000">
            <a:off x="215167" y="2087592"/>
            <a:ext cx="2831884" cy="794"/>
          </a:xfrm>
          <a:prstGeom prst="straightConnector1">
            <a:avLst/>
          </a:prstGeom>
          <a:ln>
            <a:solidFill>
              <a:schemeClr val="accent6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276280" y="456603"/>
            <a:ext cx="710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err="1"/>
              <a:t>hulpdienst</a:t>
            </a:r>
            <a:endParaRPr lang="en-US" sz="800" dirty="0"/>
          </a:p>
        </p:txBody>
      </p:sp>
      <p:sp>
        <p:nvSpPr>
          <p:cNvPr id="35" name="Rectangle 34"/>
          <p:cNvSpPr>
            <a:spLocks/>
          </p:cNvSpPr>
          <p:nvPr/>
        </p:nvSpPr>
        <p:spPr>
          <a:xfrm>
            <a:off x="1566887" y="2953920"/>
            <a:ext cx="129234" cy="236354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rtlCol="0" anchor="ctr"/>
          <a:lstStyle/>
          <a:p>
            <a:pPr algn="ctr"/>
            <a:endParaRPr lang="nl-NL" sz="1000" b="1" dirty="0"/>
          </a:p>
        </p:txBody>
      </p:sp>
      <p:cxnSp>
        <p:nvCxnSpPr>
          <p:cNvPr id="39" name="Straight Arrow Connector 38"/>
          <p:cNvCxnSpPr>
            <a:stCxn id="42" idx="2"/>
          </p:cNvCxnSpPr>
          <p:nvPr/>
        </p:nvCxnSpPr>
        <p:spPr>
          <a:xfrm rot="5400000">
            <a:off x="3005232" y="2086808"/>
            <a:ext cx="2831951" cy="711"/>
          </a:xfrm>
          <a:prstGeom prst="straightConnector1">
            <a:avLst/>
          </a:prstGeom>
          <a:ln>
            <a:solidFill>
              <a:schemeClr val="accent6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130456" y="455744"/>
            <a:ext cx="5822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err="1"/>
              <a:t>gebelde</a:t>
            </a:r>
            <a:endParaRPr lang="en-US" sz="800" dirty="0"/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4360987" y="1463257"/>
            <a:ext cx="126875" cy="15234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rtlCol="0" anchor="ctr"/>
          <a:lstStyle/>
          <a:p>
            <a:pPr algn="ctr"/>
            <a:endParaRPr lang="nl-NL" sz="1000" b="1" dirty="0"/>
          </a:p>
        </p:txBody>
      </p:sp>
      <p:cxnSp>
        <p:nvCxnSpPr>
          <p:cNvPr id="45" name="Straight Arrow Connector 44"/>
          <p:cNvCxnSpPr/>
          <p:nvPr/>
        </p:nvCxnSpPr>
        <p:spPr>
          <a:xfrm rot="10800000">
            <a:off x="858991" y="1718269"/>
            <a:ext cx="4033639" cy="1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lg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0800000">
            <a:off x="858991" y="2478384"/>
            <a:ext cx="4033639" cy="1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lg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0800000">
            <a:off x="2545269" y="1273307"/>
            <a:ext cx="907401" cy="1588"/>
          </a:xfrm>
          <a:prstGeom prst="line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tailEnd type="arrow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585748" y="1093637"/>
            <a:ext cx="907401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800" dirty="0" err="1"/>
              <a:t>bel</a:t>
            </a:r>
            <a:r>
              <a:rPr lang="en-US" sz="800" dirty="0"/>
              <a:t> 1234567890</a:t>
            </a:r>
          </a:p>
        </p:txBody>
      </p:sp>
      <p:sp>
        <p:nvSpPr>
          <p:cNvPr id="67" name="Rectangle 66"/>
          <p:cNvSpPr>
            <a:spLocks/>
          </p:cNvSpPr>
          <p:nvPr/>
        </p:nvSpPr>
        <p:spPr>
          <a:xfrm>
            <a:off x="2416035" y="1965999"/>
            <a:ext cx="129234" cy="28157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rtlCol="0" anchor="ctr"/>
          <a:lstStyle/>
          <a:p>
            <a:pPr algn="ctr"/>
            <a:endParaRPr lang="nl-NL" sz="1000" b="1" dirty="0"/>
          </a:p>
        </p:txBody>
      </p:sp>
      <p:sp>
        <p:nvSpPr>
          <p:cNvPr id="68" name="Rectangle 67"/>
          <p:cNvSpPr>
            <a:spLocks/>
          </p:cNvSpPr>
          <p:nvPr/>
        </p:nvSpPr>
        <p:spPr>
          <a:xfrm>
            <a:off x="3452670" y="1816690"/>
            <a:ext cx="126875" cy="54726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rtlCol="0" anchor="ctr"/>
          <a:lstStyle/>
          <a:p>
            <a:pPr algn="ctr"/>
            <a:endParaRPr lang="nl-NL" sz="1000" b="1" dirty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2545269" y="2211610"/>
            <a:ext cx="1815719" cy="1588"/>
          </a:xfrm>
          <a:prstGeom prst="line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tailEnd type="arrow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545269" y="2032134"/>
            <a:ext cx="907401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800" dirty="0" err="1"/>
              <a:t>beantwoord</a:t>
            </a:r>
            <a:r>
              <a:rPr lang="en-US" sz="800" dirty="0"/>
              <a:t> </a:t>
            </a:r>
            <a:r>
              <a:rPr lang="en-US" sz="800" dirty="0" err="1"/>
              <a:t>oproep</a:t>
            </a:r>
            <a:endParaRPr lang="en-US" sz="800" dirty="0"/>
          </a:p>
        </p:txBody>
      </p:sp>
      <p:sp>
        <p:nvSpPr>
          <p:cNvPr id="71" name="Rectangle 70"/>
          <p:cNvSpPr>
            <a:spLocks/>
          </p:cNvSpPr>
          <p:nvPr/>
        </p:nvSpPr>
        <p:spPr>
          <a:xfrm>
            <a:off x="4360988" y="2186310"/>
            <a:ext cx="126875" cy="15234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rtlCol="0" anchor="ctr"/>
          <a:lstStyle/>
          <a:p>
            <a:pPr algn="ctr"/>
            <a:endParaRPr lang="nl-NL" sz="1000" b="1" dirty="0"/>
          </a:p>
        </p:txBody>
      </p:sp>
      <p:cxnSp>
        <p:nvCxnSpPr>
          <p:cNvPr id="72" name="Straight Connector 71"/>
          <p:cNvCxnSpPr/>
          <p:nvPr/>
        </p:nvCxnSpPr>
        <p:spPr>
          <a:xfrm rot="10800000">
            <a:off x="2545270" y="1996360"/>
            <a:ext cx="907401" cy="1588"/>
          </a:xfrm>
          <a:prstGeom prst="line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tailEnd type="arrow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585749" y="1816690"/>
            <a:ext cx="907401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800" dirty="0" err="1"/>
              <a:t>bel</a:t>
            </a:r>
            <a:r>
              <a:rPr lang="en-US" sz="800" dirty="0"/>
              <a:t> 9876543210</a:t>
            </a:r>
          </a:p>
        </p:txBody>
      </p:sp>
      <p:cxnSp>
        <p:nvCxnSpPr>
          <p:cNvPr id="74" name="Straight Connector 73"/>
          <p:cNvCxnSpPr/>
          <p:nvPr/>
        </p:nvCxnSpPr>
        <p:spPr>
          <a:xfrm rot="10800000">
            <a:off x="2550331" y="2918146"/>
            <a:ext cx="907401" cy="1588"/>
          </a:xfrm>
          <a:prstGeom prst="line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tailEnd type="arrow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565510" y="2738476"/>
            <a:ext cx="907401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800" dirty="0" err="1"/>
              <a:t>bel</a:t>
            </a:r>
            <a:r>
              <a:rPr lang="en-US" sz="800" dirty="0"/>
              <a:t> 112</a:t>
            </a:r>
          </a:p>
        </p:txBody>
      </p:sp>
      <p:sp>
        <p:nvSpPr>
          <p:cNvPr id="76" name="Rectangle 75"/>
          <p:cNvSpPr>
            <a:spLocks/>
          </p:cNvSpPr>
          <p:nvPr/>
        </p:nvSpPr>
        <p:spPr>
          <a:xfrm>
            <a:off x="2412441" y="2834655"/>
            <a:ext cx="129234" cy="28157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rtlCol="0" anchor="ctr"/>
          <a:lstStyle/>
          <a:p>
            <a:pPr algn="ctr"/>
            <a:endParaRPr lang="nl-NL" sz="1000" b="1" dirty="0"/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3449076" y="2610963"/>
            <a:ext cx="126875" cy="57931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rtlCol="0" anchor="ctr"/>
          <a:lstStyle/>
          <a:p>
            <a:pPr algn="ctr"/>
            <a:endParaRPr lang="nl-NL" sz="1000" b="1" dirty="0"/>
          </a:p>
        </p:txBody>
      </p:sp>
      <p:cxnSp>
        <p:nvCxnSpPr>
          <p:cNvPr id="78" name="Straight Connector 77"/>
          <p:cNvCxnSpPr/>
          <p:nvPr/>
        </p:nvCxnSpPr>
        <p:spPr>
          <a:xfrm rot="10800000">
            <a:off x="1696123" y="3054768"/>
            <a:ext cx="716319" cy="1589"/>
          </a:xfrm>
          <a:prstGeom prst="line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tailEnd type="arrow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630340" y="2875097"/>
            <a:ext cx="907401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800" dirty="0" err="1"/>
              <a:t>beantwoord</a:t>
            </a:r>
            <a:r>
              <a:rPr lang="en-US" sz="800" dirty="0"/>
              <a:t> </a:t>
            </a:r>
            <a:r>
              <a:rPr lang="en-US" sz="800" dirty="0" err="1"/>
              <a:t>oproep</a:t>
            </a:r>
            <a:endParaRPr lang="en-US" sz="8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656D998-0878-6245-A979-047D2F7A7144}"/>
              </a:ext>
            </a:extLst>
          </p:cNvPr>
          <p:cNvSpPr txBox="1"/>
          <p:nvPr/>
        </p:nvSpPr>
        <p:spPr>
          <a:xfrm>
            <a:off x="4466292" y="335"/>
            <a:ext cx="575292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115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49275" y="0"/>
            <a:ext cx="448945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>
                <a:solidFill>
                  <a:srgbClr val="000000"/>
                </a:solidFill>
              </a:rPr>
              <a:t>Volgorde weergeven in een communicatiediagram</a:t>
            </a:r>
          </a:p>
        </p:txBody>
      </p:sp>
      <p:cxnSp>
        <p:nvCxnSpPr>
          <p:cNvPr id="40" name="Straight Arrow Connector 39"/>
          <p:cNvCxnSpPr>
            <a:stCxn id="41" idx="3"/>
            <a:endCxn id="42" idx="1"/>
          </p:cNvCxnSpPr>
          <p:nvPr/>
        </p:nvCxnSpPr>
        <p:spPr>
          <a:xfrm>
            <a:off x="1716249" y="1740235"/>
            <a:ext cx="879618" cy="1588"/>
          </a:xfrm>
          <a:prstGeom prst="straightConnector1">
            <a:avLst/>
          </a:prstGeom>
          <a:ln>
            <a:solidFill>
              <a:schemeClr val="accent6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87790" y="1570958"/>
            <a:ext cx="928459" cy="338554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usernameTextbox</a:t>
            </a:r>
          </a:p>
          <a:p>
            <a:pPr algn="ctr"/>
            <a:r>
              <a:rPr lang="en-US" sz="800" dirty="0"/>
              <a:t>: Textbox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595867" y="1570958"/>
            <a:ext cx="518091" cy="338554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theUser</a:t>
            </a:r>
          </a:p>
          <a:p>
            <a:pPr algn="ctr"/>
            <a:r>
              <a:rPr lang="en-US" sz="800" dirty="0"/>
              <a:t>: User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2003274" y="1621758"/>
            <a:ext cx="412162" cy="1588"/>
          </a:xfrm>
          <a:prstGeom prst="line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tailEnd type="arrow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757335" y="1360276"/>
            <a:ext cx="8643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1 : setUsername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111141" y="1373354"/>
            <a:ext cx="10310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2 : newUpdateEvent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082769" y="2567908"/>
            <a:ext cx="775423" cy="338554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/>
              <a:t>theEventStore</a:t>
            </a:r>
          </a:p>
          <a:p>
            <a:pPr algn="ctr"/>
            <a:r>
              <a:rPr lang="en-US" sz="800"/>
              <a:t>: EventStore</a:t>
            </a:r>
          </a:p>
        </p:txBody>
      </p:sp>
      <p:cxnSp>
        <p:nvCxnSpPr>
          <p:cNvPr id="47" name="Straight Arrow Connector 46"/>
          <p:cNvCxnSpPr>
            <a:stCxn id="42" idx="3"/>
            <a:endCxn id="55" idx="1"/>
          </p:cNvCxnSpPr>
          <p:nvPr/>
        </p:nvCxnSpPr>
        <p:spPr>
          <a:xfrm>
            <a:off x="3113958" y="1740235"/>
            <a:ext cx="925695" cy="1588"/>
          </a:xfrm>
          <a:prstGeom prst="straightConnector1">
            <a:avLst/>
          </a:prstGeom>
          <a:ln>
            <a:solidFill>
              <a:schemeClr val="accent6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400983" y="1626520"/>
            <a:ext cx="412162" cy="1588"/>
          </a:xfrm>
          <a:prstGeom prst="line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tailEnd type="arrow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0800000" flipV="1">
            <a:off x="3301123" y="2072609"/>
            <a:ext cx="378122" cy="242888"/>
          </a:xfrm>
          <a:prstGeom prst="line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tailEnd type="arrow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2942486" y="1842170"/>
            <a:ext cx="1320800" cy="808288"/>
          </a:xfrm>
          <a:prstGeom prst="straightConnector1">
            <a:avLst/>
          </a:prstGeom>
          <a:ln>
            <a:solidFill>
              <a:schemeClr val="accent6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19680000">
            <a:off x="3189785" y="1956279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3 : new</a:t>
            </a:r>
          </a:p>
        </p:txBody>
      </p:sp>
      <p:sp>
        <p:nvSpPr>
          <p:cNvPr id="52" name="TextBox 51"/>
          <p:cNvSpPr txBox="1"/>
          <p:nvPr/>
        </p:nvSpPr>
        <p:spPr>
          <a:xfrm rot="16200000">
            <a:off x="3879964" y="2126605"/>
            <a:ext cx="6591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4 : updated</a:t>
            </a:r>
          </a:p>
        </p:txBody>
      </p:sp>
      <p:cxnSp>
        <p:nvCxnSpPr>
          <p:cNvPr id="53" name="Straight Arrow Connector 52"/>
          <p:cNvCxnSpPr>
            <a:endCxn id="46" idx="0"/>
          </p:cNvCxnSpPr>
          <p:nvPr/>
        </p:nvCxnSpPr>
        <p:spPr>
          <a:xfrm rot="5400000">
            <a:off x="4057439" y="2154865"/>
            <a:ext cx="826085" cy="1588"/>
          </a:xfrm>
          <a:prstGeom prst="straightConnector1">
            <a:avLst/>
          </a:prstGeom>
          <a:ln>
            <a:solidFill>
              <a:schemeClr val="accent6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4183915" y="2237708"/>
            <a:ext cx="355599" cy="1588"/>
          </a:xfrm>
          <a:prstGeom prst="line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tailEnd type="arrow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039653" y="1572546"/>
            <a:ext cx="864339" cy="338554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theEventFactory</a:t>
            </a:r>
          </a:p>
          <a:p>
            <a:pPr algn="ctr"/>
            <a:r>
              <a:rPr lang="en-US" sz="800" dirty="0"/>
              <a:t>: EventFactory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754652" y="2567908"/>
            <a:ext cx="646331" cy="338554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theEvent</a:t>
            </a:r>
          </a:p>
          <a:p>
            <a:pPr algn="ctr"/>
            <a:r>
              <a:rPr lang="en-US" sz="800" dirty="0"/>
              <a:t>: UpdEvent</a:t>
            </a:r>
          </a:p>
        </p:txBody>
      </p:sp>
      <p:sp>
        <p:nvSpPr>
          <p:cNvPr id="36" name="Isosceles Triangle 35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3D7E4B-C4B5-B144-8D20-5C2CB034D92C}"/>
              </a:ext>
            </a:extLst>
          </p:cNvPr>
          <p:cNvSpPr txBox="1"/>
          <p:nvPr/>
        </p:nvSpPr>
        <p:spPr>
          <a:xfrm>
            <a:off x="4466292" y="335"/>
            <a:ext cx="575292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117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49275" y="0"/>
            <a:ext cx="448945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>
                <a:solidFill>
                  <a:srgbClr val="000000"/>
                </a:solidFill>
              </a:rPr>
              <a:t>Vragen over de </a:t>
            </a:r>
            <a:r>
              <a:rPr lang="nl-NL" b="1" u="sng" dirty="0">
                <a:solidFill>
                  <a:srgbClr val="000000"/>
                </a:solidFill>
              </a:rPr>
              <a:t>hele</a:t>
            </a:r>
            <a:r>
              <a:rPr lang="nl-NL" b="1" dirty="0">
                <a:solidFill>
                  <a:srgbClr val="000000"/>
                </a:solidFill>
              </a:rPr>
              <a:t> stof?</a:t>
            </a:r>
          </a:p>
        </p:txBody>
      </p:sp>
      <p:sp>
        <p:nvSpPr>
          <p:cNvPr id="5" name="Isosceles Triangle 4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 dirty="0"/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49275" y="0"/>
            <a:ext cx="448945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>
                <a:solidFill>
                  <a:srgbClr val="000000"/>
                </a:solidFill>
              </a:rPr>
              <a:t>Oefening</a:t>
            </a:r>
          </a:p>
        </p:txBody>
      </p:sp>
      <p:sp>
        <p:nvSpPr>
          <p:cNvPr id="8" name="Isosceles Triangle 7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27028" y="423361"/>
            <a:ext cx="3628263" cy="339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7325" indent="-187325">
              <a:spcBef>
                <a:spcPct val="20000"/>
              </a:spcBef>
              <a:buFont typeface="Arial" charset="0"/>
              <a:buChar char="•"/>
            </a:pPr>
            <a:r>
              <a:rPr lang="nl-NL" sz="2000" dirty="0">
                <a:latin typeface="+mj-lt"/>
              </a:rPr>
              <a:t>Geef aan welke systemen een rol spelen</a:t>
            </a:r>
            <a:br>
              <a:rPr lang="nl-NL" sz="2000" dirty="0">
                <a:latin typeface="+mj-lt"/>
              </a:rPr>
            </a:br>
            <a:endParaRPr lang="nl-NL" sz="2000" dirty="0">
              <a:latin typeface="+mj-lt"/>
            </a:endParaRPr>
          </a:p>
          <a:p>
            <a:pPr marL="187325" indent="-187325">
              <a:spcBef>
                <a:spcPct val="20000"/>
              </a:spcBef>
              <a:buFont typeface="Arial" charset="0"/>
              <a:buChar char="•"/>
            </a:pPr>
            <a:r>
              <a:rPr lang="nl-NL" sz="2000" dirty="0">
                <a:latin typeface="+mj-lt"/>
              </a:rPr>
              <a:t>Geef de afhankelijkheden tussen deze systemen weer</a:t>
            </a:r>
            <a:br>
              <a:rPr lang="nl-NL" sz="2000" dirty="0">
                <a:latin typeface="+mj-lt"/>
              </a:rPr>
            </a:br>
            <a:endParaRPr lang="nl-NL" sz="2000" dirty="0">
              <a:latin typeface="+mj-lt"/>
            </a:endParaRPr>
          </a:p>
          <a:p>
            <a:pPr marL="187325" indent="-187325">
              <a:spcBef>
                <a:spcPct val="20000"/>
              </a:spcBef>
              <a:buFont typeface="Arial" charset="0"/>
              <a:buChar char="•"/>
            </a:pPr>
            <a:r>
              <a:rPr lang="nl-NL" sz="2000" dirty="0">
                <a:latin typeface="+mj-lt"/>
              </a:rPr>
              <a:t>Maak uw functioneel ontwerp overal consistent</a:t>
            </a:r>
            <a:br>
              <a:rPr lang="nl-NL" sz="2000" dirty="0">
                <a:latin typeface="+mj-lt"/>
              </a:rPr>
            </a:br>
            <a:endParaRPr lang="nl-NL" sz="2000" dirty="0">
              <a:latin typeface="+mj-lt"/>
            </a:endParaRPr>
          </a:p>
          <a:p>
            <a:pPr marL="187325" indent="-187325">
              <a:spcBef>
                <a:spcPct val="20000"/>
              </a:spcBef>
              <a:buFont typeface="Arial" charset="0"/>
              <a:buChar char="•"/>
            </a:pPr>
            <a:endParaRPr lang="nl-NL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build="p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08013" y="0"/>
            <a:ext cx="4430712" cy="7707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sz="2000" b="1" dirty="0">
                <a:solidFill>
                  <a:schemeClr val="bg1"/>
                </a:solidFill>
                <a:latin typeface="Verdana" pitchFamily="34" charset="0"/>
              </a:rPr>
              <a:t>Van model naar realisatie</a:t>
            </a:r>
          </a:p>
        </p:txBody>
      </p:sp>
      <p:sp>
        <p:nvSpPr>
          <p:cNvPr id="5" name="Isosceles Triangle 4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595A95-DF99-FF45-851A-A7922D98DC10}"/>
              </a:ext>
            </a:extLst>
          </p:cNvPr>
          <p:cNvSpPr txBox="1"/>
          <p:nvPr/>
        </p:nvSpPr>
        <p:spPr>
          <a:xfrm>
            <a:off x="4463433" y="770747"/>
            <a:ext cx="575292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118</a:t>
            </a: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48905" y="0"/>
            <a:ext cx="4489819" cy="513464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Scrum</a:t>
            </a:r>
          </a:p>
        </p:txBody>
      </p:sp>
      <p:sp>
        <p:nvSpPr>
          <p:cNvPr id="5" name="Chevron 4"/>
          <p:cNvSpPr/>
          <p:nvPr/>
        </p:nvSpPr>
        <p:spPr>
          <a:xfrm>
            <a:off x="4132264" y="1805170"/>
            <a:ext cx="808298" cy="389016"/>
          </a:xfrm>
          <a:prstGeom prst="chevron">
            <a:avLst>
              <a:gd name="adj" fmla="val 5592"/>
            </a:avLst>
          </a:prstGeom>
          <a:gradFill flip="none" rotWithShape="1">
            <a:gsLst>
              <a:gs pos="0">
                <a:schemeClr val="accent6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nl-NL">
                <a:solidFill>
                  <a:schemeClr val="tx1"/>
                </a:solidFill>
              </a:rPr>
              <a:t>     Sprint 5</a:t>
            </a:r>
          </a:p>
        </p:txBody>
      </p:sp>
      <p:sp>
        <p:nvSpPr>
          <p:cNvPr id="6" name="Chevron 5"/>
          <p:cNvSpPr/>
          <p:nvPr/>
        </p:nvSpPr>
        <p:spPr>
          <a:xfrm>
            <a:off x="2482644" y="1797779"/>
            <a:ext cx="805284" cy="389016"/>
          </a:xfrm>
          <a:prstGeom prst="chevron">
            <a:avLst>
              <a:gd name="adj" fmla="val 534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nl-NL">
                <a:solidFill>
                  <a:schemeClr val="tx1"/>
                </a:solidFill>
              </a:rPr>
              <a:t>Sprint 3</a:t>
            </a:r>
          </a:p>
        </p:txBody>
      </p:sp>
      <p:sp>
        <p:nvSpPr>
          <p:cNvPr id="7" name="Chevron 6"/>
          <p:cNvSpPr/>
          <p:nvPr/>
        </p:nvSpPr>
        <p:spPr>
          <a:xfrm>
            <a:off x="827885" y="1790387"/>
            <a:ext cx="805284" cy="389016"/>
          </a:xfrm>
          <a:prstGeom prst="chevron">
            <a:avLst>
              <a:gd name="adj" fmla="val 534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nl-NL">
                <a:solidFill>
                  <a:schemeClr val="tx1"/>
                </a:solidFill>
              </a:rPr>
              <a:t>Sprint 1</a:t>
            </a:r>
          </a:p>
        </p:txBody>
      </p:sp>
      <p:sp>
        <p:nvSpPr>
          <p:cNvPr id="8" name="Right Arrow 7"/>
          <p:cNvSpPr/>
          <p:nvPr/>
        </p:nvSpPr>
        <p:spPr>
          <a:xfrm>
            <a:off x="1109517" y="434084"/>
            <a:ext cx="3675758" cy="395994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1BD07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>
                <a:solidFill>
                  <a:schemeClr val="tx1"/>
                </a:solidFill>
              </a:rPr>
              <a:t>tijd</a:t>
            </a:r>
          </a:p>
        </p:txBody>
      </p:sp>
      <p:sp>
        <p:nvSpPr>
          <p:cNvPr id="9" name="Chevron 8"/>
          <p:cNvSpPr/>
          <p:nvPr/>
        </p:nvSpPr>
        <p:spPr>
          <a:xfrm>
            <a:off x="3309220" y="1803811"/>
            <a:ext cx="805284" cy="389016"/>
          </a:xfrm>
          <a:prstGeom prst="chevron">
            <a:avLst>
              <a:gd name="adj" fmla="val 534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nl-NL">
                <a:solidFill>
                  <a:schemeClr val="tx1"/>
                </a:solidFill>
              </a:rPr>
              <a:t>Sprint 4</a:t>
            </a:r>
          </a:p>
        </p:txBody>
      </p:sp>
      <p:sp>
        <p:nvSpPr>
          <p:cNvPr id="10" name="Chevron 9"/>
          <p:cNvSpPr/>
          <p:nvPr/>
        </p:nvSpPr>
        <p:spPr>
          <a:xfrm>
            <a:off x="1659350" y="1796419"/>
            <a:ext cx="805284" cy="389016"/>
          </a:xfrm>
          <a:prstGeom prst="chevron">
            <a:avLst>
              <a:gd name="adj" fmla="val 534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nl-NL">
                <a:solidFill>
                  <a:schemeClr val="tx1"/>
                </a:solidFill>
              </a:rPr>
              <a:t>Sprint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67894" y="1756799"/>
            <a:ext cx="98946" cy="52352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0" tIns="0" rIns="36000" rtlCol="0" anchor="ctr"/>
          <a:lstStyle/>
          <a:p>
            <a:pPr algn="ctr"/>
            <a:r>
              <a:rPr lang="nl-NL" dirty="0" err="1">
                <a:solidFill>
                  <a:schemeClr val="tx1"/>
                </a:solidFill>
              </a:rPr>
              <a:t>etc.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2" name="Alternate Process 11"/>
          <p:cNvSpPr/>
          <p:nvPr/>
        </p:nvSpPr>
        <p:spPr>
          <a:xfrm>
            <a:off x="823334" y="2460508"/>
            <a:ext cx="3980763" cy="355724"/>
          </a:xfrm>
          <a:prstGeom prst="flowChartAlternateProcess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 anchorCtr="0"/>
          <a:lstStyle/>
          <a:p>
            <a:r>
              <a:rPr lang="nl-NL" dirty="0">
                <a:solidFill>
                  <a:schemeClr val="tx1"/>
                </a:solidFill>
              </a:rPr>
              <a:t>werkende</a:t>
            </a:r>
          </a:p>
          <a:p>
            <a:r>
              <a:rPr lang="nl-NL" dirty="0">
                <a:solidFill>
                  <a:schemeClr val="tx1"/>
                </a:solidFill>
              </a:rPr>
              <a:t>applicatie</a:t>
            </a:r>
          </a:p>
        </p:txBody>
      </p:sp>
      <p:sp>
        <p:nvSpPr>
          <p:cNvPr id="13" name="Bent Arrow 12"/>
          <p:cNvSpPr/>
          <p:nvPr/>
        </p:nvSpPr>
        <p:spPr>
          <a:xfrm flipV="1">
            <a:off x="1469186" y="2172060"/>
            <a:ext cx="309085" cy="541112"/>
          </a:xfrm>
          <a:prstGeom prst="bentArrow">
            <a:avLst>
              <a:gd name="adj1" fmla="val 40818"/>
              <a:gd name="adj2" fmla="val 44048"/>
              <a:gd name="adj3" fmla="val 42400"/>
              <a:gd name="adj4" fmla="val 43750"/>
            </a:avLst>
          </a:prstGeom>
          <a:gradFill>
            <a:gsLst>
              <a:gs pos="0">
                <a:schemeClr val="accent6"/>
              </a:gs>
              <a:gs pos="100000">
                <a:schemeClr val="accent3">
                  <a:lumMod val="5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4" name="Bent Arrow 13"/>
          <p:cNvSpPr/>
          <p:nvPr/>
        </p:nvSpPr>
        <p:spPr>
          <a:xfrm flipV="1">
            <a:off x="2305539" y="2171885"/>
            <a:ext cx="309085" cy="541112"/>
          </a:xfrm>
          <a:prstGeom prst="bentArrow">
            <a:avLst>
              <a:gd name="adj1" fmla="val 40818"/>
              <a:gd name="adj2" fmla="val 44048"/>
              <a:gd name="adj3" fmla="val 42400"/>
              <a:gd name="adj4" fmla="val 43750"/>
            </a:avLst>
          </a:prstGeom>
          <a:gradFill>
            <a:gsLst>
              <a:gs pos="0">
                <a:schemeClr val="accent6"/>
              </a:gs>
              <a:gs pos="100000">
                <a:schemeClr val="accent3">
                  <a:lumMod val="5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5" name="Alternate Process 14"/>
          <p:cNvSpPr/>
          <p:nvPr/>
        </p:nvSpPr>
        <p:spPr>
          <a:xfrm>
            <a:off x="1778270" y="2459884"/>
            <a:ext cx="465301" cy="355724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nl-NL" sz="800" dirty="0"/>
              <a:t>versie 1</a:t>
            </a:r>
          </a:p>
        </p:txBody>
      </p:sp>
      <p:sp>
        <p:nvSpPr>
          <p:cNvPr id="16" name="Alternate Process 15"/>
          <p:cNvSpPr/>
          <p:nvPr/>
        </p:nvSpPr>
        <p:spPr>
          <a:xfrm>
            <a:off x="2614624" y="2459147"/>
            <a:ext cx="465301" cy="355724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nl-NL" sz="800" dirty="0"/>
              <a:t>versie 2</a:t>
            </a:r>
          </a:p>
        </p:txBody>
      </p:sp>
      <p:sp>
        <p:nvSpPr>
          <p:cNvPr id="17" name="Bent Arrow 16"/>
          <p:cNvSpPr/>
          <p:nvPr/>
        </p:nvSpPr>
        <p:spPr>
          <a:xfrm flipV="1">
            <a:off x="3126975" y="2172685"/>
            <a:ext cx="309085" cy="541112"/>
          </a:xfrm>
          <a:prstGeom prst="bentArrow">
            <a:avLst>
              <a:gd name="adj1" fmla="val 40818"/>
              <a:gd name="adj2" fmla="val 44048"/>
              <a:gd name="adj3" fmla="val 42400"/>
              <a:gd name="adj4" fmla="val 43750"/>
            </a:avLst>
          </a:prstGeom>
          <a:gradFill>
            <a:gsLst>
              <a:gs pos="0">
                <a:schemeClr val="accent6"/>
              </a:gs>
              <a:gs pos="100000">
                <a:schemeClr val="accent3">
                  <a:lumMod val="5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8" name="Alternate Process 17"/>
          <p:cNvSpPr/>
          <p:nvPr/>
        </p:nvSpPr>
        <p:spPr>
          <a:xfrm>
            <a:off x="3436060" y="2460508"/>
            <a:ext cx="465301" cy="355724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nl-NL" sz="800" dirty="0"/>
              <a:t>versie 3</a:t>
            </a:r>
          </a:p>
        </p:txBody>
      </p:sp>
      <p:sp>
        <p:nvSpPr>
          <p:cNvPr id="19" name="Bent Arrow 18"/>
          <p:cNvSpPr/>
          <p:nvPr/>
        </p:nvSpPr>
        <p:spPr>
          <a:xfrm flipV="1">
            <a:off x="3955409" y="2166900"/>
            <a:ext cx="309085" cy="541112"/>
          </a:xfrm>
          <a:prstGeom prst="bentArrow">
            <a:avLst>
              <a:gd name="adj1" fmla="val 40818"/>
              <a:gd name="adj2" fmla="val 44048"/>
              <a:gd name="adj3" fmla="val 42400"/>
              <a:gd name="adj4" fmla="val 43750"/>
            </a:avLst>
          </a:prstGeom>
          <a:gradFill>
            <a:gsLst>
              <a:gs pos="0">
                <a:schemeClr val="accent6"/>
              </a:gs>
              <a:gs pos="100000">
                <a:schemeClr val="accent3">
                  <a:lumMod val="5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Alternate Process 19"/>
          <p:cNvSpPr/>
          <p:nvPr/>
        </p:nvSpPr>
        <p:spPr>
          <a:xfrm>
            <a:off x="4264494" y="2454724"/>
            <a:ext cx="465301" cy="355724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nl-NL" sz="800" dirty="0"/>
              <a:t>versie 4</a:t>
            </a:r>
          </a:p>
        </p:txBody>
      </p:sp>
      <p:sp>
        <p:nvSpPr>
          <p:cNvPr id="22" name="Down Arrow 21"/>
          <p:cNvSpPr/>
          <p:nvPr/>
        </p:nvSpPr>
        <p:spPr>
          <a:xfrm>
            <a:off x="770447" y="1326832"/>
            <a:ext cx="228413" cy="466134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1597766" y="1339036"/>
            <a:ext cx="228413" cy="466134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2386211" y="1330355"/>
            <a:ext cx="228413" cy="466134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3240764" y="1333879"/>
            <a:ext cx="228413" cy="466134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4077688" y="1337402"/>
            <a:ext cx="228413" cy="466134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 dirty="0"/>
          </a:p>
        </p:txBody>
      </p:sp>
      <p:sp>
        <p:nvSpPr>
          <p:cNvPr id="21" name="Rectangle 20"/>
          <p:cNvSpPr/>
          <p:nvPr/>
        </p:nvSpPr>
        <p:spPr>
          <a:xfrm>
            <a:off x="827741" y="985400"/>
            <a:ext cx="3980763" cy="3647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product backlog met gebruikerswensen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572901" y="2987563"/>
            <a:ext cx="4489819" cy="5134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2508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Scrumteam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000" noProof="0" dirty="0" err="1">
                <a:latin typeface="+mj-lt"/>
                <a:ea typeface="+mj-ea"/>
                <a:cs typeface="+mj-cs"/>
              </a:rPr>
              <a:t>heeft</a:t>
            </a:r>
            <a:r>
              <a:rPr lang="en-US" sz="2000" noProof="0" dirty="0">
                <a:latin typeface="+mj-lt"/>
                <a:ea typeface="+mj-ea"/>
                <a:cs typeface="+mj-cs"/>
              </a:rPr>
              <a:t> </a:t>
            </a:r>
            <a:r>
              <a:rPr lang="en-US" sz="2000" noProof="0" dirty="0" err="1">
                <a:latin typeface="+mj-lt"/>
                <a:ea typeface="+mj-ea"/>
                <a:cs typeface="+mj-cs"/>
              </a:rPr>
              <a:t>volledig</a:t>
            </a:r>
            <a:r>
              <a:rPr lang="en-US" sz="2000" noProof="0" dirty="0">
                <a:latin typeface="+mj-lt"/>
                <a:ea typeface="+mj-ea"/>
                <a:cs typeface="+mj-cs"/>
              </a:rPr>
              <a:t> ownership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67041E-EA3D-C049-B515-13BD4E05BA70}"/>
              </a:ext>
            </a:extLst>
          </p:cNvPr>
          <p:cNvSpPr txBox="1"/>
          <p:nvPr/>
        </p:nvSpPr>
        <p:spPr>
          <a:xfrm>
            <a:off x="4466292" y="335"/>
            <a:ext cx="575292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118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3"/>
          <p:cNvSpPr>
            <a:spLocks noGrp="1"/>
          </p:cNvSpPr>
          <p:nvPr>
            <p:ph type="title" idx="4294967295"/>
          </p:nvPr>
        </p:nvSpPr>
        <p:spPr bwMode="auto">
          <a:xfrm>
            <a:off x="611188" y="0"/>
            <a:ext cx="4432300" cy="5127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sz="2000" b="1">
                <a:solidFill>
                  <a:schemeClr val="bg1"/>
                </a:solidFill>
                <a:latin typeface="Verdana" pitchFamily="34" charset="0"/>
              </a:rPr>
              <a:t>Klassendiagram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 bwMode="auto">
          <a:xfrm>
            <a:off x="719138" y="719138"/>
            <a:ext cx="4327525" cy="25511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nl-NL" sz="2000" dirty="0">
                <a:latin typeface="+mj-lt"/>
              </a:rPr>
              <a:t>Doel: aangeven welke gegevens rol spelen</a:t>
            </a:r>
          </a:p>
        </p:txBody>
      </p:sp>
      <p:sp>
        <p:nvSpPr>
          <p:cNvPr id="6" name="Isosceles Triangle 5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DEEED5-0503-DC4E-8609-3A6B51F42974}"/>
              </a:ext>
            </a:extLst>
          </p:cNvPr>
          <p:cNvSpPr txBox="1"/>
          <p:nvPr/>
        </p:nvSpPr>
        <p:spPr>
          <a:xfrm>
            <a:off x="4537171" y="508229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49275" y="101010"/>
            <a:ext cx="448945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>
                <a:solidFill>
                  <a:srgbClr val="000000"/>
                </a:solidFill>
              </a:rPr>
              <a:t>Product </a:t>
            </a:r>
            <a:r>
              <a:rPr lang="nl-NL" b="1" dirty="0" err="1">
                <a:solidFill>
                  <a:srgbClr val="000000"/>
                </a:solidFill>
              </a:rPr>
              <a:t>backlog</a:t>
            </a:r>
            <a:r>
              <a:rPr lang="nl-NL" b="1" dirty="0">
                <a:solidFill>
                  <a:srgbClr val="000000"/>
                </a:solidFill>
              </a:rPr>
              <a:t> en sprint </a:t>
            </a:r>
            <a:r>
              <a:rPr lang="nl-NL" b="1" dirty="0" err="1">
                <a:solidFill>
                  <a:srgbClr val="000000"/>
                </a:solidFill>
              </a:rPr>
              <a:t>backlog</a:t>
            </a:r>
            <a:endParaRPr lang="nl-NL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6793" y="1147956"/>
            <a:ext cx="1696720" cy="69120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6793" y="1566515"/>
            <a:ext cx="1696720" cy="1209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6793" y="1247162"/>
            <a:ext cx="1696720" cy="69120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6793" y="1346368"/>
            <a:ext cx="1696720" cy="69120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6793" y="1721799"/>
            <a:ext cx="1696720" cy="2186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6793" y="1967962"/>
            <a:ext cx="1696720" cy="44866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81932" y="1146349"/>
            <a:ext cx="1696720" cy="69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81932" y="1245555"/>
            <a:ext cx="1696720" cy="69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81932" y="1344761"/>
            <a:ext cx="1696720" cy="69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6794" y="926318"/>
            <a:ext cx="1702898" cy="1209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2"/>
                </a:solidFill>
              </a:rPr>
              <a:t>product backlog: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75754" y="938990"/>
            <a:ext cx="1702898" cy="1209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2"/>
                </a:solidFill>
              </a:rPr>
              <a:t>sprint backlog: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2594905" y="1087051"/>
            <a:ext cx="345152" cy="378834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26793" y="1445791"/>
            <a:ext cx="1696720" cy="86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Isosceles Triangle 24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A8542B-8600-734D-88A4-A7EFC400DCB6}"/>
              </a:ext>
            </a:extLst>
          </p:cNvPr>
          <p:cNvSpPr txBox="1"/>
          <p:nvPr/>
        </p:nvSpPr>
        <p:spPr>
          <a:xfrm>
            <a:off x="4466292" y="335"/>
            <a:ext cx="575292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119</a:t>
            </a: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48905" y="0"/>
            <a:ext cx="4489819" cy="513464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Scrum - </a:t>
            </a:r>
            <a:r>
              <a:rPr lang="en-US" b="1" dirty="0" err="1"/>
              <a:t>Bijeenkomsten</a:t>
            </a:r>
            <a:endParaRPr lang="en-US" b="1" dirty="0"/>
          </a:p>
        </p:txBody>
      </p:sp>
      <p:sp>
        <p:nvSpPr>
          <p:cNvPr id="5" name="Isosceles Triangle 4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 dirty="0"/>
          </a:p>
        </p:txBody>
      </p:sp>
      <p:sp>
        <p:nvSpPr>
          <p:cNvPr id="6" name="Chevron 5"/>
          <p:cNvSpPr/>
          <p:nvPr/>
        </p:nvSpPr>
        <p:spPr>
          <a:xfrm>
            <a:off x="4176248" y="1239984"/>
            <a:ext cx="846848" cy="1635342"/>
          </a:xfrm>
          <a:prstGeom prst="chevron">
            <a:avLst>
              <a:gd name="adj" fmla="val 8845"/>
            </a:avLst>
          </a:prstGeom>
          <a:gradFill flip="none" rotWithShape="1">
            <a:gsLst>
              <a:gs pos="0">
                <a:schemeClr val="accent6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     Sprint 3</a:t>
            </a:r>
          </a:p>
        </p:txBody>
      </p:sp>
      <p:sp>
        <p:nvSpPr>
          <p:cNvPr id="7" name="Chevron 6"/>
          <p:cNvSpPr/>
          <p:nvPr/>
        </p:nvSpPr>
        <p:spPr>
          <a:xfrm>
            <a:off x="2453075" y="1232675"/>
            <a:ext cx="1738801" cy="1635342"/>
          </a:xfrm>
          <a:prstGeom prst="chevron">
            <a:avLst>
              <a:gd name="adj" fmla="val 534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Sprint 2</a:t>
            </a:r>
          </a:p>
        </p:txBody>
      </p:sp>
      <p:sp>
        <p:nvSpPr>
          <p:cNvPr id="8" name="Chevron 7"/>
          <p:cNvSpPr/>
          <p:nvPr/>
        </p:nvSpPr>
        <p:spPr>
          <a:xfrm>
            <a:off x="714274" y="1225366"/>
            <a:ext cx="1738801" cy="1635342"/>
          </a:xfrm>
          <a:prstGeom prst="chevron">
            <a:avLst>
              <a:gd name="adj" fmla="val 534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Sprint 1</a:t>
            </a:r>
          </a:p>
        </p:txBody>
      </p:sp>
      <p:sp>
        <p:nvSpPr>
          <p:cNvPr id="9" name="Rectangle 8"/>
          <p:cNvSpPr/>
          <p:nvPr/>
        </p:nvSpPr>
        <p:spPr>
          <a:xfrm>
            <a:off x="795540" y="1387972"/>
            <a:ext cx="162537" cy="1327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36000" tIns="0" rIns="36000" bIns="0" rtlCol="0" anchor="ctr"/>
          <a:lstStyle/>
          <a:p>
            <a:pPr algn="ctr"/>
            <a:r>
              <a:rPr lang="nl-NL" b="1" dirty="0">
                <a:solidFill>
                  <a:schemeClr val="tx1"/>
                </a:solidFill>
              </a:rPr>
              <a:t>Sprintplanning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17746" y="1387972"/>
            <a:ext cx="162537" cy="1327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8000" tIns="0" rIns="36000" bIns="0" rtlCol="0" anchor="ctr"/>
          <a:lstStyle/>
          <a:p>
            <a:pPr algn="ctr"/>
            <a:r>
              <a:rPr lang="nl-NL" b="1" dirty="0" err="1">
                <a:solidFill>
                  <a:schemeClr val="tx1"/>
                </a:solidFill>
              </a:rPr>
              <a:t>Retrospective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19655" y="1387972"/>
            <a:ext cx="162537" cy="1327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8000" tIns="0" rIns="36000" bIns="0" rtlCol="0" anchor="ctr"/>
          <a:lstStyle/>
          <a:p>
            <a:pPr algn="ctr"/>
            <a:r>
              <a:rPr lang="nl-NL" b="1" dirty="0">
                <a:solidFill>
                  <a:schemeClr val="tx1"/>
                </a:solidFill>
              </a:rPr>
              <a:t>Demo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0428" y="1779556"/>
            <a:ext cx="103665" cy="935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8000" tIns="0" rIns="36000" rtlCol="0" anchor="ctr"/>
          <a:lstStyle/>
          <a:p>
            <a:pPr algn="ctr"/>
            <a:r>
              <a:rPr lang="nl-NL" b="1" dirty="0" err="1">
                <a:solidFill>
                  <a:schemeClr val="tx1"/>
                </a:solidFill>
              </a:rPr>
              <a:t>Daily</a:t>
            </a:r>
            <a:r>
              <a:rPr lang="nl-NL" b="1" dirty="0">
                <a:solidFill>
                  <a:schemeClr val="tx1"/>
                </a:solidFill>
              </a:rPr>
              <a:t> </a:t>
            </a:r>
            <a:r>
              <a:rPr lang="nl-NL" b="1" dirty="0" err="1">
                <a:solidFill>
                  <a:schemeClr val="tx1"/>
                </a:solidFill>
              </a:rPr>
              <a:t>standup</a:t>
            </a:r>
            <a:endParaRPr lang="nl-NL" b="1" dirty="0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06444" y="1779556"/>
            <a:ext cx="844523" cy="935822"/>
            <a:chOff x="886604" y="3097214"/>
            <a:chExt cx="1759671" cy="1492254"/>
          </a:xfrm>
        </p:grpSpPr>
        <p:sp>
          <p:nvSpPr>
            <p:cNvPr id="14" name="Rectangle 13"/>
            <p:cNvSpPr/>
            <p:nvPr/>
          </p:nvSpPr>
          <p:spPr>
            <a:xfrm>
              <a:off x="886604" y="3097214"/>
              <a:ext cx="216000" cy="1492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18000" tIns="0" rIns="36000" rtlCol="0" anchor="ctr"/>
            <a:lstStyle/>
            <a:p>
              <a:pPr algn="ctr"/>
              <a:r>
                <a:rPr lang="nl-NL" b="1" dirty="0" err="1">
                  <a:solidFill>
                    <a:schemeClr val="tx1"/>
                  </a:solidFill>
                </a:rPr>
                <a:t>Daily</a:t>
              </a:r>
              <a:r>
                <a:rPr lang="nl-NL" b="1" dirty="0">
                  <a:solidFill>
                    <a:schemeClr val="tx1"/>
                  </a:solidFill>
                </a:rPr>
                <a:t> </a:t>
              </a:r>
              <a:r>
                <a:rPr lang="nl-NL" b="1" dirty="0" err="1">
                  <a:solidFill>
                    <a:schemeClr val="tx1"/>
                  </a:solidFill>
                </a:rPr>
                <a:t>standup</a:t>
              </a:r>
              <a:endParaRPr lang="nl-NL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49174" y="3097215"/>
              <a:ext cx="216000" cy="1492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18000" tIns="0" rIns="36000" rtlCol="0" anchor="ctr"/>
            <a:lstStyle/>
            <a:p>
              <a:pPr algn="ctr"/>
              <a:r>
                <a:rPr lang="nl-NL" b="1" dirty="0">
                  <a:solidFill>
                    <a:schemeClr val="tx1"/>
                  </a:solidFill>
                </a:rPr>
                <a:t>Daily standup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411744" y="3097216"/>
              <a:ext cx="216000" cy="1492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18000" tIns="0" rIns="36000" rtlCol="0" anchor="ctr"/>
            <a:lstStyle/>
            <a:p>
              <a:pPr algn="ctr"/>
              <a:r>
                <a:rPr lang="nl-NL" b="1" dirty="0">
                  <a:solidFill>
                    <a:schemeClr val="tx1"/>
                  </a:solidFill>
                </a:rPr>
                <a:t>Daily standup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74314" y="3097217"/>
              <a:ext cx="216000" cy="1492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18000" tIns="0" rIns="36000" rtlCol="0" anchor="ctr"/>
            <a:lstStyle/>
            <a:p>
              <a:pPr algn="ctr"/>
              <a:r>
                <a:rPr lang="nl-NL" b="1" dirty="0">
                  <a:solidFill>
                    <a:schemeClr val="tx1"/>
                  </a:solidFill>
                </a:rPr>
                <a:t>Daily standup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936884" y="3097218"/>
              <a:ext cx="216000" cy="1492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18000" tIns="0" rIns="36000" rtlCol="0" anchor="ctr"/>
            <a:lstStyle/>
            <a:p>
              <a:pPr algn="ctr"/>
              <a:r>
                <a:rPr lang="nl-NL" b="1" dirty="0">
                  <a:solidFill>
                    <a:schemeClr val="tx1"/>
                  </a:solidFill>
                </a:rPr>
                <a:t>Daily standup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99454" y="3097219"/>
              <a:ext cx="216000" cy="1492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18000" tIns="0" rIns="36000" rtlCol="0" anchor="ctr"/>
            <a:lstStyle/>
            <a:p>
              <a:pPr algn="ctr"/>
              <a:r>
                <a:rPr lang="nl-NL" b="1" dirty="0">
                  <a:solidFill>
                    <a:schemeClr val="tx1"/>
                  </a:solidFill>
                </a:rPr>
                <a:t>Daily standup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430275" y="3150135"/>
              <a:ext cx="216000" cy="133349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36000" rtlCol="0" anchor="ctr"/>
            <a:lstStyle/>
            <a:p>
              <a:r>
                <a:rPr lang="nl-NL" b="1">
                  <a:solidFill>
                    <a:schemeClr val="tx1"/>
                  </a:solidFill>
                </a:rPr>
                <a:t>etc.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268558" y="1387972"/>
            <a:ext cx="770167" cy="1327404"/>
            <a:chOff x="7475270" y="2472798"/>
            <a:chExt cx="1604741" cy="2116667"/>
          </a:xfrm>
        </p:grpSpPr>
        <p:sp>
          <p:nvSpPr>
            <p:cNvPr id="22" name="Rectangle 21"/>
            <p:cNvSpPr/>
            <p:nvPr/>
          </p:nvSpPr>
          <p:spPr>
            <a:xfrm>
              <a:off x="7475270" y="2472798"/>
              <a:ext cx="338667" cy="2116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18000" tIns="0" rIns="36000" rtlCol="0" anchor="ctr"/>
            <a:lstStyle/>
            <a:p>
              <a:pPr algn="ctr"/>
              <a:r>
                <a:rPr lang="nl-NL" b="1" dirty="0">
                  <a:solidFill>
                    <a:schemeClr val="tx1"/>
                  </a:solidFill>
                </a:rPr>
                <a:t>Sprintplanning  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860507" y="3097213"/>
              <a:ext cx="216000" cy="1492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18000" tIns="0" rIns="36000" rtlCol="0" anchor="ctr"/>
            <a:lstStyle/>
            <a:p>
              <a:pPr algn="ctr"/>
              <a:r>
                <a:rPr lang="nl-NL" b="1" dirty="0">
                  <a:solidFill>
                    <a:schemeClr val="tx1"/>
                  </a:solidFill>
                </a:rPr>
                <a:t>Daily standup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23077" y="3097214"/>
              <a:ext cx="216000" cy="1492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18000" tIns="0" rIns="36000" rtlCol="0" anchor="ctr"/>
            <a:lstStyle/>
            <a:p>
              <a:pPr algn="ctr"/>
              <a:r>
                <a:rPr lang="nl-NL" b="1" dirty="0">
                  <a:solidFill>
                    <a:schemeClr val="tx1"/>
                  </a:solidFill>
                </a:rPr>
                <a:t>Daily standup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385647" y="3097215"/>
              <a:ext cx="216000" cy="1492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18000" tIns="0" rIns="36000" rtlCol="0" anchor="ctr"/>
            <a:lstStyle/>
            <a:p>
              <a:pPr algn="ctr"/>
              <a:r>
                <a:rPr lang="nl-NL" b="1" dirty="0">
                  <a:solidFill>
                    <a:schemeClr val="tx1"/>
                  </a:solidFill>
                </a:rPr>
                <a:t>Daily standup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648217" y="3097216"/>
              <a:ext cx="216000" cy="1492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18000" tIns="0" rIns="36000" rtlCol="0" anchor="ctr"/>
            <a:lstStyle/>
            <a:p>
              <a:pPr algn="ctr"/>
              <a:r>
                <a:rPr lang="nl-NL" b="1" dirty="0">
                  <a:solidFill>
                    <a:schemeClr val="tx1"/>
                  </a:solidFill>
                </a:rPr>
                <a:t>Daily standup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864011" y="3150137"/>
              <a:ext cx="216000" cy="133349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36000" rtlCol="0" anchor="ctr"/>
            <a:lstStyle/>
            <a:p>
              <a:r>
                <a:rPr lang="nl-NL" b="1" dirty="0" err="1">
                  <a:solidFill>
                    <a:schemeClr val="tx1"/>
                  </a:solidFill>
                </a:rPr>
                <a:t>etc.</a:t>
              </a:r>
              <a:endParaRPr lang="nl-NL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534341" y="1391306"/>
            <a:ext cx="1584743" cy="1327406"/>
            <a:chOff x="3861810" y="2478113"/>
            <a:chExt cx="3302013" cy="2116670"/>
          </a:xfrm>
        </p:grpSpPr>
        <p:sp>
          <p:nvSpPr>
            <p:cNvPr id="29" name="Rectangle 28"/>
            <p:cNvSpPr/>
            <p:nvPr/>
          </p:nvSpPr>
          <p:spPr>
            <a:xfrm>
              <a:off x="3861810" y="2478113"/>
              <a:ext cx="338667" cy="2116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18000" tIns="0" rIns="36000" rtlCol="0" anchor="ctr"/>
            <a:lstStyle/>
            <a:p>
              <a:pPr algn="ctr"/>
              <a:r>
                <a:rPr lang="nl-NL" b="1" dirty="0">
                  <a:solidFill>
                    <a:schemeClr val="tx1"/>
                  </a:solidFill>
                </a:rPr>
                <a:t>Sprintplanning  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825156" y="2478113"/>
              <a:ext cx="338667" cy="2116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18000" tIns="0" rIns="36000" rtlCol="0" anchor="ctr"/>
            <a:lstStyle/>
            <a:p>
              <a:pPr algn="ctr"/>
              <a:r>
                <a:rPr lang="nl-NL" b="1" dirty="0" err="1">
                  <a:solidFill>
                    <a:schemeClr val="tx1"/>
                  </a:solidFill>
                </a:rPr>
                <a:t>Retrospective</a:t>
              </a:r>
              <a:endParaRPr lang="nl-NL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412408" y="2478113"/>
              <a:ext cx="338667" cy="2116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18000" tIns="0" rIns="36000" rtlCol="0" anchor="ctr"/>
            <a:lstStyle/>
            <a:p>
              <a:pPr algn="ctr"/>
              <a:r>
                <a:rPr lang="nl-NL" b="1" dirty="0">
                  <a:solidFill>
                    <a:schemeClr val="tx1"/>
                  </a:solidFill>
                </a:rPr>
                <a:t>Demo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247047" y="3102528"/>
              <a:ext cx="216000" cy="1492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18000" tIns="0" rIns="36000" rtlCol="0" anchor="ctr"/>
            <a:lstStyle/>
            <a:p>
              <a:pPr algn="ctr"/>
              <a:r>
                <a:rPr lang="nl-NL" b="1" dirty="0">
                  <a:solidFill>
                    <a:schemeClr val="tx1"/>
                  </a:solidFill>
                </a:rPr>
                <a:t>Daily standup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509617" y="3102529"/>
              <a:ext cx="216000" cy="1492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18000" tIns="0" rIns="36000" rtlCol="0" anchor="ctr"/>
            <a:lstStyle/>
            <a:p>
              <a:pPr algn="ctr"/>
              <a:r>
                <a:rPr lang="nl-NL" b="1" dirty="0">
                  <a:solidFill>
                    <a:schemeClr val="tx1"/>
                  </a:solidFill>
                </a:rPr>
                <a:t>Daily standup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772187" y="3102530"/>
              <a:ext cx="216000" cy="1492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18000" tIns="0" rIns="36000" rtlCol="0" anchor="ctr"/>
            <a:lstStyle/>
            <a:p>
              <a:pPr algn="ctr"/>
              <a:r>
                <a:rPr lang="nl-NL" b="1" dirty="0">
                  <a:solidFill>
                    <a:schemeClr val="tx1"/>
                  </a:solidFill>
                </a:rPr>
                <a:t>Daily standup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034757" y="3102531"/>
              <a:ext cx="216000" cy="1492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18000" tIns="0" rIns="36000" rtlCol="0" anchor="ctr"/>
            <a:lstStyle/>
            <a:p>
              <a:pPr algn="ctr"/>
              <a:r>
                <a:rPr lang="nl-NL" b="1" dirty="0">
                  <a:solidFill>
                    <a:schemeClr val="tx1"/>
                  </a:solidFill>
                </a:rPr>
                <a:t>Daily standup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297327" y="3102532"/>
              <a:ext cx="216000" cy="1492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18000" tIns="0" rIns="36000" rtlCol="0" anchor="ctr"/>
            <a:lstStyle/>
            <a:p>
              <a:pPr algn="ctr"/>
              <a:r>
                <a:rPr lang="nl-NL" b="1" dirty="0">
                  <a:solidFill>
                    <a:schemeClr val="tx1"/>
                  </a:solidFill>
                </a:rPr>
                <a:t>Daily standup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559897" y="3102533"/>
              <a:ext cx="216000" cy="1492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18000" tIns="0" rIns="36000" rtlCol="0" anchor="ctr"/>
            <a:lstStyle/>
            <a:p>
              <a:pPr algn="ctr"/>
              <a:r>
                <a:rPr lang="nl-NL" b="1" dirty="0">
                  <a:solidFill>
                    <a:schemeClr val="tx1"/>
                  </a:solidFill>
                </a:rPr>
                <a:t>Daily standup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822467" y="3102534"/>
              <a:ext cx="216000" cy="1492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18000" tIns="0" rIns="36000" rtlCol="0" anchor="ctr"/>
            <a:lstStyle/>
            <a:p>
              <a:pPr algn="ctr"/>
              <a:r>
                <a:rPr lang="nl-NL" b="1" dirty="0">
                  <a:solidFill>
                    <a:schemeClr val="tx1"/>
                  </a:solidFill>
                </a:rPr>
                <a:t>Daily standup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053288" y="3155450"/>
              <a:ext cx="216000" cy="133349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36000" rtlCol="0" anchor="ctr"/>
            <a:lstStyle/>
            <a:p>
              <a:r>
                <a:rPr lang="nl-NL" b="1">
                  <a:solidFill>
                    <a:schemeClr val="tx1"/>
                  </a:solidFill>
                </a:rPr>
                <a:t>etc.</a:t>
              </a:r>
            </a:p>
          </p:txBody>
        </p:sp>
      </p:grpSp>
      <p:sp>
        <p:nvSpPr>
          <p:cNvPr id="40" name="Right Arrow 39"/>
          <p:cNvSpPr/>
          <p:nvPr/>
        </p:nvSpPr>
        <p:spPr>
          <a:xfrm>
            <a:off x="980427" y="732607"/>
            <a:ext cx="3851065" cy="391584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1BD07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tx1"/>
                </a:solidFill>
              </a:rPr>
              <a:t>tijd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5880BE7-79F5-024C-A4A5-70A6BBB380A9}"/>
              </a:ext>
            </a:extLst>
          </p:cNvPr>
          <p:cNvSpPr txBox="1"/>
          <p:nvPr/>
        </p:nvSpPr>
        <p:spPr>
          <a:xfrm>
            <a:off x="4466292" y="335"/>
            <a:ext cx="575292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120</a:t>
            </a: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23544" y="-59532"/>
            <a:ext cx="448945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>
                <a:solidFill>
                  <a:srgbClr val="000000"/>
                </a:solidFill>
              </a:rPr>
              <a:t>Modelgedreven Ontwikkeling</a:t>
            </a:r>
          </a:p>
        </p:txBody>
      </p:sp>
      <p:sp>
        <p:nvSpPr>
          <p:cNvPr id="4" name="Rounded Rectangle 3"/>
          <p:cNvSpPr>
            <a:spLocks/>
          </p:cNvSpPr>
          <p:nvPr/>
        </p:nvSpPr>
        <p:spPr bwMode="auto">
          <a:xfrm>
            <a:off x="906463" y="757238"/>
            <a:ext cx="792162" cy="792162"/>
          </a:xfrm>
          <a:prstGeom prst="roundRect">
            <a:avLst>
              <a:gd name="adj" fmla="val 7326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400" dirty="0">
                <a:solidFill>
                  <a:schemeClr val="bg1"/>
                </a:solidFill>
              </a:rPr>
              <a:t>Model</a:t>
            </a:r>
          </a:p>
        </p:txBody>
      </p:sp>
      <p:sp>
        <p:nvSpPr>
          <p:cNvPr id="5" name="Rounded Rectangle 4"/>
          <p:cNvSpPr>
            <a:spLocks/>
          </p:cNvSpPr>
          <p:nvPr/>
        </p:nvSpPr>
        <p:spPr bwMode="auto">
          <a:xfrm>
            <a:off x="2312988" y="766763"/>
            <a:ext cx="792162" cy="792162"/>
          </a:xfrm>
          <a:prstGeom prst="roundRect">
            <a:avLst>
              <a:gd name="adj" fmla="val 7326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400" dirty="0">
                <a:solidFill>
                  <a:schemeClr val="bg1"/>
                </a:solidFill>
              </a:rPr>
              <a:t>Sjablonen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1695450" y="914400"/>
            <a:ext cx="2179638" cy="635000"/>
          </a:xfrm>
          <a:prstGeom prst="rightArrow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43200"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/>
              <a:t>Code generatie</a:t>
            </a:r>
          </a:p>
        </p:txBody>
      </p:sp>
      <p:sp>
        <p:nvSpPr>
          <p:cNvPr id="7" name="Folded Corner 6"/>
          <p:cNvSpPr/>
          <p:nvPr/>
        </p:nvSpPr>
        <p:spPr bwMode="auto">
          <a:xfrm>
            <a:off x="3881438" y="727075"/>
            <a:ext cx="792162" cy="939800"/>
          </a:xfrm>
          <a:prstGeom prst="foldedCorner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/>
              <a:t> </a:t>
            </a:r>
            <a:r>
              <a:rPr lang="nl-NL" sz="1400" dirty="0">
                <a:solidFill>
                  <a:schemeClr val="bg1"/>
                </a:solidFill>
              </a:rPr>
              <a:t>Source code van werkende applicatie</a:t>
            </a:r>
            <a:endParaRPr lang="en-US" sz="1400" b="0" dirty="0"/>
          </a:p>
        </p:txBody>
      </p:sp>
      <p:sp>
        <p:nvSpPr>
          <p:cNvPr id="10" name="Rounded Rectangle 9"/>
          <p:cNvSpPr>
            <a:spLocks/>
          </p:cNvSpPr>
          <p:nvPr/>
        </p:nvSpPr>
        <p:spPr bwMode="auto">
          <a:xfrm>
            <a:off x="2312988" y="2176463"/>
            <a:ext cx="792162" cy="792162"/>
          </a:xfrm>
          <a:prstGeom prst="roundRect">
            <a:avLst>
              <a:gd name="adj" fmla="val 7326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400" dirty="0">
                <a:solidFill>
                  <a:schemeClr val="bg1"/>
                </a:solidFill>
              </a:rPr>
              <a:t>Engine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906463" y="2166938"/>
            <a:ext cx="3759200" cy="801687"/>
            <a:chOff x="906463" y="2166938"/>
            <a:chExt cx="3759200" cy="801687"/>
          </a:xfrm>
        </p:grpSpPr>
        <p:sp>
          <p:nvSpPr>
            <p:cNvPr id="9" name="Rounded Rectangle 8"/>
            <p:cNvSpPr>
              <a:spLocks/>
            </p:cNvSpPr>
            <p:nvPr/>
          </p:nvSpPr>
          <p:spPr bwMode="auto">
            <a:xfrm>
              <a:off x="906463" y="2166938"/>
              <a:ext cx="792162" cy="792162"/>
            </a:xfrm>
            <a:prstGeom prst="roundRect">
              <a:avLst>
                <a:gd name="adj" fmla="val 7326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dirty="0">
                  <a:solidFill>
                    <a:schemeClr val="bg1"/>
                  </a:solidFill>
                </a:rPr>
                <a:t>Model</a:t>
              </a:r>
            </a:p>
          </p:txBody>
        </p:sp>
        <p:sp>
          <p:nvSpPr>
            <p:cNvPr id="11" name="Rounded Rectangle 10"/>
            <p:cNvSpPr>
              <a:spLocks/>
            </p:cNvSpPr>
            <p:nvPr/>
          </p:nvSpPr>
          <p:spPr bwMode="auto">
            <a:xfrm>
              <a:off x="3873500" y="2176463"/>
              <a:ext cx="792163" cy="792162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 dirty="0">
                  <a:solidFill>
                    <a:schemeClr val="bg1"/>
                  </a:solidFill>
                </a:rPr>
                <a:t>Werkende applicatie</a:t>
              </a:r>
            </a:p>
          </p:txBody>
        </p:sp>
        <p:sp>
          <p:nvSpPr>
            <p:cNvPr id="12" name="Right Arrow 11"/>
            <p:cNvSpPr/>
            <p:nvPr/>
          </p:nvSpPr>
          <p:spPr bwMode="auto">
            <a:xfrm>
              <a:off x="1695450" y="2324100"/>
              <a:ext cx="2181225" cy="633413"/>
            </a:xfrm>
            <a:prstGeom prst="rightArrow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43200"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/>
                <a:t>Runtime interpretatie</a:t>
              </a:r>
            </a:p>
          </p:txBody>
        </p:sp>
      </p:grpSp>
      <p:sp>
        <p:nvSpPr>
          <p:cNvPr id="13" name="Isosceles Triangle 12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7D5FA1-2B19-4D4C-93BE-96D934393497}"/>
              </a:ext>
            </a:extLst>
          </p:cNvPr>
          <p:cNvSpPr txBox="1"/>
          <p:nvPr/>
        </p:nvSpPr>
        <p:spPr>
          <a:xfrm>
            <a:off x="4466292" y="335"/>
            <a:ext cx="575292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121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20B6B7-8183-1049-AABD-F091CD3D1D7C}"/>
              </a:ext>
            </a:extLst>
          </p:cNvPr>
          <p:cNvSpPr txBox="1"/>
          <p:nvPr/>
        </p:nvSpPr>
        <p:spPr>
          <a:xfrm>
            <a:off x="4461826" y="152735"/>
            <a:ext cx="575292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122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3" grpId="0" animBg="1"/>
      <p:bldP spid="16" grpId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49275" y="47846"/>
            <a:ext cx="448945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>
                <a:solidFill>
                  <a:srgbClr val="000000"/>
                </a:solidFill>
              </a:rPr>
              <a:t>Modelgedreven Ontwikkeling</a:t>
            </a:r>
          </a:p>
        </p:txBody>
      </p:sp>
      <p:sp>
        <p:nvSpPr>
          <p:cNvPr id="13" name="Isosceles Triangle 12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 dirty="0"/>
          </a:p>
        </p:txBody>
      </p:sp>
      <p:sp>
        <p:nvSpPr>
          <p:cNvPr id="14" name="Rounded Rectangle 13"/>
          <p:cNvSpPr>
            <a:spLocks/>
          </p:cNvSpPr>
          <p:nvPr/>
        </p:nvSpPr>
        <p:spPr>
          <a:xfrm>
            <a:off x="846800" y="1480573"/>
            <a:ext cx="792000" cy="792000"/>
          </a:xfrm>
          <a:prstGeom prst="roundRect">
            <a:avLst>
              <a:gd name="adj" fmla="val 7326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nl-NL" sz="2400" b="1" dirty="0">
                <a:solidFill>
                  <a:schemeClr val="bg1"/>
                </a:solidFill>
              </a:rPr>
              <a:t>O</a:t>
            </a:r>
            <a:r>
              <a:rPr lang="nl-NL" sz="1000" b="1" dirty="0">
                <a:solidFill>
                  <a:schemeClr val="bg1"/>
                </a:solidFill>
              </a:rPr>
              <a:t>ntwikkel-</a:t>
            </a:r>
          </a:p>
          <a:p>
            <a:pPr algn="ctr"/>
            <a:r>
              <a:rPr lang="nl-NL" sz="1000" b="1" dirty="0">
                <a:solidFill>
                  <a:schemeClr val="bg1"/>
                </a:solidFill>
              </a:rPr>
              <a:t>omgeving</a:t>
            </a:r>
          </a:p>
        </p:txBody>
      </p:sp>
      <p:sp>
        <p:nvSpPr>
          <p:cNvPr id="15" name="Rounded Rectangle 14"/>
          <p:cNvSpPr>
            <a:spLocks/>
          </p:cNvSpPr>
          <p:nvPr/>
        </p:nvSpPr>
        <p:spPr>
          <a:xfrm>
            <a:off x="1836784" y="1480573"/>
            <a:ext cx="792000" cy="792000"/>
          </a:xfrm>
          <a:prstGeom prst="roundRect">
            <a:avLst>
              <a:gd name="adj" fmla="val 7326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nl-NL" sz="2400" b="1" dirty="0">
                <a:solidFill>
                  <a:schemeClr val="bg1"/>
                </a:solidFill>
              </a:rPr>
              <a:t>T</a:t>
            </a:r>
            <a:r>
              <a:rPr lang="nl-NL" sz="1000" b="1" dirty="0">
                <a:solidFill>
                  <a:schemeClr val="bg1"/>
                </a:solidFill>
              </a:rPr>
              <a:t>est-</a:t>
            </a:r>
          </a:p>
          <a:p>
            <a:pPr algn="ctr"/>
            <a:r>
              <a:rPr lang="nl-NL" sz="1000" b="1" dirty="0">
                <a:solidFill>
                  <a:schemeClr val="bg1"/>
                </a:solidFill>
              </a:rPr>
              <a:t>omgeving</a:t>
            </a:r>
          </a:p>
        </p:txBody>
      </p:sp>
      <p:sp>
        <p:nvSpPr>
          <p:cNvPr id="16" name="Rounded Rectangle 15"/>
          <p:cNvSpPr>
            <a:spLocks/>
          </p:cNvSpPr>
          <p:nvPr/>
        </p:nvSpPr>
        <p:spPr>
          <a:xfrm>
            <a:off x="2849169" y="1480573"/>
            <a:ext cx="792000" cy="792000"/>
          </a:xfrm>
          <a:prstGeom prst="roundRect">
            <a:avLst>
              <a:gd name="adj" fmla="val 7326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nl-NL" sz="2400" b="1" dirty="0">
                <a:solidFill>
                  <a:schemeClr val="bg1"/>
                </a:solidFill>
              </a:rPr>
              <a:t>A</a:t>
            </a:r>
            <a:r>
              <a:rPr lang="nl-NL" sz="1000" b="1" dirty="0">
                <a:solidFill>
                  <a:schemeClr val="bg1"/>
                </a:solidFill>
              </a:rPr>
              <a:t>cceptatie-</a:t>
            </a:r>
          </a:p>
          <a:p>
            <a:pPr algn="ctr"/>
            <a:r>
              <a:rPr lang="nl-NL" sz="1000" b="1" dirty="0">
                <a:solidFill>
                  <a:schemeClr val="bg1"/>
                </a:solidFill>
              </a:rPr>
              <a:t>omgeving</a:t>
            </a:r>
          </a:p>
        </p:txBody>
      </p:sp>
      <p:sp>
        <p:nvSpPr>
          <p:cNvPr id="17" name="Rounded Rectangle 16"/>
          <p:cNvSpPr>
            <a:spLocks/>
          </p:cNvSpPr>
          <p:nvPr/>
        </p:nvSpPr>
        <p:spPr>
          <a:xfrm>
            <a:off x="3839153" y="1480573"/>
            <a:ext cx="792000" cy="792000"/>
          </a:xfrm>
          <a:prstGeom prst="roundRect">
            <a:avLst>
              <a:gd name="adj" fmla="val 7326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</a:t>
            </a:r>
            <a:r>
              <a:rPr lang="en-US" sz="1000" b="1" dirty="0">
                <a:solidFill>
                  <a:schemeClr val="bg1"/>
                </a:solidFill>
              </a:rPr>
              <a:t>roduct</a:t>
            </a:r>
            <a:r>
              <a:rPr lang="nl-NL" sz="1000" b="1" dirty="0">
                <a:solidFill>
                  <a:schemeClr val="bg1"/>
                </a:solidFill>
              </a:rPr>
              <a:t>ie-</a:t>
            </a:r>
          </a:p>
          <a:p>
            <a:pPr algn="ctr"/>
            <a:r>
              <a:rPr lang="nl-NL" sz="1000" b="1" dirty="0">
                <a:solidFill>
                  <a:schemeClr val="bg1"/>
                </a:solidFill>
              </a:rPr>
              <a:t>omgeving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088334" y="1295921"/>
            <a:ext cx="3289300" cy="1588"/>
          </a:xfrm>
          <a:prstGeom prst="straightConnector1">
            <a:avLst/>
          </a:prstGeom>
          <a:ln w="76200">
            <a:solidFill>
              <a:schemeClr val="accent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>
            <a:spLocks noChangeAspect="1"/>
          </p:cNvSpPr>
          <p:nvPr/>
        </p:nvSpPr>
        <p:spPr>
          <a:xfrm>
            <a:off x="2624092" y="1041514"/>
            <a:ext cx="187091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nl-NL" sz="1600" b="1" dirty="0">
                <a:solidFill>
                  <a:schemeClr val="accent1"/>
                </a:solidFill>
              </a:rPr>
              <a:t>modelwijzigingen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CC4CFA-6119-F440-A292-FBC95ABCC74C}"/>
              </a:ext>
            </a:extLst>
          </p:cNvPr>
          <p:cNvSpPr txBox="1"/>
          <p:nvPr/>
        </p:nvSpPr>
        <p:spPr>
          <a:xfrm>
            <a:off x="4466292" y="335"/>
            <a:ext cx="575292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122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48905" y="0"/>
            <a:ext cx="4489819" cy="5134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>
                <a:solidFill>
                  <a:srgbClr val="000000"/>
                </a:solidFill>
              </a:rPr>
              <a:t>Vragen?</a:t>
            </a:r>
          </a:p>
        </p:txBody>
      </p:sp>
      <p:sp>
        <p:nvSpPr>
          <p:cNvPr id="4" name="Isosceles Triangle 3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E9880B-02C2-DF47-BB1C-D3A1F0C4047B}"/>
              </a:ext>
            </a:extLst>
          </p:cNvPr>
          <p:cNvSpPr txBox="1"/>
          <p:nvPr/>
        </p:nvSpPr>
        <p:spPr>
          <a:xfrm>
            <a:off x="4466292" y="335"/>
            <a:ext cx="575292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123</a:t>
            </a: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48905" y="0"/>
            <a:ext cx="4489819" cy="5134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>
                <a:solidFill>
                  <a:srgbClr val="000000"/>
                </a:solidFill>
              </a:rPr>
              <a:t>Oefening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19138" y="719138"/>
            <a:ext cx="4327525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7325" indent="-187325">
              <a:spcBef>
                <a:spcPct val="20000"/>
              </a:spcBef>
              <a:buFont typeface="Arial" charset="0"/>
              <a:buChar char="•"/>
            </a:pPr>
            <a:r>
              <a:rPr lang="nl-NL" sz="2000" b="0" dirty="0">
                <a:latin typeface="+mj-lt"/>
              </a:rPr>
              <a:t>Verbeter de modellen die u vandaag gemaakt heeft</a:t>
            </a:r>
            <a:r>
              <a:rPr lang="nl-NL" sz="2000" dirty="0">
                <a:latin typeface="+mj-lt"/>
              </a:rPr>
              <a:t> op die gebieden waarop u wellicht nog vragen heeft.</a:t>
            </a:r>
          </a:p>
          <a:p>
            <a:pPr marL="187325" indent="-187325">
              <a:spcBef>
                <a:spcPct val="20000"/>
              </a:spcBef>
              <a:buFont typeface="Arial" charset="0"/>
              <a:buChar char="•"/>
            </a:pPr>
            <a:r>
              <a:rPr lang="nl-NL" sz="2000" b="0" dirty="0">
                <a:latin typeface="+mj-lt"/>
              </a:rPr>
              <a:t>Maak eerste aanzet voor product </a:t>
            </a:r>
            <a:r>
              <a:rPr lang="nl-NL" sz="2000" b="0" dirty="0" err="1">
                <a:latin typeface="+mj-lt"/>
              </a:rPr>
              <a:t>backlog</a:t>
            </a:r>
            <a:endParaRPr lang="nl-NL" sz="2000" b="0" dirty="0">
              <a:latin typeface="+mj-lt"/>
            </a:endParaRPr>
          </a:p>
          <a:p>
            <a:pPr marL="187325" indent="-187325">
              <a:spcBef>
                <a:spcPct val="20000"/>
              </a:spcBef>
              <a:buFont typeface="Arial" charset="0"/>
              <a:buChar char="•"/>
            </a:pPr>
            <a:r>
              <a:rPr lang="nl-NL" sz="2000" dirty="0">
                <a:latin typeface="+mj-lt"/>
              </a:rPr>
              <a:t>Mail modellen, </a:t>
            </a:r>
            <a:r>
              <a:rPr lang="nl-NL" sz="2000" dirty="0" err="1">
                <a:latin typeface="+mj-lt"/>
              </a:rPr>
              <a:t>mockups</a:t>
            </a:r>
            <a:r>
              <a:rPr lang="nl-NL" sz="2000" dirty="0">
                <a:latin typeface="+mj-lt"/>
              </a:rPr>
              <a:t> en </a:t>
            </a:r>
            <a:r>
              <a:rPr lang="nl-NL" sz="2000" dirty="0" err="1">
                <a:latin typeface="+mj-lt"/>
              </a:rPr>
              <a:t>backlog</a:t>
            </a:r>
            <a:r>
              <a:rPr lang="nl-NL" sz="2000" dirty="0">
                <a:latin typeface="+mj-lt"/>
              </a:rPr>
              <a:t> naar uzelf !</a:t>
            </a:r>
          </a:p>
        </p:txBody>
      </p:sp>
      <p:sp>
        <p:nvSpPr>
          <p:cNvPr id="6" name="Isosceles Triangle 5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49275" y="1525588"/>
            <a:ext cx="4489450" cy="5127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>
                <a:solidFill>
                  <a:srgbClr val="000000"/>
                </a:solidFill>
              </a:rPr>
              <a:t>Veel modelleerplezier!</a:t>
            </a:r>
          </a:p>
        </p:txBody>
      </p:sp>
      <p:sp>
        <p:nvSpPr>
          <p:cNvPr id="5" name="Isosceles Triangle 4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472735-8949-8741-8C1F-CB1BAF527449}"/>
              </a:ext>
            </a:extLst>
          </p:cNvPr>
          <p:cNvSpPr txBox="1"/>
          <p:nvPr/>
        </p:nvSpPr>
        <p:spPr>
          <a:xfrm>
            <a:off x="4466292" y="335"/>
            <a:ext cx="575292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123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03250" y="0"/>
            <a:ext cx="4398963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/>
              <a:t>Klasse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68375" y="1277938"/>
            <a:ext cx="706438" cy="688975"/>
            <a:chOff x="969036" y="1277470"/>
            <a:chExt cx="706298" cy="689653"/>
          </a:xfrm>
        </p:grpSpPr>
        <p:sp>
          <p:nvSpPr>
            <p:cNvPr id="4" name="Rectangle 3"/>
            <p:cNvSpPr>
              <a:spLocks noChangeAspect="1"/>
            </p:cNvSpPr>
            <p:nvPr/>
          </p:nvSpPr>
          <p:spPr>
            <a:xfrm>
              <a:off x="969036" y="1436376"/>
              <a:ext cx="706298" cy="53074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45712" anchor="ctr"/>
            <a:lstStyle/>
            <a:p>
              <a:pPr algn="ctr"/>
              <a:endParaRPr lang="nl-NL" sz="700" b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969036" y="1277470"/>
              <a:ext cx="706298" cy="1604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/>
              <a:r>
                <a:rPr lang="nl-NL" sz="70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klant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433638" y="1277938"/>
            <a:ext cx="706437" cy="688975"/>
            <a:chOff x="2433065" y="1277470"/>
            <a:chExt cx="706298" cy="689653"/>
          </a:xfrm>
        </p:grpSpPr>
        <p:sp>
          <p:nvSpPr>
            <p:cNvPr id="5" name="Rectangle 4"/>
            <p:cNvSpPr>
              <a:spLocks noChangeAspect="1"/>
            </p:cNvSpPr>
            <p:nvPr/>
          </p:nvSpPr>
          <p:spPr>
            <a:xfrm>
              <a:off x="2433065" y="1436376"/>
              <a:ext cx="706298" cy="53074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45712" anchor="ctr"/>
            <a:lstStyle/>
            <a:p>
              <a:pPr algn="ctr"/>
              <a:endParaRPr lang="nl-NL" sz="700" b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8" name="Rectangle 7"/>
            <p:cNvSpPr>
              <a:spLocks noChangeAspect="1"/>
            </p:cNvSpPr>
            <p:nvPr/>
          </p:nvSpPr>
          <p:spPr>
            <a:xfrm>
              <a:off x="2433065" y="1277470"/>
              <a:ext cx="706298" cy="1604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/>
              <a:r>
                <a:rPr lang="nl-NL" sz="70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bestelling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3897313" y="1270000"/>
            <a:ext cx="706437" cy="688975"/>
            <a:chOff x="3897093" y="1269226"/>
            <a:chExt cx="706298" cy="689653"/>
          </a:xfrm>
        </p:grpSpPr>
        <p:sp>
          <p:nvSpPr>
            <p:cNvPr id="6" name="Rectangle 5"/>
            <p:cNvSpPr>
              <a:spLocks noChangeAspect="1"/>
            </p:cNvSpPr>
            <p:nvPr/>
          </p:nvSpPr>
          <p:spPr>
            <a:xfrm>
              <a:off x="3897093" y="1428132"/>
              <a:ext cx="706298" cy="53074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45712" anchor="ctr"/>
            <a:lstStyle/>
            <a:p>
              <a:pPr algn="ctr"/>
              <a:endParaRPr lang="nl-NL" sz="700" b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3897093" y="1269226"/>
              <a:ext cx="706298" cy="16049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/>
              <a:r>
                <a:rPr lang="nl-NL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product</a:t>
              </a: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 bwMode="auto">
          <a:xfrm>
            <a:off x="639763" y="2618900"/>
            <a:ext cx="4398962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nl-NL" sz="1200" b="0" dirty="0" err="1">
                <a:latin typeface="Verdana" pitchFamily="34" charset="0"/>
              </a:rPr>
              <a:t>Klassenaam</a:t>
            </a:r>
            <a:r>
              <a:rPr lang="nl-NL" sz="1200" b="0" dirty="0">
                <a:latin typeface="Verdana" pitchFamily="34" charset="0"/>
              </a:rPr>
              <a:t> is altijd enkelvoud</a:t>
            </a:r>
          </a:p>
        </p:txBody>
      </p:sp>
      <p:sp>
        <p:nvSpPr>
          <p:cNvPr id="14" name="Isosceles Triangle 13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5B36C2-D3F9-5346-AED1-A42B856D164D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03250" y="0"/>
            <a:ext cx="4398963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dirty="0"/>
              <a:t>Object (</a:t>
            </a:r>
            <a:r>
              <a:rPr lang="en-US" b="1" dirty="0" err="1"/>
              <a:t>instantie</a:t>
            </a:r>
            <a:r>
              <a:rPr lang="en-US" b="1" dirty="0"/>
              <a:t>)</a:t>
            </a:r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>
            <a:off x="968375" y="1435100"/>
            <a:ext cx="706438" cy="53181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anchor="ctr"/>
          <a:lstStyle/>
          <a:p>
            <a:pPr algn="ctr"/>
            <a:endParaRPr lang="nl-NL" sz="700" b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2433638" y="1435100"/>
            <a:ext cx="706437" cy="53181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anchor="ctr"/>
          <a:lstStyle/>
          <a:p>
            <a:pPr algn="ctr"/>
            <a:endParaRPr lang="nl-NL" sz="700" b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3897313" y="1427163"/>
            <a:ext cx="706437" cy="53181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anchor="ctr"/>
          <a:lstStyle/>
          <a:p>
            <a:pPr algn="ctr"/>
            <a:endParaRPr lang="nl-NL" sz="700" b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968375" y="1277938"/>
            <a:ext cx="706438" cy="1603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0" anchor="ctr"/>
          <a:lstStyle/>
          <a:p>
            <a:pPr algn="ctr"/>
            <a:r>
              <a:rPr lang="nl-NL" sz="700">
                <a:solidFill>
                  <a:srgbClr val="FFFFFF"/>
                </a:solidFill>
                <a:latin typeface="Verdana" pitchFamily="34" charset="0"/>
                <a:cs typeface="Arial" charset="0"/>
              </a:rPr>
              <a:t>klant</a:t>
            </a: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2433638" y="1277938"/>
            <a:ext cx="706437" cy="1603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0" anchor="ctr"/>
          <a:lstStyle/>
          <a:p>
            <a:pPr algn="ctr"/>
            <a:r>
              <a:rPr lang="nl-NL" sz="700">
                <a:solidFill>
                  <a:srgbClr val="FFFFFF"/>
                </a:solidFill>
                <a:latin typeface="Verdana" pitchFamily="34" charset="0"/>
                <a:cs typeface="Arial" charset="0"/>
              </a:rPr>
              <a:t>bestelling</a:t>
            </a: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3897313" y="1270000"/>
            <a:ext cx="706437" cy="16033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0" anchor="ctr"/>
          <a:lstStyle/>
          <a:p>
            <a:pPr algn="ctr"/>
            <a:r>
              <a:rPr lang="nl-NL" sz="70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product</a:t>
            </a:r>
          </a:p>
        </p:txBody>
      </p:sp>
      <p:sp>
        <p:nvSpPr>
          <p:cNvPr id="10" name="Isosceles Triangle 9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CB4C72-A81F-BB4A-AA20-CC0A549D5313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19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03250" y="0"/>
            <a:ext cx="4398963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/>
              <a:t>Attribuut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885825" y="883209"/>
            <a:ext cx="1298575" cy="818312"/>
            <a:chOff x="885877" y="1256353"/>
            <a:chExt cx="1297973" cy="1085922"/>
          </a:xfrm>
        </p:grpSpPr>
        <p:sp>
          <p:nvSpPr>
            <p:cNvPr id="3" name="Rectangle 2"/>
            <p:cNvSpPr>
              <a:spLocks noChangeAspect="1"/>
            </p:cNvSpPr>
            <p:nvPr/>
          </p:nvSpPr>
          <p:spPr>
            <a:xfrm>
              <a:off x="885877" y="1421317"/>
              <a:ext cx="1297973" cy="92095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18000" rIns="0" bIns="0"/>
            <a:lstStyle/>
            <a:p>
              <a:r>
                <a:rPr lang="nl-NL" sz="700" b="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naam</a:t>
              </a:r>
            </a:p>
            <a:p>
              <a:r>
                <a:rPr lang="nl-NL" sz="700" b="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straat</a:t>
              </a:r>
            </a:p>
            <a:p>
              <a:r>
                <a:rPr lang="nl-NL" sz="700" b="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huisnummer</a:t>
              </a:r>
            </a:p>
            <a:p>
              <a:r>
                <a:rPr lang="nl-NL" sz="700" b="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huisnummertoevoeging</a:t>
              </a:r>
            </a:p>
            <a:p>
              <a:r>
                <a:rPr lang="nl-NL" sz="700" b="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postcode</a:t>
              </a:r>
            </a:p>
            <a:p>
              <a:r>
                <a:rPr lang="nl-NL" sz="700" b="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plaats</a:t>
              </a:r>
            </a:p>
            <a:p>
              <a:endParaRPr lang="nl-NL" sz="700" b="0" dirty="0">
                <a:solidFill>
                  <a:schemeClr val="tx1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4" name="Rectangle 3"/>
            <p:cNvSpPr>
              <a:spLocks noChangeAspect="1"/>
            </p:cNvSpPr>
            <p:nvPr/>
          </p:nvSpPr>
          <p:spPr>
            <a:xfrm>
              <a:off x="885877" y="1256353"/>
              <a:ext cx="1297973" cy="16179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/>
              <a:r>
                <a:rPr lang="nl-NL" sz="70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klant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679700" y="883203"/>
            <a:ext cx="706438" cy="523324"/>
            <a:chOff x="2680106" y="1256353"/>
            <a:chExt cx="706299" cy="522401"/>
          </a:xfrm>
        </p:grpSpPr>
        <p:sp>
          <p:nvSpPr>
            <p:cNvPr id="5" name="Rectangle 4"/>
            <p:cNvSpPr>
              <a:spLocks/>
            </p:cNvSpPr>
            <p:nvPr/>
          </p:nvSpPr>
          <p:spPr>
            <a:xfrm>
              <a:off x="2680106" y="1256353"/>
              <a:ext cx="706299" cy="12218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/>
              <a:r>
                <a:rPr lang="nl-NL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bestelling</a:t>
              </a:r>
            </a:p>
          </p:txBody>
        </p:sp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2680106" y="1391193"/>
              <a:ext cx="706299" cy="3875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18000" rIns="0" bIns="0"/>
            <a:lstStyle/>
            <a:p>
              <a:r>
                <a:rPr lang="nl-NL" sz="700" b="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nummer</a:t>
              </a:r>
            </a:p>
            <a:p>
              <a:r>
                <a:rPr lang="nl-NL" sz="700" b="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status</a:t>
              </a:r>
            </a:p>
            <a:p>
              <a:r>
                <a:rPr lang="nl-NL" sz="700" b="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besteld op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889375" y="875279"/>
            <a:ext cx="819150" cy="410594"/>
            <a:chOff x="3890134" y="1248109"/>
            <a:chExt cx="817841" cy="410743"/>
          </a:xfrm>
        </p:grpSpPr>
        <p:sp>
          <p:nvSpPr>
            <p:cNvPr id="6" name="Rectangle 5"/>
            <p:cNvSpPr>
              <a:spLocks/>
            </p:cNvSpPr>
            <p:nvPr/>
          </p:nvSpPr>
          <p:spPr>
            <a:xfrm>
              <a:off x="3890134" y="1248109"/>
              <a:ext cx="817841" cy="1224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/>
              <a:r>
                <a:rPr lang="nl-NL" sz="70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product</a:t>
              </a:r>
            </a:p>
          </p:txBody>
        </p:sp>
        <p:sp>
          <p:nvSpPr>
            <p:cNvPr id="8" name="Rectangle 7"/>
            <p:cNvSpPr>
              <a:spLocks noChangeAspect="1"/>
            </p:cNvSpPr>
            <p:nvPr/>
          </p:nvSpPr>
          <p:spPr>
            <a:xfrm>
              <a:off x="3890134" y="1379402"/>
              <a:ext cx="817841" cy="27945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18000" rIns="0" bIns="0"/>
            <a:lstStyle/>
            <a:p>
              <a:r>
                <a:rPr lang="nl-NL" sz="700" b="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naam</a:t>
              </a:r>
            </a:p>
            <a:p>
              <a:r>
                <a:rPr lang="nl-NL" sz="700" b="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prijs </a:t>
              </a:r>
              <a:r>
                <a:rPr lang="nl-NL" sz="700" b="0" dirty="0" err="1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incl.</a:t>
              </a:r>
              <a:r>
                <a:rPr lang="nl-NL" sz="700" b="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 BTW</a:t>
              </a: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 bwMode="auto">
          <a:xfrm>
            <a:off x="639763" y="2618900"/>
            <a:ext cx="4398962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nl-NL" sz="2000" b="0" dirty="0">
                <a:latin typeface="+mj-lt"/>
              </a:rPr>
              <a:t>Kleine letters, tenzij taalkundig altijd met hoofdletter</a:t>
            </a:r>
          </a:p>
        </p:txBody>
      </p:sp>
      <p:sp>
        <p:nvSpPr>
          <p:cNvPr id="14" name="Isosceles Triangle 13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2C201D-D9B0-AC4F-94EF-8587365E4202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03250" y="0"/>
            <a:ext cx="4398963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/>
              <a:t>Attribuuttype</a:t>
            </a:r>
          </a:p>
        </p:txBody>
      </p:sp>
      <p:sp>
        <p:nvSpPr>
          <p:cNvPr id="13" name="Isosceles Triangle 12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77888" y="1257300"/>
            <a:ext cx="1978025" cy="974725"/>
            <a:chOff x="878316" y="1257974"/>
            <a:chExt cx="1977422" cy="973921"/>
          </a:xfrm>
        </p:grpSpPr>
        <p:sp>
          <p:nvSpPr>
            <p:cNvPr id="15" name="Rectangle 14"/>
            <p:cNvSpPr>
              <a:spLocks noChangeAspect="1"/>
            </p:cNvSpPr>
            <p:nvPr/>
          </p:nvSpPr>
          <p:spPr>
            <a:xfrm>
              <a:off x="878316" y="1422938"/>
              <a:ext cx="1977422" cy="8089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18000" rIns="0" bIns="0"/>
            <a:lstStyle/>
            <a:p>
              <a:r>
                <a:rPr lang="nl-NL" sz="700" b="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naam : string</a:t>
              </a:r>
            </a:p>
            <a:p>
              <a:r>
                <a:rPr lang="nl-NL" sz="700" b="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straat : string</a:t>
              </a:r>
            </a:p>
            <a:p>
              <a:r>
                <a:rPr lang="nl-NL" sz="700" b="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huisnummer : integer</a:t>
              </a:r>
            </a:p>
            <a:p>
              <a:r>
                <a:rPr lang="nl-NL" sz="700" b="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huisnummertoevoeging : </a:t>
              </a:r>
              <a:r>
                <a:rPr lang="nl-NL" sz="700" b="0" dirty="0" err="1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string</a:t>
              </a:r>
              <a:endParaRPr lang="nl-NL" sz="700" b="0" dirty="0">
                <a:solidFill>
                  <a:schemeClr val="tx1"/>
                </a:solidFill>
                <a:latin typeface="Verdana" pitchFamily="34" charset="0"/>
                <a:cs typeface="Arial" charset="0"/>
              </a:endParaRPr>
            </a:p>
            <a:p>
              <a:r>
                <a:rPr lang="nl-NL" sz="700" b="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postcode : string</a:t>
              </a:r>
            </a:p>
            <a:p>
              <a:r>
                <a:rPr lang="nl-NL" sz="700" b="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plaats : </a:t>
              </a:r>
              <a:r>
                <a:rPr lang="nl-NL" sz="700" b="0" dirty="0" err="1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string</a:t>
              </a:r>
              <a:endParaRPr lang="nl-NL" sz="700" b="0" dirty="0">
                <a:solidFill>
                  <a:schemeClr val="tx1"/>
                </a:solidFill>
                <a:latin typeface="Verdana" pitchFamily="34" charset="0"/>
                <a:cs typeface="Arial" charset="0"/>
              </a:endParaRPr>
            </a:p>
            <a:p>
              <a:r>
                <a:rPr lang="nl-NL" sz="700" b="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telefoonnummer : </a:t>
              </a:r>
              <a:r>
                <a:rPr lang="nl-NL" sz="700" b="0" dirty="0" err="1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string</a:t>
              </a:r>
              <a:endParaRPr lang="nl-NL" sz="700" b="0" dirty="0">
                <a:solidFill>
                  <a:schemeClr val="tx1"/>
                </a:solidFill>
                <a:latin typeface="Verdana" pitchFamily="34" charset="0"/>
                <a:cs typeface="Arial" charset="0"/>
              </a:endParaRPr>
            </a:p>
            <a:p>
              <a:endParaRPr lang="nl-NL" sz="700" b="0" dirty="0">
                <a:solidFill>
                  <a:schemeClr val="tx1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6" name="Rectangle 15"/>
            <p:cNvSpPr>
              <a:spLocks noChangeAspect="1"/>
            </p:cNvSpPr>
            <p:nvPr/>
          </p:nvSpPr>
          <p:spPr>
            <a:xfrm>
              <a:off x="878316" y="1257974"/>
              <a:ext cx="1977422" cy="16179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/>
              <a:r>
                <a:rPr lang="nl-NL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klant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302000" y="1265238"/>
            <a:ext cx="1474788" cy="541039"/>
            <a:chOff x="3302000" y="1265238"/>
            <a:chExt cx="1474788" cy="541039"/>
          </a:xfrm>
        </p:grpSpPr>
        <p:sp>
          <p:nvSpPr>
            <p:cNvPr id="18" name="Rectangle 17"/>
            <p:cNvSpPr>
              <a:spLocks noChangeAspect="1"/>
            </p:cNvSpPr>
            <p:nvPr/>
          </p:nvSpPr>
          <p:spPr bwMode="auto">
            <a:xfrm>
              <a:off x="3302000" y="1265238"/>
              <a:ext cx="1474788" cy="1619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/>
              <a:r>
                <a:rPr lang="nl-NL" sz="70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bestelling</a:t>
              </a:r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 bwMode="auto">
            <a:xfrm>
              <a:off x="3302000" y="1430338"/>
              <a:ext cx="1474788" cy="37593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18000" rIns="0" bIns="0"/>
            <a:lstStyle/>
            <a:p>
              <a:r>
                <a:rPr lang="nl-NL" sz="700" b="0" dirty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nummer : integer</a:t>
              </a:r>
            </a:p>
            <a:p>
              <a:r>
                <a:rPr lang="nl-NL" sz="700" b="0" dirty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status : </a:t>
              </a:r>
              <a:r>
                <a:rPr lang="nl-NL" sz="700" b="0" dirty="0" err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process</a:t>
              </a:r>
              <a:endParaRPr lang="nl-NL" sz="700" b="0" dirty="0">
                <a:solidFill>
                  <a:srgbClr val="000000"/>
                </a:solidFill>
                <a:latin typeface="Verdana" pitchFamily="34" charset="0"/>
                <a:cs typeface="Arial" charset="0"/>
              </a:endParaRPr>
            </a:p>
            <a:p>
              <a:r>
                <a:rPr lang="nl-NL" sz="700" b="0" dirty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besteld op : datetime</a:t>
              </a:r>
            </a:p>
          </p:txBody>
        </p:sp>
      </p:grpSp>
      <p:grpSp>
        <p:nvGrpSpPr>
          <p:cNvPr id="20" name="Group 9"/>
          <p:cNvGrpSpPr>
            <a:grpSpLocks/>
          </p:cNvGrpSpPr>
          <p:nvPr/>
        </p:nvGrpSpPr>
        <p:grpSpPr bwMode="auto">
          <a:xfrm>
            <a:off x="3241926" y="1970636"/>
            <a:ext cx="1603375" cy="440858"/>
            <a:chOff x="3198639" y="2279891"/>
            <a:chExt cx="1603374" cy="441116"/>
          </a:xfrm>
        </p:grpSpPr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3198639" y="2279891"/>
              <a:ext cx="1603374" cy="16202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/>
              <a:r>
                <a:rPr lang="nl-NL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product</a:t>
              </a:r>
            </a:p>
          </p:txBody>
        </p:sp>
        <p:sp>
          <p:nvSpPr>
            <p:cNvPr id="22" name="Rectangle 7"/>
            <p:cNvSpPr>
              <a:spLocks noChangeAspect="1"/>
            </p:cNvSpPr>
            <p:nvPr/>
          </p:nvSpPr>
          <p:spPr>
            <a:xfrm>
              <a:off x="3198639" y="2449853"/>
              <a:ext cx="1603374" cy="2711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18000" rIns="0" bIns="0"/>
            <a:lstStyle/>
            <a:p>
              <a:r>
                <a:rPr lang="nl-NL" sz="700" b="0" dirty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naam : </a:t>
              </a:r>
              <a:r>
                <a:rPr lang="nl-NL" sz="700" b="0" dirty="0" err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string</a:t>
              </a:r>
              <a:endParaRPr lang="nl-NL" sz="700" b="0" dirty="0">
                <a:solidFill>
                  <a:srgbClr val="000000"/>
                </a:solidFill>
                <a:latin typeface="Verdana" pitchFamily="34" charset="0"/>
                <a:cs typeface="Arial" charset="0"/>
              </a:endParaRPr>
            </a:p>
            <a:p>
              <a:r>
                <a:rPr lang="nl-NL" sz="700" b="0" dirty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prijs </a:t>
              </a:r>
              <a:r>
                <a:rPr lang="nl-NL" sz="700" b="0" dirty="0" err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incl.</a:t>
              </a:r>
              <a:r>
                <a:rPr lang="nl-NL" sz="700" b="0" dirty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 BTW : amount in €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2B470F8-45CB-C748-9FF1-7AB671E69B7E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3520" y="0"/>
            <a:ext cx="4399173" cy="513464"/>
          </a:xfrm>
          <a:prstGeom prst="rect">
            <a:avLst/>
          </a:prstGeom>
        </p:spPr>
        <p:txBody>
          <a:bodyPr/>
          <a:lstStyle/>
          <a:p>
            <a:r>
              <a:rPr lang="en-US" b="1" dirty="0" err="1"/>
              <a:t>Doel</a:t>
            </a:r>
            <a:r>
              <a:rPr lang="en-US" b="1" dirty="0"/>
              <a:t> van de </a:t>
            </a:r>
            <a:r>
              <a:rPr lang="en-US" b="1" dirty="0" err="1"/>
              <a:t>cursus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11200" y="574675"/>
            <a:ext cx="4327525" cy="2492375"/>
          </a:xfrm>
          <a:prstGeom prst="rect">
            <a:avLst/>
          </a:prstGeom>
        </p:spPr>
        <p:txBody>
          <a:bodyPr/>
          <a:lstStyle/>
          <a:p>
            <a:r>
              <a:rPr lang="nl-NL" sz="1600" dirty="0"/>
              <a:t>Helder beeld van te  bouwen software</a:t>
            </a:r>
          </a:p>
          <a:p>
            <a:r>
              <a:rPr lang="nl-NL" sz="1600" dirty="0"/>
              <a:t>Hierover eenduidig communiceren</a:t>
            </a:r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r>
              <a:rPr lang="nl-NL" sz="1600" dirty="0"/>
              <a:t>Middel: Plaatje zegt meer dan 1000 woorden</a:t>
            </a:r>
            <a:endParaRPr lang="en-US" sz="1600" dirty="0"/>
          </a:p>
        </p:txBody>
      </p:sp>
      <p:sp>
        <p:nvSpPr>
          <p:cNvPr id="5" name="Isosceles Triangle 4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03250" y="0"/>
            <a:ext cx="4084497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/>
              <a:t>Veelgebruikte attribuuttypen</a:t>
            </a:r>
          </a:p>
        </p:txBody>
      </p:sp>
      <p:sp>
        <p:nvSpPr>
          <p:cNvPr id="13" name="Isosceles Triangle 12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A8D3A8E-D615-CC40-80B3-F5E7DDA90F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42229"/>
              </p:ext>
            </p:extLst>
          </p:nvPr>
        </p:nvGraphicFramePr>
        <p:xfrm>
          <a:off x="655638" y="847858"/>
          <a:ext cx="4346575" cy="2087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7516">
                  <a:extLst>
                    <a:ext uri="{9D8B030D-6E8A-4147-A177-3AD203B41FA5}">
                      <a16:colId xmlns:a16="http://schemas.microsoft.com/office/drawing/2014/main" val="1883751947"/>
                    </a:ext>
                  </a:extLst>
                </a:gridCol>
                <a:gridCol w="3339059">
                  <a:extLst>
                    <a:ext uri="{9D8B030D-6E8A-4147-A177-3AD203B41FA5}">
                      <a16:colId xmlns:a16="http://schemas.microsoft.com/office/drawing/2014/main" val="1782678554"/>
                    </a:ext>
                  </a:extLst>
                </a:gridCol>
              </a:tblGrid>
              <a:tr h="173960"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amount in €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5" marR="6523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geldbedrag in de genoemde valuta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5" marR="65235" marT="0" marB="0"/>
                </a:tc>
                <a:extLst>
                  <a:ext uri="{0D108BD9-81ED-4DB2-BD59-A6C34878D82A}">
                    <a16:rowId xmlns:a16="http://schemas.microsoft.com/office/drawing/2014/main" val="1811061662"/>
                  </a:ext>
                </a:extLst>
              </a:tr>
              <a:tr h="173960"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boolean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5" marR="6523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ja of nee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5" marR="65235" marT="0" marB="0"/>
                </a:tc>
                <a:extLst>
                  <a:ext uri="{0D108BD9-81ED-4DB2-BD59-A6C34878D82A}">
                    <a16:rowId xmlns:a16="http://schemas.microsoft.com/office/drawing/2014/main" val="1145961574"/>
                  </a:ext>
                </a:extLst>
              </a:tr>
              <a:tr h="173960"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5" marR="6523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datum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5" marR="65235" marT="0" marB="0"/>
                </a:tc>
                <a:extLst>
                  <a:ext uri="{0D108BD9-81ED-4DB2-BD59-A6C34878D82A}">
                    <a16:rowId xmlns:a16="http://schemas.microsoft.com/office/drawing/2014/main" val="2943692027"/>
                  </a:ext>
                </a:extLst>
              </a:tr>
              <a:tr h="347919">
                <a:tc>
                  <a:txBody>
                    <a:bodyPr/>
                    <a:lstStyle/>
                    <a:p>
                      <a:pPr algn="l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datetime of timestamp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5" marR="6523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datum en tijd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5" marR="65235" marT="0" marB="0"/>
                </a:tc>
                <a:extLst>
                  <a:ext uri="{0D108BD9-81ED-4DB2-BD59-A6C34878D82A}">
                    <a16:rowId xmlns:a16="http://schemas.microsoft.com/office/drawing/2014/main" val="236285448"/>
                  </a:ext>
                </a:extLst>
              </a:tr>
              <a:tr h="173960"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float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5" marR="6523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getal dat cijfers achter de komma kan bevatten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5" marR="65235" marT="0" marB="0"/>
                </a:tc>
                <a:extLst>
                  <a:ext uri="{0D108BD9-81ED-4DB2-BD59-A6C34878D82A}">
                    <a16:rowId xmlns:a16="http://schemas.microsoft.com/office/drawing/2014/main" val="2975577802"/>
                  </a:ext>
                </a:extLst>
              </a:tr>
              <a:tr h="173960"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integer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5" marR="6523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geheel getal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5" marR="65235" marT="0" marB="0"/>
                </a:tc>
                <a:extLst>
                  <a:ext uri="{0D108BD9-81ED-4DB2-BD59-A6C34878D82A}">
                    <a16:rowId xmlns:a16="http://schemas.microsoft.com/office/drawing/2014/main" val="2093762046"/>
                  </a:ext>
                </a:extLst>
              </a:tr>
              <a:tr h="173960"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password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5" marR="6523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versleuteld wachtwoord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5" marR="65235" marT="0" marB="0"/>
                </a:tc>
                <a:extLst>
                  <a:ext uri="{0D108BD9-81ED-4DB2-BD59-A6C34878D82A}">
                    <a16:rowId xmlns:a16="http://schemas.microsoft.com/office/drawing/2014/main" val="1508653625"/>
                  </a:ext>
                </a:extLst>
              </a:tr>
              <a:tr h="347919">
                <a:tc>
                  <a:txBody>
                    <a:bodyPr/>
                    <a:lstStyle/>
                    <a:p>
                      <a:pPr algn="l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process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5" marR="65235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(bedrijfs)proces, zoals verderop in dit boek beschreven.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5" marR="65235" marT="0" marB="0"/>
                </a:tc>
                <a:extLst>
                  <a:ext uri="{0D108BD9-81ED-4DB2-BD59-A6C34878D82A}">
                    <a16:rowId xmlns:a16="http://schemas.microsoft.com/office/drawing/2014/main" val="554668749"/>
                  </a:ext>
                </a:extLst>
              </a:tr>
              <a:tr h="173960"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string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5" marR="6523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tekst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5" marR="65235" marT="0" marB="0"/>
                </a:tc>
                <a:extLst>
                  <a:ext uri="{0D108BD9-81ED-4DB2-BD59-A6C34878D82A}">
                    <a16:rowId xmlns:a16="http://schemas.microsoft.com/office/drawing/2014/main" val="2008956880"/>
                  </a:ext>
                </a:extLst>
              </a:tr>
              <a:tr h="173960"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time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5" marR="6523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tijdstip (zonder datum)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5" marR="65235" marT="0" marB="0"/>
                </a:tc>
                <a:extLst>
                  <a:ext uri="{0D108BD9-81ED-4DB2-BD59-A6C34878D82A}">
                    <a16:rowId xmlns:a16="http://schemas.microsoft.com/office/drawing/2014/main" val="319640871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07A9C7C-2C6A-D941-BE28-7C0D9B201D80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20</a:t>
            </a:r>
          </a:p>
        </p:txBody>
      </p:sp>
    </p:spTree>
    <p:extLst>
      <p:ext uri="{BB962C8B-B14F-4D97-AF65-F5344CB8AC3E}">
        <p14:creationId xmlns:p14="http://schemas.microsoft.com/office/powerpoint/2010/main" val="212617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03250" y="0"/>
            <a:ext cx="4398963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/>
              <a:t>Telefoonnummer</a:t>
            </a:r>
          </a:p>
        </p:txBody>
      </p:sp>
      <p:sp>
        <p:nvSpPr>
          <p:cNvPr id="13" name="Isosceles Triangle 12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877888" y="1257300"/>
            <a:ext cx="1978025" cy="635140"/>
            <a:chOff x="878316" y="1257974"/>
            <a:chExt cx="1977422" cy="634616"/>
          </a:xfrm>
        </p:grpSpPr>
        <p:sp>
          <p:nvSpPr>
            <p:cNvPr id="15" name="Rectangle 14"/>
            <p:cNvSpPr>
              <a:spLocks noChangeAspect="1"/>
            </p:cNvSpPr>
            <p:nvPr/>
          </p:nvSpPr>
          <p:spPr>
            <a:xfrm>
              <a:off x="878316" y="1422938"/>
              <a:ext cx="1977422" cy="46965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/>
            <a:lstStyle/>
            <a:p>
              <a:endParaRPr lang="nl-NL" sz="700" b="0" dirty="0">
                <a:solidFill>
                  <a:schemeClr val="tx1"/>
                </a:solidFill>
                <a:latin typeface="Verdana" pitchFamily="34" charset="0"/>
                <a:cs typeface="Arial" charset="0"/>
              </a:endParaRPr>
            </a:p>
            <a:p>
              <a:endParaRPr lang="nl-NL" sz="700" b="0" dirty="0">
                <a:solidFill>
                  <a:schemeClr val="tx1"/>
                </a:solidFill>
                <a:latin typeface="Verdana" pitchFamily="34" charset="0"/>
                <a:cs typeface="Arial" charset="0"/>
              </a:endParaRPr>
            </a:p>
            <a:p>
              <a:endParaRPr lang="nl-NL" sz="700" b="0" dirty="0">
                <a:solidFill>
                  <a:schemeClr val="tx1"/>
                </a:solidFill>
                <a:latin typeface="Verdana" pitchFamily="34" charset="0"/>
                <a:cs typeface="Arial" charset="0"/>
              </a:endParaRPr>
            </a:p>
            <a:p>
              <a:r>
                <a:rPr lang="nl-NL" sz="700" b="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telefoonnummer : </a:t>
              </a:r>
              <a:r>
                <a:rPr lang="nl-NL" sz="700" b="0" dirty="0" err="1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string</a:t>
              </a:r>
              <a:endParaRPr lang="nl-NL" sz="700" b="0" dirty="0">
                <a:solidFill>
                  <a:schemeClr val="tx1"/>
                </a:solidFill>
                <a:latin typeface="Verdana" pitchFamily="34" charset="0"/>
                <a:cs typeface="Arial" charset="0"/>
              </a:endParaRPr>
            </a:p>
            <a:p>
              <a:endParaRPr lang="nl-NL" sz="700" b="0" dirty="0">
                <a:solidFill>
                  <a:schemeClr val="tx1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6" name="Rectangle 15"/>
            <p:cNvSpPr>
              <a:spLocks noChangeAspect="1"/>
            </p:cNvSpPr>
            <p:nvPr/>
          </p:nvSpPr>
          <p:spPr>
            <a:xfrm>
              <a:off x="878316" y="1257974"/>
              <a:ext cx="1977422" cy="16179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/>
              <a:r>
                <a:rPr lang="nl-NL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klant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C4267C9-9F9F-4E48-8531-3796E90A762D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21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03250" y="0"/>
            <a:ext cx="4398963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/>
              <a:t>Verplichte en optionele attributen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877888" y="1257300"/>
            <a:ext cx="1978025" cy="1089572"/>
            <a:chOff x="878316" y="1257974"/>
            <a:chExt cx="1977422" cy="1088673"/>
          </a:xfrm>
        </p:grpSpPr>
        <p:sp>
          <p:nvSpPr>
            <p:cNvPr id="3" name="Rectangle 2"/>
            <p:cNvSpPr>
              <a:spLocks noChangeAspect="1"/>
            </p:cNvSpPr>
            <p:nvPr/>
          </p:nvSpPr>
          <p:spPr>
            <a:xfrm>
              <a:off x="878316" y="1422938"/>
              <a:ext cx="1977422" cy="92370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18000" rIns="0" bIns="0"/>
            <a:lstStyle/>
            <a:p>
              <a:r>
                <a:rPr lang="nl-NL" sz="700" b="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voornaam : string [0..1]</a:t>
              </a:r>
            </a:p>
            <a:p>
              <a:r>
                <a:rPr lang="nl-NL" sz="700" b="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tussenvoegsel : string [0..1]</a:t>
              </a:r>
            </a:p>
            <a:p>
              <a:r>
                <a:rPr lang="nl-NL" sz="700" b="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achternaam : string</a:t>
              </a:r>
            </a:p>
            <a:p>
              <a:r>
                <a:rPr lang="nl-NL" sz="700" b="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straat : string</a:t>
              </a:r>
            </a:p>
            <a:p>
              <a:r>
                <a:rPr lang="nl-NL" sz="700" b="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huisnummer : integer</a:t>
              </a:r>
            </a:p>
            <a:p>
              <a:r>
                <a:rPr lang="nl-NL" sz="700" b="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huisnummertoevoeging : string [0..1]</a:t>
              </a:r>
            </a:p>
            <a:p>
              <a:r>
                <a:rPr lang="nl-NL" sz="700" b="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postcode : string</a:t>
              </a:r>
            </a:p>
            <a:p>
              <a:r>
                <a:rPr lang="nl-NL" sz="700" b="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plaats : string</a:t>
              </a:r>
            </a:p>
            <a:p>
              <a:endParaRPr lang="nl-NL" sz="700" b="0" dirty="0">
                <a:solidFill>
                  <a:schemeClr val="tx1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4" name="Rectangle 3"/>
            <p:cNvSpPr>
              <a:spLocks noChangeAspect="1"/>
            </p:cNvSpPr>
            <p:nvPr/>
          </p:nvSpPr>
          <p:spPr>
            <a:xfrm>
              <a:off x="878316" y="1257974"/>
              <a:ext cx="1977422" cy="16179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/>
              <a:r>
                <a:rPr lang="nl-NL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persoon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173413" y="1265238"/>
            <a:ext cx="1603375" cy="1201736"/>
            <a:chOff x="3173413" y="1265238"/>
            <a:chExt cx="1603375" cy="1201736"/>
          </a:xfrm>
        </p:grpSpPr>
        <p:grpSp>
          <p:nvGrpSpPr>
            <p:cNvPr id="12" name="Group 11"/>
            <p:cNvGrpSpPr/>
            <p:nvPr/>
          </p:nvGrpSpPr>
          <p:grpSpPr>
            <a:xfrm>
              <a:off x="3302000" y="1265238"/>
              <a:ext cx="1474788" cy="536749"/>
              <a:chOff x="3302000" y="1265238"/>
              <a:chExt cx="1474788" cy="536749"/>
            </a:xfrm>
          </p:grpSpPr>
          <p:sp>
            <p:nvSpPr>
              <p:cNvPr id="5" name="Rectangle 4"/>
              <p:cNvSpPr>
                <a:spLocks noChangeAspect="1"/>
              </p:cNvSpPr>
              <p:nvPr/>
            </p:nvSpPr>
            <p:spPr bwMode="auto">
              <a:xfrm>
                <a:off x="3302000" y="1265238"/>
                <a:ext cx="1474788" cy="16192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0" rIns="91427" bIns="0" anchor="ctr"/>
              <a:lstStyle/>
              <a:p>
                <a:pPr algn="ctr"/>
                <a:r>
                  <a:rPr lang="nl-NL" sz="700" dirty="0">
                    <a:solidFill>
                      <a:srgbClr val="FFFFFF"/>
                    </a:solidFill>
                    <a:latin typeface="Verdana" pitchFamily="34" charset="0"/>
                    <a:cs typeface="Arial" charset="0"/>
                  </a:rPr>
                  <a:t>bestelling</a:t>
                </a:r>
              </a:p>
            </p:txBody>
          </p:sp>
          <p:sp>
            <p:nvSpPr>
              <p:cNvPr id="7" name="Rectangle 6"/>
              <p:cNvSpPr>
                <a:spLocks noChangeAspect="1"/>
              </p:cNvSpPr>
              <p:nvPr/>
            </p:nvSpPr>
            <p:spPr bwMode="auto">
              <a:xfrm>
                <a:off x="3302000" y="1430339"/>
                <a:ext cx="1474788" cy="37164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18000" rIns="0" bIns="0"/>
              <a:lstStyle/>
              <a:p>
                <a:r>
                  <a:rPr lang="nl-NL" sz="700" b="0" dirty="0">
                    <a:solidFill>
                      <a:srgbClr val="000000"/>
                    </a:solidFill>
                    <a:latin typeface="Verdana" pitchFamily="34" charset="0"/>
                    <a:cs typeface="Arial" charset="0"/>
                  </a:rPr>
                  <a:t>nummer : integer</a:t>
                </a:r>
              </a:p>
              <a:p>
                <a:r>
                  <a:rPr lang="nl-NL" sz="700" b="0" dirty="0">
                    <a:solidFill>
                      <a:srgbClr val="000000"/>
                    </a:solidFill>
                    <a:latin typeface="Verdana" pitchFamily="34" charset="0"/>
                    <a:cs typeface="Arial" charset="0"/>
                  </a:rPr>
                  <a:t>status : process</a:t>
                </a:r>
              </a:p>
              <a:p>
                <a:r>
                  <a:rPr lang="nl-NL" sz="700" b="0" dirty="0">
                    <a:solidFill>
                      <a:srgbClr val="000000"/>
                    </a:solidFill>
                    <a:latin typeface="Verdana" pitchFamily="34" charset="0"/>
                    <a:cs typeface="Arial" charset="0"/>
                  </a:rPr>
                  <a:t>besteld op : datetime [0..1]</a:t>
                </a:r>
              </a:p>
            </p:txBody>
          </p:sp>
        </p:grpSp>
        <p:grpSp>
          <p:nvGrpSpPr>
            <p:cNvPr id="31751" name="Group 9"/>
            <p:cNvGrpSpPr>
              <a:grpSpLocks/>
            </p:cNvGrpSpPr>
            <p:nvPr/>
          </p:nvGrpSpPr>
          <p:grpSpPr bwMode="auto">
            <a:xfrm>
              <a:off x="3173413" y="2014995"/>
              <a:ext cx="1603375" cy="451979"/>
              <a:chOff x="3198639" y="2279891"/>
              <a:chExt cx="1603374" cy="452244"/>
            </a:xfrm>
          </p:grpSpPr>
          <p:sp>
            <p:nvSpPr>
              <p:cNvPr id="6" name="Rectangle 5"/>
              <p:cNvSpPr>
                <a:spLocks noChangeAspect="1"/>
              </p:cNvSpPr>
              <p:nvPr/>
            </p:nvSpPr>
            <p:spPr>
              <a:xfrm>
                <a:off x="3198639" y="2279891"/>
                <a:ext cx="1603374" cy="16202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0" rIns="91427" bIns="0" anchor="ctr"/>
              <a:lstStyle/>
              <a:p>
                <a:pPr algn="ctr"/>
                <a:r>
                  <a:rPr lang="nl-NL" sz="700" dirty="0">
                    <a:solidFill>
                      <a:srgbClr val="FFFFFF"/>
                    </a:solidFill>
                    <a:latin typeface="Verdana" pitchFamily="34" charset="0"/>
                    <a:cs typeface="Arial" charset="0"/>
                  </a:rPr>
                  <a:t>product</a:t>
                </a:r>
              </a:p>
            </p:txBody>
          </p:sp>
          <p:sp>
            <p:nvSpPr>
              <p:cNvPr id="8" name="Rectangle 7"/>
              <p:cNvSpPr>
                <a:spLocks noChangeAspect="1"/>
              </p:cNvSpPr>
              <p:nvPr/>
            </p:nvSpPr>
            <p:spPr>
              <a:xfrm>
                <a:off x="3198639" y="2449854"/>
                <a:ext cx="1603374" cy="2822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18000" rIns="0" bIns="0"/>
              <a:lstStyle/>
              <a:p>
                <a:r>
                  <a:rPr lang="nl-NL" sz="700" b="0" dirty="0">
                    <a:solidFill>
                      <a:srgbClr val="000000"/>
                    </a:solidFill>
                    <a:latin typeface="Verdana" pitchFamily="34" charset="0"/>
                    <a:cs typeface="Arial" charset="0"/>
                  </a:rPr>
                  <a:t>naam : </a:t>
                </a:r>
                <a:r>
                  <a:rPr lang="nl-NL" sz="700" b="0" dirty="0" err="1">
                    <a:solidFill>
                      <a:srgbClr val="000000"/>
                    </a:solidFill>
                    <a:latin typeface="Verdana" pitchFamily="34" charset="0"/>
                    <a:cs typeface="Arial" charset="0"/>
                  </a:rPr>
                  <a:t>string</a:t>
                </a:r>
                <a:endParaRPr lang="nl-NL" sz="700" b="0" dirty="0">
                  <a:solidFill>
                    <a:srgbClr val="000000"/>
                  </a:solidFill>
                  <a:latin typeface="Verdana" pitchFamily="34" charset="0"/>
                  <a:cs typeface="Arial" charset="0"/>
                </a:endParaRPr>
              </a:p>
              <a:p>
                <a:r>
                  <a:rPr lang="nl-NL" sz="700" b="0" dirty="0">
                    <a:solidFill>
                      <a:srgbClr val="000000"/>
                    </a:solidFill>
                    <a:latin typeface="Verdana" pitchFamily="34" charset="0"/>
                    <a:cs typeface="Arial" charset="0"/>
                  </a:rPr>
                  <a:t>prijs </a:t>
                </a:r>
                <a:r>
                  <a:rPr lang="nl-NL" sz="700" b="0" dirty="0" err="1">
                    <a:solidFill>
                      <a:srgbClr val="000000"/>
                    </a:solidFill>
                    <a:latin typeface="Verdana" pitchFamily="34" charset="0"/>
                    <a:cs typeface="Arial" charset="0"/>
                  </a:rPr>
                  <a:t>incl.</a:t>
                </a:r>
                <a:r>
                  <a:rPr lang="nl-NL" sz="700" b="0" dirty="0">
                    <a:solidFill>
                      <a:srgbClr val="000000"/>
                    </a:solidFill>
                    <a:latin typeface="Verdana" pitchFamily="34" charset="0"/>
                    <a:cs typeface="Arial" charset="0"/>
                  </a:rPr>
                  <a:t> BTW : amount in €</a:t>
                </a:r>
              </a:p>
            </p:txBody>
          </p:sp>
        </p:grpSp>
      </p:grpSp>
      <p:sp>
        <p:nvSpPr>
          <p:cNvPr id="13" name="Isosceles Triangle 12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74ABD1-6371-3749-8509-07801EA39D9F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03250" y="0"/>
            <a:ext cx="4398963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 err="1"/>
              <a:t>Enumeratie</a:t>
            </a:r>
            <a:endParaRPr lang="nl-NL" b="1" dirty="0"/>
          </a:p>
        </p:txBody>
      </p:sp>
      <p:sp>
        <p:nvSpPr>
          <p:cNvPr id="3" name="Rectangle 2"/>
          <p:cNvSpPr>
            <a:spLocks noChangeAspect="1"/>
          </p:cNvSpPr>
          <p:nvPr/>
        </p:nvSpPr>
        <p:spPr>
          <a:xfrm>
            <a:off x="825500" y="677862"/>
            <a:ext cx="1978025" cy="1150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18000" rIns="0" bIns="0"/>
          <a:lstStyle/>
          <a:p>
            <a:r>
              <a:rPr lang="nl-NL" sz="700" b="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voornaam : string [0..1]</a:t>
            </a:r>
          </a:p>
          <a:p>
            <a:r>
              <a:rPr lang="nl-NL" sz="700" b="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tussenvoegsel : string [0..1]</a:t>
            </a:r>
          </a:p>
          <a:p>
            <a:r>
              <a:rPr lang="nl-NL" sz="700" b="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achternaam : string</a:t>
            </a:r>
          </a:p>
          <a:p>
            <a:r>
              <a:rPr lang="nl-NL" sz="700" b="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geslacht : geslacht [0..1]</a:t>
            </a:r>
          </a:p>
          <a:p>
            <a:r>
              <a:rPr lang="nl-NL" sz="700" b="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straat : string</a:t>
            </a:r>
          </a:p>
          <a:p>
            <a:r>
              <a:rPr lang="nl-NL" sz="700" b="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huisnummer : integer</a:t>
            </a:r>
          </a:p>
          <a:p>
            <a:r>
              <a:rPr lang="nl-NL" sz="700" b="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huisnummertoevoeging : string [0..1]</a:t>
            </a:r>
          </a:p>
          <a:p>
            <a:r>
              <a:rPr lang="nl-NL" sz="700" b="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postcode : string</a:t>
            </a:r>
          </a:p>
          <a:p>
            <a:r>
              <a:rPr lang="nl-NL" sz="700" b="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plaats : string</a:t>
            </a:r>
          </a:p>
          <a:p>
            <a:r>
              <a:rPr lang="nl-NL" sz="700" b="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privilegeniveau : privilegeniveau</a:t>
            </a:r>
          </a:p>
          <a:p>
            <a:endParaRPr lang="nl-NL" sz="700" b="0" dirty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>
            <a:off x="825500" y="512763"/>
            <a:ext cx="1978025" cy="1603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0" anchor="ctr"/>
          <a:lstStyle/>
          <a:p>
            <a:pPr algn="ctr"/>
            <a:r>
              <a:rPr lang="nl-NL" sz="7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persoon</a:t>
            </a: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3248025" y="519113"/>
            <a:ext cx="1476375" cy="1619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0" anchor="ctr"/>
          <a:lstStyle/>
          <a:p>
            <a:pPr algn="ctr"/>
            <a:r>
              <a:rPr lang="nl-NL" sz="7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bestelling</a:t>
            </a: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3108325" y="1352083"/>
            <a:ext cx="1616075" cy="1603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0" anchor="ctr"/>
          <a:lstStyle/>
          <a:p>
            <a:pPr algn="ctr"/>
            <a:r>
              <a:rPr lang="nl-NL" sz="70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product</a:t>
            </a: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3248025" y="684213"/>
            <a:ext cx="1476375" cy="40130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18000" rIns="0" bIns="0"/>
          <a:lstStyle/>
          <a:p>
            <a:r>
              <a:rPr lang="nl-NL" sz="700" b="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nummer : integer</a:t>
            </a:r>
          </a:p>
          <a:p>
            <a:r>
              <a:rPr lang="nl-NL" sz="700" b="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status : process</a:t>
            </a:r>
          </a:p>
          <a:p>
            <a:r>
              <a:rPr lang="nl-NL" sz="700" b="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besteld op : datetime [0..1]</a:t>
            </a: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3108325" y="1520358"/>
            <a:ext cx="1616075" cy="28304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18000" rIns="0" bIns="0"/>
          <a:lstStyle/>
          <a:p>
            <a:r>
              <a:rPr lang="nl-NL" sz="700" b="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naam : </a:t>
            </a:r>
            <a:r>
              <a:rPr lang="nl-NL" sz="700" b="0" dirty="0" err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string</a:t>
            </a:r>
            <a:endParaRPr lang="nl-NL" sz="700" b="0" dirty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  <a:p>
            <a:r>
              <a:rPr lang="nl-NL" sz="700" b="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prijs </a:t>
            </a:r>
            <a:r>
              <a:rPr lang="nl-NL" sz="700" b="0" dirty="0" err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incl.</a:t>
            </a:r>
            <a:r>
              <a:rPr lang="nl-NL" sz="700" b="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BTW : </a:t>
            </a:r>
            <a:r>
              <a:rPr lang="nl-NL" sz="700" b="0" dirty="0" err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amount</a:t>
            </a:r>
            <a:r>
              <a:rPr lang="nl-NL" sz="700" b="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in €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092325" y="2055600"/>
            <a:ext cx="1016000" cy="654399"/>
            <a:chOff x="3485447" y="2533773"/>
            <a:chExt cx="1016002" cy="833827"/>
          </a:xfrm>
        </p:grpSpPr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3485447" y="2533773"/>
              <a:ext cx="1016002" cy="3240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/>
              <a:r>
                <a:rPr lang="nl-NL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«</a:t>
              </a:r>
              <a:r>
                <a:rPr lang="en-US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enumeration</a:t>
              </a:r>
              <a:r>
                <a:rPr lang="nl-NL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»</a:t>
              </a:r>
            </a:p>
            <a:p>
              <a:pPr algn="ctr"/>
              <a:r>
                <a:rPr lang="nl-NL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privilegeniveau</a:t>
              </a:r>
            </a:p>
          </p:txBody>
        </p:sp>
        <p:sp>
          <p:nvSpPr>
            <p:cNvPr id="10" name="Rectangle 9"/>
            <p:cNvSpPr>
              <a:spLocks noChangeAspect="1"/>
            </p:cNvSpPr>
            <p:nvPr/>
          </p:nvSpPr>
          <p:spPr>
            <a:xfrm>
              <a:off x="3485447" y="2865716"/>
              <a:ext cx="1016002" cy="5018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18000" rIns="0" bIns="0"/>
            <a:lstStyle/>
            <a:p>
              <a:r>
                <a:rPr lang="nl-NL" sz="700" b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brons</a:t>
              </a:r>
            </a:p>
            <a:p>
              <a:r>
                <a:rPr lang="nl-NL" sz="700" b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zilver</a:t>
              </a:r>
            </a:p>
            <a:p>
              <a:r>
                <a:rPr lang="nl-NL" sz="700" b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goud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825500" y="2055600"/>
            <a:ext cx="1016000" cy="517588"/>
            <a:chOff x="1247072" y="2523946"/>
            <a:chExt cx="1016002" cy="686101"/>
          </a:xfrm>
        </p:grpSpPr>
        <p:sp>
          <p:nvSpPr>
            <p:cNvPr id="11" name="Rectangle 10"/>
            <p:cNvSpPr>
              <a:spLocks noChangeAspect="1"/>
            </p:cNvSpPr>
            <p:nvPr/>
          </p:nvSpPr>
          <p:spPr>
            <a:xfrm>
              <a:off x="1247072" y="2523946"/>
              <a:ext cx="1016002" cy="32399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/>
              <a:r>
                <a:rPr lang="nl-NL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«</a:t>
              </a:r>
              <a:r>
                <a:rPr lang="en-US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enumeration</a:t>
              </a:r>
              <a:r>
                <a:rPr lang="nl-NL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»</a:t>
              </a:r>
            </a:p>
            <a:p>
              <a:pPr algn="ctr"/>
              <a:r>
                <a:rPr lang="nl-NL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geslacht</a:t>
              </a:r>
            </a:p>
          </p:txBody>
        </p:sp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1247072" y="2855880"/>
              <a:ext cx="1016002" cy="3541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18000" rIns="0" bIns="0"/>
            <a:lstStyle/>
            <a:p>
              <a:r>
                <a:rPr lang="nl-NL" sz="700" b="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man</a:t>
              </a:r>
            </a:p>
            <a:p>
              <a:r>
                <a:rPr lang="nl-NL" sz="700" b="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vrouw</a:t>
              </a:r>
            </a:p>
          </p:txBody>
        </p:sp>
      </p:grpSp>
      <p:sp>
        <p:nvSpPr>
          <p:cNvPr id="16" name="Isosceles Triangle 15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F637A8-A71C-2C42-85FF-A31E817DE77C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03250" y="0"/>
            <a:ext cx="4398963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/>
              <a:t>Operatie</a:t>
            </a:r>
          </a:p>
        </p:txBody>
      </p:sp>
      <p:sp>
        <p:nvSpPr>
          <p:cNvPr id="16" name="Isosceles Triangle 15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grpSp>
        <p:nvGrpSpPr>
          <p:cNvPr id="8" name="Group 7"/>
          <p:cNvGrpSpPr/>
          <p:nvPr/>
        </p:nvGrpSpPr>
        <p:grpSpPr>
          <a:xfrm>
            <a:off x="1607673" y="1072370"/>
            <a:ext cx="2234150" cy="943755"/>
            <a:chOff x="1913654" y="1173030"/>
            <a:chExt cx="2234150" cy="943755"/>
          </a:xfrm>
        </p:grpSpPr>
        <p:sp>
          <p:nvSpPr>
            <p:cNvPr id="5" name="Rectangle 4"/>
            <p:cNvSpPr>
              <a:spLocks noChangeAspect="1"/>
            </p:cNvSpPr>
            <p:nvPr/>
          </p:nvSpPr>
          <p:spPr>
            <a:xfrm>
              <a:off x="1919012" y="1173030"/>
              <a:ext cx="2228791" cy="1619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/>
              <a:r>
                <a:rPr lang="nl-NL" sz="700" dirty="0" err="1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rectangle</a:t>
              </a:r>
              <a:endParaRPr lang="nl-NL" sz="7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1919012" y="1342335"/>
              <a:ext cx="2228791" cy="77445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18000" rIns="0" bIns="0"/>
            <a:lstStyle/>
            <a:p>
              <a:r>
                <a:rPr lang="nl-NL" sz="700" b="0" dirty="0" err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left</a:t>
              </a:r>
              <a:r>
                <a:rPr lang="nl-NL" sz="700" b="0" dirty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 : integer</a:t>
              </a:r>
            </a:p>
            <a:p>
              <a:r>
                <a:rPr lang="nl-NL" sz="700" b="0" dirty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top : integer</a:t>
              </a:r>
            </a:p>
            <a:p>
              <a:r>
                <a:rPr lang="nl-NL" sz="700" b="0" dirty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right : integer</a:t>
              </a:r>
            </a:p>
            <a:p>
              <a:r>
                <a:rPr lang="nl-NL" sz="700" b="0" dirty="0" err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bottom</a:t>
              </a:r>
              <a:r>
                <a:rPr lang="nl-NL" sz="700" b="0" dirty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 : integer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1919013" y="1831294"/>
              <a:ext cx="2228791" cy="2382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>
              <a:spLocks noChangeAspect="1"/>
            </p:cNvSpPr>
            <p:nvPr/>
          </p:nvSpPr>
          <p:spPr>
            <a:xfrm>
              <a:off x="1913654" y="1851356"/>
              <a:ext cx="773065" cy="157128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/>
            <a:lstStyle/>
            <a:p>
              <a:r>
                <a:rPr lang="nl-NL" sz="700" b="0" dirty="0" err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calculateSurface</a:t>
              </a:r>
              <a:r>
                <a:rPr lang="nl-NL" sz="700" b="0" dirty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() : integer</a:t>
              </a:r>
            </a:p>
            <a:p>
              <a:r>
                <a:rPr lang="nl-NL" sz="700" b="0" dirty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move(</a:t>
              </a:r>
              <a:r>
                <a:rPr lang="nl-NL" sz="700" b="0" dirty="0" err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deltaX</a:t>
              </a:r>
              <a:r>
                <a:rPr lang="nl-NL" sz="700" b="0" dirty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 : integer, </a:t>
              </a:r>
              <a:r>
                <a:rPr lang="nl-NL" sz="700" b="0" dirty="0" err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deltaY</a:t>
              </a:r>
              <a:r>
                <a:rPr lang="nl-NL" sz="700" b="0" dirty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 : integer) : </a:t>
              </a:r>
              <a:r>
                <a:rPr lang="nl-NL" sz="700" b="0" dirty="0" err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void</a:t>
              </a:r>
              <a:endParaRPr lang="nl-NL" sz="700" b="0" dirty="0">
                <a:solidFill>
                  <a:srgbClr val="000000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14E0E6B-EA65-1B4F-8B07-B61701981BE1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03250" y="0"/>
            <a:ext cx="4398963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/>
              <a:t>Associatie</a:t>
            </a:r>
          </a:p>
        </p:txBody>
      </p:sp>
      <p:sp>
        <p:nvSpPr>
          <p:cNvPr id="12" name="Isosceles Triangle 11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cxnSp>
        <p:nvCxnSpPr>
          <p:cNvPr id="13" name="Straight Arrow Connector 12"/>
          <p:cNvCxnSpPr>
            <a:stCxn id="24" idx="3"/>
            <a:endCxn id="25" idx="1"/>
          </p:cNvCxnSpPr>
          <p:nvPr/>
        </p:nvCxnSpPr>
        <p:spPr>
          <a:xfrm flipV="1">
            <a:off x="3138488" y="944064"/>
            <a:ext cx="758825" cy="7937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5" idx="3"/>
            <a:endCxn id="24" idx="1"/>
          </p:cNvCxnSpPr>
          <p:nvPr/>
        </p:nvCxnSpPr>
        <p:spPr>
          <a:xfrm>
            <a:off x="1674813" y="952001"/>
            <a:ext cx="757237" cy="15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 noChangeAspect="1"/>
          </p:cNvSpPr>
          <p:nvPr/>
        </p:nvSpPr>
        <p:spPr>
          <a:xfrm>
            <a:off x="968375" y="775789"/>
            <a:ext cx="706438" cy="35242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anchor="ctr"/>
          <a:lstStyle/>
          <a:p>
            <a:pPr algn="ctr"/>
            <a:endParaRPr lang="nl-NL" sz="700" b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4" name="Rectangle 23"/>
          <p:cNvSpPr>
            <a:spLocks noChangeAspect="1"/>
          </p:cNvSpPr>
          <p:nvPr/>
        </p:nvSpPr>
        <p:spPr>
          <a:xfrm>
            <a:off x="2432050" y="775789"/>
            <a:ext cx="706438" cy="35242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anchor="ctr"/>
          <a:lstStyle/>
          <a:p>
            <a:pPr algn="ctr"/>
            <a:endParaRPr lang="nl-NL" sz="700" b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5" name="Rectangle 24"/>
          <p:cNvSpPr>
            <a:spLocks noChangeAspect="1"/>
          </p:cNvSpPr>
          <p:nvPr/>
        </p:nvSpPr>
        <p:spPr>
          <a:xfrm>
            <a:off x="3897313" y="767851"/>
            <a:ext cx="706437" cy="35242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anchor="ctr"/>
          <a:lstStyle/>
          <a:p>
            <a:pPr algn="ctr"/>
            <a:endParaRPr lang="nl-NL" sz="700" b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968375" y="617039"/>
            <a:ext cx="706438" cy="1619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0" anchor="ctr"/>
          <a:lstStyle/>
          <a:p>
            <a:pPr algn="ctr"/>
            <a:r>
              <a:rPr lang="nl-NL" sz="700">
                <a:solidFill>
                  <a:srgbClr val="FFFFFF"/>
                </a:solidFill>
                <a:latin typeface="Verdana" pitchFamily="34" charset="0"/>
                <a:cs typeface="Arial" charset="0"/>
              </a:rPr>
              <a:t>klant</a:t>
            </a:r>
          </a:p>
        </p:txBody>
      </p:sp>
      <p:sp>
        <p:nvSpPr>
          <p:cNvPr id="27" name="Rectangle 26"/>
          <p:cNvSpPr>
            <a:spLocks noChangeAspect="1"/>
          </p:cNvSpPr>
          <p:nvPr/>
        </p:nvSpPr>
        <p:spPr>
          <a:xfrm>
            <a:off x="2432050" y="617039"/>
            <a:ext cx="706438" cy="1619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0" anchor="ctr"/>
          <a:lstStyle/>
          <a:p>
            <a:pPr algn="ctr"/>
            <a:r>
              <a:rPr lang="nl-NL" sz="7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bestelling</a:t>
            </a:r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3897313" y="609101"/>
            <a:ext cx="706437" cy="1619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0" anchor="ctr"/>
          <a:lstStyle/>
          <a:p>
            <a:pPr algn="ctr"/>
            <a:r>
              <a:rPr lang="nl-NL" sz="70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product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6D7933-24DC-B94E-B10F-DCBEAFCE5516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03250" y="0"/>
            <a:ext cx="4398963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/>
              <a:t>Multipliciteit</a:t>
            </a:r>
          </a:p>
        </p:txBody>
      </p:sp>
      <p:sp>
        <p:nvSpPr>
          <p:cNvPr id="17" name="Rectangle 16"/>
          <p:cNvSpPr>
            <a:spLocks noChangeAspect="1"/>
          </p:cNvSpPr>
          <p:nvPr/>
        </p:nvSpPr>
        <p:spPr>
          <a:xfrm>
            <a:off x="1643582" y="772045"/>
            <a:ext cx="185737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 defTabSz="25181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8" name="Rectangle 17"/>
          <p:cNvSpPr>
            <a:spLocks noChangeAspect="1"/>
          </p:cNvSpPr>
          <p:nvPr/>
        </p:nvSpPr>
        <p:spPr>
          <a:xfrm>
            <a:off x="2276477" y="806453"/>
            <a:ext cx="187325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 defTabSz="25181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19" name="Rectangle 18"/>
          <p:cNvSpPr>
            <a:spLocks noChangeAspect="1"/>
          </p:cNvSpPr>
          <p:nvPr/>
        </p:nvSpPr>
        <p:spPr>
          <a:xfrm>
            <a:off x="3125790" y="806453"/>
            <a:ext cx="187325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 defTabSz="25181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20" name="Rectangle 19"/>
          <p:cNvSpPr>
            <a:spLocks noChangeAspect="1"/>
          </p:cNvSpPr>
          <p:nvPr/>
        </p:nvSpPr>
        <p:spPr>
          <a:xfrm>
            <a:off x="3733800" y="800103"/>
            <a:ext cx="185738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r" defTabSz="25181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908679" y="1444485"/>
            <a:ext cx="3673852" cy="54730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spcBef>
                <a:spcPct val="20000"/>
              </a:spcBef>
            </a:pPr>
            <a:r>
              <a:rPr lang="nl-NL" sz="2000" dirty="0">
                <a:latin typeface="+mj-lt"/>
                <a:cs typeface="+mn-cs"/>
              </a:rPr>
              <a:t>1				precies 1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915800" y="2892708"/>
            <a:ext cx="3673852" cy="36409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spcBef>
                <a:spcPct val="20000"/>
              </a:spcBef>
            </a:pPr>
            <a:r>
              <a:rPr lang="nl-NL" sz="2000" dirty="0">
                <a:latin typeface="+mj-lt"/>
                <a:cs typeface="+mn-cs"/>
              </a:rPr>
              <a:t>1..*				1 of meer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915800" y="2415110"/>
            <a:ext cx="3673852" cy="3940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spcBef>
                <a:spcPct val="20000"/>
              </a:spcBef>
            </a:pPr>
            <a:r>
              <a:rPr lang="nl-NL" sz="2000" dirty="0">
                <a:latin typeface="+mj-lt"/>
                <a:cs typeface="+mn-cs"/>
              </a:rPr>
              <a:t>*				0 of meer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915800" y="1932093"/>
            <a:ext cx="3673852" cy="5409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spcBef>
                <a:spcPct val="20000"/>
              </a:spcBef>
            </a:pPr>
            <a:r>
              <a:rPr lang="nl-NL" sz="2000" dirty="0">
                <a:latin typeface="+mj-lt"/>
                <a:cs typeface="+mn-cs"/>
              </a:rPr>
              <a:t>0..1				0 of 1</a:t>
            </a:r>
          </a:p>
          <a:p>
            <a:pPr marL="457200" indent="-457200">
              <a:spcBef>
                <a:spcPct val="20000"/>
              </a:spcBef>
            </a:pPr>
            <a:endParaRPr lang="nl-NL" sz="2000" dirty="0">
              <a:latin typeface="+mj-lt"/>
              <a:cs typeface="+mn-cs"/>
            </a:endParaRPr>
          </a:p>
        </p:txBody>
      </p:sp>
      <p:sp>
        <p:nvSpPr>
          <p:cNvPr id="34" name="Isosceles Triangle 33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cxnSp>
        <p:nvCxnSpPr>
          <p:cNvPr id="24" name="Straight Arrow Connector 23"/>
          <p:cNvCxnSpPr>
            <a:stCxn id="37" idx="3"/>
            <a:endCxn id="38" idx="1"/>
          </p:cNvCxnSpPr>
          <p:nvPr/>
        </p:nvCxnSpPr>
        <p:spPr>
          <a:xfrm flipV="1">
            <a:off x="3138488" y="944064"/>
            <a:ext cx="758825" cy="7937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6" idx="3"/>
            <a:endCxn id="37" idx="1"/>
          </p:cNvCxnSpPr>
          <p:nvPr/>
        </p:nvCxnSpPr>
        <p:spPr>
          <a:xfrm>
            <a:off x="1674813" y="952001"/>
            <a:ext cx="757237" cy="15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>
            <a:spLocks noChangeAspect="1"/>
          </p:cNvSpPr>
          <p:nvPr/>
        </p:nvSpPr>
        <p:spPr>
          <a:xfrm>
            <a:off x="968375" y="775789"/>
            <a:ext cx="706438" cy="35242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anchor="ctr"/>
          <a:lstStyle/>
          <a:p>
            <a:pPr algn="ctr"/>
            <a:endParaRPr lang="nl-NL" sz="700" b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7" name="Rectangle 36"/>
          <p:cNvSpPr>
            <a:spLocks noChangeAspect="1"/>
          </p:cNvSpPr>
          <p:nvPr/>
        </p:nvSpPr>
        <p:spPr>
          <a:xfrm>
            <a:off x="2432050" y="775789"/>
            <a:ext cx="706438" cy="35242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anchor="ctr"/>
          <a:lstStyle/>
          <a:p>
            <a:pPr algn="ctr"/>
            <a:endParaRPr lang="nl-NL" sz="700" b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8" name="Rectangle 37"/>
          <p:cNvSpPr>
            <a:spLocks noChangeAspect="1"/>
          </p:cNvSpPr>
          <p:nvPr/>
        </p:nvSpPr>
        <p:spPr>
          <a:xfrm>
            <a:off x="3897313" y="767851"/>
            <a:ext cx="706437" cy="35242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anchor="ctr"/>
          <a:lstStyle/>
          <a:p>
            <a:pPr algn="ctr"/>
            <a:endParaRPr lang="nl-NL" sz="700" b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9" name="Rectangle 38"/>
          <p:cNvSpPr>
            <a:spLocks noChangeAspect="1"/>
          </p:cNvSpPr>
          <p:nvPr/>
        </p:nvSpPr>
        <p:spPr>
          <a:xfrm>
            <a:off x="968375" y="617039"/>
            <a:ext cx="706438" cy="1619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0" anchor="ctr"/>
          <a:lstStyle/>
          <a:p>
            <a:pPr algn="ctr"/>
            <a:r>
              <a:rPr lang="nl-NL" sz="700">
                <a:solidFill>
                  <a:srgbClr val="FFFFFF"/>
                </a:solidFill>
                <a:latin typeface="Verdana" pitchFamily="34" charset="0"/>
                <a:cs typeface="Arial" charset="0"/>
              </a:rPr>
              <a:t>klant</a:t>
            </a:r>
          </a:p>
        </p:txBody>
      </p:sp>
      <p:sp>
        <p:nvSpPr>
          <p:cNvPr id="40" name="Rectangle 39"/>
          <p:cNvSpPr>
            <a:spLocks noChangeAspect="1"/>
          </p:cNvSpPr>
          <p:nvPr/>
        </p:nvSpPr>
        <p:spPr>
          <a:xfrm>
            <a:off x="2432050" y="617039"/>
            <a:ext cx="706438" cy="1619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0" anchor="ctr"/>
          <a:lstStyle/>
          <a:p>
            <a:pPr algn="ctr"/>
            <a:r>
              <a:rPr lang="nl-NL" sz="7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bestelling</a:t>
            </a:r>
          </a:p>
        </p:txBody>
      </p:sp>
      <p:sp>
        <p:nvSpPr>
          <p:cNvPr id="41" name="Rectangle 40"/>
          <p:cNvSpPr>
            <a:spLocks noChangeAspect="1"/>
          </p:cNvSpPr>
          <p:nvPr/>
        </p:nvSpPr>
        <p:spPr>
          <a:xfrm>
            <a:off x="3897313" y="609101"/>
            <a:ext cx="706437" cy="1619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0" anchor="ctr"/>
          <a:lstStyle/>
          <a:p>
            <a:pPr algn="ctr"/>
            <a:r>
              <a:rPr lang="nl-NL" sz="7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product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FF9B64-0896-C843-9750-1311AB68008B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30" grpId="0" build="p" bldLvl="3"/>
      <p:bldP spid="31" grpId="0" build="p" bldLvl="3"/>
      <p:bldP spid="32" grpId="0" build="p" bldLvl="3"/>
      <p:bldP spid="33" grpId="0" build="p" bldLvl="3"/>
      <p:bldP spid="3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03250" y="0"/>
            <a:ext cx="4049773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/>
              <a:t>Voorkom </a:t>
            </a:r>
            <a:r>
              <a:rPr lang="nl-NL" b="1" dirty="0" err="1"/>
              <a:t>kip-en-ei</a:t>
            </a:r>
            <a:r>
              <a:rPr lang="nl-NL" b="1" dirty="0"/>
              <a:t> problemen</a:t>
            </a:r>
          </a:p>
        </p:txBody>
      </p:sp>
      <p:cxnSp>
        <p:nvCxnSpPr>
          <p:cNvPr id="3" name="Straight Arrow Connector 2"/>
          <p:cNvCxnSpPr>
            <a:stCxn id="4" idx="3"/>
            <a:endCxn id="5" idx="1"/>
          </p:cNvCxnSpPr>
          <p:nvPr/>
        </p:nvCxnSpPr>
        <p:spPr>
          <a:xfrm>
            <a:off x="2282825" y="1268413"/>
            <a:ext cx="792163" cy="1587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>
            <a:spLocks noChangeAspect="1"/>
          </p:cNvSpPr>
          <p:nvPr/>
        </p:nvSpPr>
        <p:spPr>
          <a:xfrm>
            <a:off x="1576388" y="1001713"/>
            <a:ext cx="706437" cy="53181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anchor="ctr"/>
          <a:lstStyle/>
          <a:p>
            <a:pPr algn="ctr"/>
            <a:endParaRPr lang="nl-NL" sz="700" b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3074988" y="1001713"/>
            <a:ext cx="706437" cy="53181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anchor="ctr"/>
          <a:lstStyle/>
          <a:p>
            <a:pPr algn="ctr"/>
            <a:endParaRPr lang="nl-NL" sz="700" b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1576388" y="842963"/>
            <a:ext cx="706437" cy="1619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0" anchor="ctr"/>
          <a:lstStyle/>
          <a:p>
            <a:pPr algn="ctr"/>
            <a:r>
              <a:rPr lang="nl-NL" sz="700">
                <a:solidFill>
                  <a:srgbClr val="FFFFFF"/>
                </a:solidFill>
                <a:latin typeface="Verdana" pitchFamily="34" charset="0"/>
                <a:cs typeface="Arial" charset="0"/>
              </a:rPr>
              <a:t>klant</a:t>
            </a: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3074988" y="842963"/>
            <a:ext cx="706437" cy="1619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0" anchor="ctr"/>
          <a:lstStyle/>
          <a:p>
            <a:pPr algn="ctr"/>
            <a:r>
              <a:rPr lang="nl-NL" sz="7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bestelling</a:t>
            </a: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2263775" y="1085850"/>
            <a:ext cx="185738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/>
            <a:r>
              <a:rPr lang="nl-NL" sz="7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Arial" charset="0"/>
              </a:rPr>
              <a:t>1</a:t>
            </a: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2852738" y="1098550"/>
            <a:ext cx="187325" cy="160338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/>
            <a:r>
              <a:rPr lang="nl-NL" sz="70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Arial" charset="0"/>
              </a:rPr>
              <a:t>1..*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1576388" y="2335213"/>
            <a:ext cx="2205037" cy="690562"/>
            <a:chOff x="1575757" y="2335996"/>
            <a:chExt cx="2205252" cy="689653"/>
          </a:xfrm>
        </p:grpSpPr>
        <p:cxnSp>
          <p:nvCxnSpPr>
            <p:cNvPr id="10" name="Straight Arrow Connector 9"/>
            <p:cNvCxnSpPr>
              <a:stCxn id="11" idx="3"/>
              <a:endCxn id="12" idx="1"/>
            </p:cNvCxnSpPr>
            <p:nvPr/>
          </p:nvCxnSpPr>
          <p:spPr>
            <a:xfrm>
              <a:off x="2282263" y="2759300"/>
              <a:ext cx="792240" cy="1586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>
              <a:spLocks noChangeAspect="1"/>
            </p:cNvSpPr>
            <p:nvPr/>
          </p:nvSpPr>
          <p:spPr>
            <a:xfrm>
              <a:off x="1575757" y="2494537"/>
              <a:ext cx="706506" cy="53111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45712" anchor="ctr"/>
            <a:lstStyle/>
            <a:p>
              <a:pPr algn="ctr"/>
              <a:endParaRPr lang="nl-NL" sz="700" b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3074503" y="2494537"/>
              <a:ext cx="706506" cy="53111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45712" anchor="ctr"/>
            <a:lstStyle/>
            <a:p>
              <a:pPr algn="ctr"/>
              <a:endParaRPr lang="nl-NL" sz="700" b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3" name="Rectangle 12"/>
            <p:cNvSpPr>
              <a:spLocks noChangeAspect="1"/>
            </p:cNvSpPr>
            <p:nvPr/>
          </p:nvSpPr>
          <p:spPr>
            <a:xfrm>
              <a:off x="1575757" y="2335996"/>
              <a:ext cx="706506" cy="1617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/>
              <a:r>
                <a:rPr lang="nl-NL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klant</a:t>
              </a:r>
            </a:p>
          </p:txBody>
        </p:sp>
        <p:sp>
          <p:nvSpPr>
            <p:cNvPr id="14" name="Rectangle 13"/>
            <p:cNvSpPr>
              <a:spLocks noChangeAspect="1"/>
            </p:cNvSpPr>
            <p:nvPr/>
          </p:nvSpPr>
          <p:spPr>
            <a:xfrm>
              <a:off x="3074503" y="2335996"/>
              <a:ext cx="706506" cy="1617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/>
              <a:r>
                <a:rPr lang="nl-NL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bestelling</a:t>
              </a:r>
            </a:p>
          </p:txBody>
        </p:sp>
        <p:sp>
          <p:nvSpPr>
            <p:cNvPr id="15" name="Rectangle 14"/>
            <p:cNvSpPr>
              <a:spLocks noChangeAspect="1"/>
            </p:cNvSpPr>
            <p:nvPr/>
          </p:nvSpPr>
          <p:spPr>
            <a:xfrm>
              <a:off x="2263211" y="2578563"/>
              <a:ext cx="187343" cy="160127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/>
            <a:lstStyle/>
            <a:p>
              <a:pPr algn="ctr"/>
              <a:r>
                <a:rPr lang="nl-NL" sz="700" dirty="0">
                  <a:solidFill>
                    <a:schemeClr val="accent1">
                      <a:lumMod val="75000"/>
                    </a:schemeClr>
                  </a:solidFill>
                  <a:latin typeface="Verdana" pitchFamily="34" charset="0"/>
                  <a:cs typeface="Arial" charset="0"/>
                </a:rPr>
                <a:t>1</a:t>
              </a:r>
            </a:p>
          </p:txBody>
        </p:sp>
        <p:sp>
          <p:nvSpPr>
            <p:cNvPr id="16" name="Rectangle 15"/>
            <p:cNvSpPr>
              <a:spLocks noChangeAspect="1"/>
            </p:cNvSpPr>
            <p:nvPr/>
          </p:nvSpPr>
          <p:spPr>
            <a:xfrm>
              <a:off x="2903036" y="2603930"/>
              <a:ext cx="187343" cy="160127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/>
            <a:lstStyle/>
            <a:p>
              <a:pPr algn="ctr"/>
              <a:r>
                <a:rPr lang="nl-NL" sz="700" dirty="0">
                  <a:solidFill>
                    <a:schemeClr val="accent1">
                      <a:lumMod val="75000"/>
                    </a:schemeClr>
                  </a:solidFill>
                  <a:latin typeface="Verdana" pitchFamily="34" charset="0"/>
                  <a:cs typeface="Arial" charset="0"/>
                </a:rPr>
                <a:t>*</a:t>
              </a:r>
            </a:p>
          </p:txBody>
        </p:sp>
      </p:grpSp>
      <p:sp>
        <p:nvSpPr>
          <p:cNvPr id="19" name="Isosceles Triangle 18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5C9AA6-1F36-1645-BFCB-8FB8B4F79A62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03250" y="0"/>
            <a:ext cx="4398963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/>
              <a:t>Tussenklasse</a:t>
            </a:r>
          </a:p>
        </p:txBody>
      </p:sp>
      <p:cxnSp>
        <p:nvCxnSpPr>
          <p:cNvPr id="4" name="Straight Arrow Connector 3"/>
          <p:cNvCxnSpPr>
            <a:stCxn id="5" idx="3"/>
            <a:endCxn id="6" idx="1"/>
          </p:cNvCxnSpPr>
          <p:nvPr/>
        </p:nvCxnSpPr>
        <p:spPr>
          <a:xfrm>
            <a:off x="2244725" y="1493838"/>
            <a:ext cx="792163" cy="1587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 noChangeAspect="1"/>
          </p:cNvSpPr>
          <p:nvPr/>
        </p:nvSpPr>
        <p:spPr>
          <a:xfrm>
            <a:off x="1538288" y="1228725"/>
            <a:ext cx="706437" cy="53022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anchor="ctr"/>
          <a:lstStyle/>
          <a:p>
            <a:pPr algn="ctr"/>
            <a:endParaRPr lang="nl-NL" sz="700" b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3036888" y="1228725"/>
            <a:ext cx="706437" cy="53022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anchor="ctr"/>
          <a:lstStyle/>
          <a:p>
            <a:pPr algn="ctr"/>
            <a:endParaRPr lang="nl-NL" sz="700" b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1538288" y="2316163"/>
            <a:ext cx="706437" cy="53022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anchor="ctr"/>
          <a:lstStyle/>
          <a:p>
            <a:pPr algn="ctr"/>
            <a:endParaRPr lang="nl-NL" sz="700" b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1538288" y="1069975"/>
            <a:ext cx="706437" cy="1619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0" anchor="ctr"/>
          <a:lstStyle/>
          <a:p>
            <a:pPr algn="ctr"/>
            <a:r>
              <a:rPr lang="nl-NL" sz="700">
                <a:solidFill>
                  <a:srgbClr val="FFFFFF"/>
                </a:solidFill>
                <a:latin typeface="Verdana" pitchFamily="34" charset="0"/>
                <a:cs typeface="Arial" charset="0"/>
              </a:rPr>
              <a:t>klant</a:t>
            </a: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3036888" y="1069975"/>
            <a:ext cx="706437" cy="1619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0" anchor="ctr"/>
          <a:lstStyle/>
          <a:p>
            <a:pPr algn="ctr"/>
            <a:r>
              <a:rPr lang="nl-NL" sz="7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bestelling</a:t>
            </a: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1538288" y="2157413"/>
            <a:ext cx="706437" cy="1603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0" anchor="ctr"/>
          <a:lstStyle/>
          <a:p>
            <a:pPr algn="ctr"/>
            <a:r>
              <a:rPr lang="nl-NL" sz="7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product</a:t>
            </a:r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2225675" y="1311275"/>
            <a:ext cx="185738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/>
            <a:r>
              <a:rPr lang="nl-NL" sz="7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Arial" charset="0"/>
              </a:rPr>
              <a:t>1</a:t>
            </a: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2871788" y="1323975"/>
            <a:ext cx="187325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/>
            <a:r>
              <a:rPr lang="nl-NL" sz="70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Arial" charset="0"/>
              </a:rPr>
              <a:t>*</a:t>
            </a:r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3370263" y="2005013"/>
            <a:ext cx="187325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r>
              <a:rPr lang="nl-NL" sz="70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Arial" charset="0"/>
              </a:rPr>
              <a:t>*</a:t>
            </a:r>
          </a:p>
        </p:txBody>
      </p:sp>
      <p:sp>
        <p:nvSpPr>
          <p:cNvPr id="16" name="Rectangle 15"/>
          <p:cNvSpPr>
            <a:spLocks noChangeAspect="1"/>
          </p:cNvSpPr>
          <p:nvPr/>
        </p:nvSpPr>
        <p:spPr>
          <a:xfrm>
            <a:off x="2222500" y="2400300"/>
            <a:ext cx="185738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/>
            <a:r>
              <a:rPr lang="nl-NL" sz="70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Arial" charset="0"/>
              </a:rPr>
              <a:t>1</a:t>
            </a:r>
          </a:p>
        </p:txBody>
      </p:sp>
      <p:sp>
        <p:nvSpPr>
          <p:cNvPr id="17" name="Rectangle 16"/>
          <p:cNvSpPr>
            <a:spLocks noChangeAspect="1"/>
          </p:cNvSpPr>
          <p:nvPr/>
        </p:nvSpPr>
        <p:spPr>
          <a:xfrm>
            <a:off x="2824163" y="2432050"/>
            <a:ext cx="187325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/>
            <a:r>
              <a:rPr lang="nl-NL" sz="70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Arial" charset="0"/>
              </a:rPr>
              <a:t>*</a:t>
            </a: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2244725" y="1758950"/>
            <a:ext cx="1568450" cy="912813"/>
            <a:chOff x="2243958" y="1759519"/>
            <a:chExt cx="1569572" cy="912160"/>
          </a:xfrm>
        </p:grpSpPr>
        <p:cxnSp>
          <p:nvCxnSpPr>
            <p:cNvPr id="3" name="Straight Arrow Connector 2"/>
            <p:cNvCxnSpPr>
              <a:stCxn id="6" idx="2"/>
              <a:endCxn id="14" idx="0"/>
            </p:cNvCxnSpPr>
            <p:nvPr/>
          </p:nvCxnSpPr>
          <p:spPr>
            <a:xfrm rot="16200000" flipH="1">
              <a:off x="3191070" y="1957814"/>
              <a:ext cx="398178" cy="1588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>
              <a:spLocks noChangeAspect="1"/>
            </p:cNvSpPr>
            <p:nvPr/>
          </p:nvSpPr>
          <p:spPr>
            <a:xfrm>
              <a:off x="2969965" y="2157697"/>
              <a:ext cx="843565" cy="1602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/>
              <a:r>
                <a:rPr lang="nl-NL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bestelregel</a:t>
              </a:r>
            </a:p>
          </p:txBody>
        </p:sp>
        <p:cxnSp>
          <p:nvCxnSpPr>
            <p:cNvPr id="15" name="Straight Arrow Connector 14"/>
            <p:cNvCxnSpPr>
              <a:stCxn id="7" idx="3"/>
            </p:cNvCxnSpPr>
            <p:nvPr/>
          </p:nvCxnSpPr>
          <p:spPr>
            <a:xfrm>
              <a:off x="2243958" y="2581256"/>
              <a:ext cx="726007" cy="1587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>
              <a:spLocks noChangeAspect="1"/>
            </p:cNvSpPr>
            <p:nvPr/>
          </p:nvSpPr>
          <p:spPr>
            <a:xfrm>
              <a:off x="2969965" y="2317919"/>
              <a:ext cx="843565" cy="35376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18000" rIns="0" bIns="0"/>
            <a:lstStyle/>
            <a:p>
              <a:r>
                <a:rPr lang="nl-NL" sz="700" b="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aantal : integer</a:t>
              </a:r>
            </a:p>
          </p:txBody>
        </p:sp>
      </p:grpSp>
      <p:sp>
        <p:nvSpPr>
          <p:cNvPr id="19" name="Rectangle 18"/>
          <p:cNvSpPr>
            <a:spLocks noChangeAspect="1"/>
          </p:cNvSpPr>
          <p:nvPr/>
        </p:nvSpPr>
        <p:spPr>
          <a:xfrm>
            <a:off x="3367088" y="1749425"/>
            <a:ext cx="185737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/>
            <a:r>
              <a:rPr lang="nl-NL" sz="70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Arial" charset="0"/>
              </a:rPr>
              <a:t>1</a:t>
            </a:r>
          </a:p>
        </p:txBody>
      </p:sp>
      <p:sp>
        <p:nvSpPr>
          <p:cNvPr id="22" name="Isosceles Triangle 21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EF7402-BEE7-3544-AB12-7AF765DD332B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9" grpId="0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03250" y="0"/>
            <a:ext cx="4398963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/>
              <a:t>Composiet</a:t>
            </a:r>
          </a:p>
        </p:txBody>
      </p:sp>
      <p:cxnSp>
        <p:nvCxnSpPr>
          <p:cNvPr id="4" name="Straight Arrow Connector 3"/>
          <p:cNvCxnSpPr>
            <a:stCxn id="5" idx="3"/>
            <a:endCxn id="6" idx="1"/>
          </p:cNvCxnSpPr>
          <p:nvPr/>
        </p:nvCxnSpPr>
        <p:spPr>
          <a:xfrm>
            <a:off x="2244725" y="1466850"/>
            <a:ext cx="792163" cy="15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 noChangeAspect="1"/>
          </p:cNvSpPr>
          <p:nvPr/>
        </p:nvSpPr>
        <p:spPr>
          <a:xfrm>
            <a:off x="1538288" y="1201738"/>
            <a:ext cx="706437" cy="53022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anchor="ctr"/>
          <a:lstStyle/>
          <a:p>
            <a:pPr algn="ctr"/>
            <a:endParaRPr lang="nl-NL" sz="700" b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3036888" y="1201738"/>
            <a:ext cx="706437" cy="53022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anchor="ctr"/>
          <a:lstStyle/>
          <a:p>
            <a:pPr algn="ctr"/>
            <a:endParaRPr lang="nl-NL" sz="700" b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1538288" y="2386013"/>
            <a:ext cx="706437" cy="53181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anchor="ctr"/>
          <a:lstStyle/>
          <a:p>
            <a:pPr algn="ctr"/>
            <a:endParaRPr lang="nl-NL" sz="700" b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1538288" y="1042988"/>
            <a:ext cx="706437" cy="1603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0" anchor="ctr"/>
          <a:lstStyle/>
          <a:p>
            <a:pPr algn="ctr"/>
            <a:r>
              <a:rPr lang="nl-NL" sz="700">
                <a:solidFill>
                  <a:srgbClr val="FFFFFF"/>
                </a:solidFill>
                <a:latin typeface="Verdana" pitchFamily="34" charset="0"/>
                <a:cs typeface="Arial" charset="0"/>
              </a:rPr>
              <a:t>klant</a:t>
            </a: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3036888" y="1042988"/>
            <a:ext cx="706437" cy="1603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0" anchor="ctr"/>
          <a:lstStyle/>
          <a:p>
            <a:pPr algn="ctr"/>
            <a:r>
              <a:rPr lang="nl-NL" sz="7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bestelling</a:t>
            </a: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1538288" y="2228850"/>
            <a:ext cx="706437" cy="16033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0" anchor="ctr"/>
          <a:lstStyle/>
          <a:p>
            <a:pPr algn="ctr"/>
            <a:r>
              <a:rPr lang="nl-NL" sz="7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product</a:t>
            </a:r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2225675" y="1284288"/>
            <a:ext cx="185738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/>
            <a:r>
              <a:rPr lang="nl-NL" sz="7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Arial" charset="0"/>
              </a:rPr>
              <a:t>1</a:t>
            </a: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2871788" y="1296988"/>
            <a:ext cx="187325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/>
            <a:r>
              <a:rPr lang="nl-NL" sz="70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Arial" charset="0"/>
              </a:rPr>
              <a:t>*</a:t>
            </a: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3370263" y="1803401"/>
            <a:ext cx="187325" cy="434979"/>
            <a:chOff x="3370712" y="1803441"/>
            <a:chExt cx="187091" cy="434256"/>
          </a:xfrm>
        </p:grpSpPr>
        <p:cxnSp>
          <p:nvCxnSpPr>
            <p:cNvPr id="3" name="Straight Arrow Connector 2"/>
            <p:cNvCxnSpPr>
              <a:endCxn id="14" idx="0"/>
            </p:cNvCxnSpPr>
            <p:nvPr/>
          </p:nvCxnSpPr>
          <p:spPr>
            <a:xfrm rot="5400000">
              <a:off x="3178952" y="2015813"/>
              <a:ext cx="424743" cy="0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headEnd type="diamond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>
              <a:spLocks noChangeAspect="1"/>
            </p:cNvSpPr>
            <p:nvPr/>
          </p:nvSpPr>
          <p:spPr>
            <a:xfrm>
              <a:off x="3370712" y="2076041"/>
              <a:ext cx="187091" cy="161656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/>
            <a:lstStyle/>
            <a:p>
              <a:r>
                <a:rPr lang="nl-NL" sz="700" dirty="0">
                  <a:solidFill>
                    <a:schemeClr val="accent1">
                      <a:lumMod val="75000"/>
                    </a:schemeClr>
                  </a:solidFill>
                  <a:latin typeface="Verdana" pitchFamily="34" charset="0"/>
                  <a:cs typeface="Arial" charset="0"/>
                </a:rPr>
                <a:t>*</a:t>
              </a:r>
            </a:p>
          </p:txBody>
        </p:sp>
      </p:grpSp>
      <p:sp>
        <p:nvSpPr>
          <p:cNvPr id="14" name="Rectangle 13"/>
          <p:cNvSpPr>
            <a:spLocks noChangeAspect="1"/>
          </p:cNvSpPr>
          <p:nvPr/>
        </p:nvSpPr>
        <p:spPr>
          <a:xfrm>
            <a:off x="2970213" y="2228850"/>
            <a:ext cx="842962" cy="16033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0" anchor="ctr"/>
          <a:lstStyle/>
          <a:p>
            <a:pPr algn="ctr"/>
            <a:r>
              <a:rPr lang="nl-NL" sz="7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bestelregel</a:t>
            </a:r>
          </a:p>
        </p:txBody>
      </p:sp>
      <p:cxnSp>
        <p:nvCxnSpPr>
          <p:cNvPr id="15" name="Straight Arrow Connector 14"/>
          <p:cNvCxnSpPr>
            <a:stCxn id="7" idx="3"/>
          </p:cNvCxnSpPr>
          <p:nvPr/>
        </p:nvCxnSpPr>
        <p:spPr>
          <a:xfrm>
            <a:off x="2244725" y="2652713"/>
            <a:ext cx="725488" cy="1587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 noChangeAspect="1"/>
          </p:cNvSpPr>
          <p:nvPr/>
        </p:nvSpPr>
        <p:spPr>
          <a:xfrm>
            <a:off x="2222500" y="2471738"/>
            <a:ext cx="185738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/>
            <a:r>
              <a:rPr lang="nl-NL" sz="70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Arial" charset="0"/>
              </a:rPr>
              <a:t>1</a:t>
            </a:r>
          </a:p>
        </p:txBody>
      </p:sp>
      <p:sp>
        <p:nvSpPr>
          <p:cNvPr id="17" name="Rectangle 16"/>
          <p:cNvSpPr>
            <a:spLocks noChangeAspect="1"/>
          </p:cNvSpPr>
          <p:nvPr/>
        </p:nvSpPr>
        <p:spPr>
          <a:xfrm>
            <a:off x="2824163" y="2503488"/>
            <a:ext cx="187325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/>
            <a:r>
              <a:rPr lang="nl-NL" sz="70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Arial" charset="0"/>
              </a:rPr>
              <a:t>*</a:t>
            </a:r>
          </a:p>
        </p:txBody>
      </p:sp>
      <p:sp>
        <p:nvSpPr>
          <p:cNvPr id="18" name="Rectangle 17"/>
          <p:cNvSpPr>
            <a:spLocks noChangeAspect="1"/>
          </p:cNvSpPr>
          <p:nvPr/>
        </p:nvSpPr>
        <p:spPr>
          <a:xfrm>
            <a:off x="2970213" y="2389188"/>
            <a:ext cx="842962" cy="35401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18000" rIns="0" bIns="0"/>
          <a:lstStyle/>
          <a:p>
            <a:r>
              <a:rPr lang="nl-NL" sz="700" b="0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aantal : integer</a:t>
            </a:r>
          </a:p>
        </p:txBody>
      </p:sp>
      <p:sp>
        <p:nvSpPr>
          <p:cNvPr id="21" name="Isosceles Triangle 20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738D35-FEE1-4243-8247-4F9C99D05DF9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27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3520" y="0"/>
            <a:ext cx="4399173" cy="513464"/>
          </a:xfrm>
          <a:prstGeom prst="rect">
            <a:avLst/>
          </a:prstGeom>
        </p:spPr>
        <p:txBody>
          <a:bodyPr/>
          <a:lstStyle/>
          <a:p>
            <a:r>
              <a:rPr lang="en-US" b="1" dirty="0" err="1"/>
              <a:t>Onderwerp</a:t>
            </a:r>
            <a:r>
              <a:rPr lang="en-US" b="1" dirty="0"/>
              <a:t> van de </a:t>
            </a:r>
            <a:r>
              <a:rPr lang="en-US" b="1" dirty="0" err="1"/>
              <a:t>oefeningen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11200" y="512763"/>
            <a:ext cx="4327525" cy="308133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nl-NL" dirty="0"/>
              <a:t>Oefeningen realistisch en levendig maken, dus:</a:t>
            </a:r>
          </a:p>
          <a:p>
            <a:endParaRPr lang="nl-NL" dirty="0"/>
          </a:p>
          <a:p>
            <a:r>
              <a:rPr lang="nl-NL" dirty="0"/>
              <a:t>Kies software die uw organisatie wil (laten) realiseren</a:t>
            </a:r>
          </a:p>
          <a:p>
            <a:endParaRPr lang="nl-NL" dirty="0"/>
          </a:p>
          <a:p>
            <a:r>
              <a:rPr lang="nl-NL" dirty="0"/>
              <a:t>Gebruik dit als voorbeeld in alle oefeningen in deze cursus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Isosceles Triangle 4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6B72C9-ADAA-924A-B552-9E693849821F}"/>
              </a:ext>
            </a:extLst>
          </p:cNvPr>
          <p:cNvCxnSpPr/>
          <p:nvPr/>
        </p:nvCxnSpPr>
        <p:spPr>
          <a:xfrm>
            <a:off x="1428105" y="2868073"/>
            <a:ext cx="2588270" cy="0"/>
          </a:xfrm>
          <a:prstGeom prst="line">
            <a:avLst/>
          </a:prstGeom>
          <a:ln w="127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614BCE0-A779-2C48-9CC1-F96FE48D52A9}"/>
              </a:ext>
            </a:extLst>
          </p:cNvPr>
          <p:cNvCxnSpPr/>
          <p:nvPr/>
        </p:nvCxnSpPr>
        <p:spPr>
          <a:xfrm>
            <a:off x="1428105" y="3185434"/>
            <a:ext cx="2588270" cy="0"/>
          </a:xfrm>
          <a:prstGeom prst="line">
            <a:avLst/>
          </a:prstGeom>
          <a:ln w="127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19B9EAB-1945-5840-B98B-676972C842FF}"/>
              </a:ext>
            </a:extLst>
          </p:cNvPr>
          <p:cNvSpPr/>
          <p:nvPr/>
        </p:nvSpPr>
        <p:spPr>
          <a:xfrm>
            <a:off x="1428105" y="2616200"/>
            <a:ext cx="2588270" cy="879169"/>
          </a:xfrm>
          <a:prstGeom prst="roundRect">
            <a:avLst>
              <a:gd name="adj" fmla="val 1959"/>
            </a:avLst>
          </a:prstGeom>
          <a:noFill/>
          <a:ln w="127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913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03250" y="0"/>
            <a:ext cx="4398963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/>
              <a:t>Aggregatie</a:t>
            </a:r>
          </a:p>
        </p:txBody>
      </p:sp>
      <p:cxnSp>
        <p:nvCxnSpPr>
          <p:cNvPr id="3" name="Straight Arrow Connector 2"/>
          <p:cNvCxnSpPr>
            <a:endCxn id="13" idx="0"/>
          </p:cNvCxnSpPr>
          <p:nvPr/>
        </p:nvCxnSpPr>
        <p:spPr>
          <a:xfrm rot="5400000">
            <a:off x="3197225" y="1493838"/>
            <a:ext cx="42545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headEnd type="diamond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 noChangeAspect="1"/>
          </p:cNvSpPr>
          <p:nvPr/>
        </p:nvSpPr>
        <p:spPr>
          <a:xfrm>
            <a:off x="1555750" y="688975"/>
            <a:ext cx="706438" cy="53022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anchor="ctr"/>
          <a:lstStyle/>
          <a:p>
            <a:pPr algn="ctr"/>
            <a:endParaRPr lang="nl-NL" sz="700" b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1555750" y="1874838"/>
            <a:ext cx="706438" cy="53022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anchor="ctr"/>
          <a:lstStyle/>
          <a:p>
            <a:pPr algn="ctr"/>
            <a:endParaRPr lang="nl-NL" sz="700" b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1555750" y="530225"/>
            <a:ext cx="706438" cy="1619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0" anchor="ctr"/>
          <a:lstStyle/>
          <a:p>
            <a:pPr algn="ctr"/>
            <a:r>
              <a:rPr lang="nl-NL" sz="7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klant</a:t>
            </a: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1555750" y="1716088"/>
            <a:ext cx="706438" cy="1603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0" anchor="ctr"/>
          <a:lstStyle/>
          <a:p>
            <a:pPr algn="ctr"/>
            <a:r>
              <a:rPr lang="nl-NL" sz="7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product</a:t>
            </a: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3389313" y="1563688"/>
            <a:ext cx="187325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r>
              <a:rPr lang="nl-NL" sz="7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Arial" charset="0"/>
              </a:rPr>
              <a:t>*</a:t>
            </a:r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2987675" y="1716088"/>
            <a:ext cx="844550" cy="1603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0" anchor="ctr"/>
          <a:lstStyle/>
          <a:p>
            <a:pPr algn="ctr"/>
            <a:r>
              <a:rPr lang="nl-NL" sz="7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bestelregel</a:t>
            </a:r>
          </a:p>
        </p:txBody>
      </p:sp>
      <p:cxnSp>
        <p:nvCxnSpPr>
          <p:cNvPr id="14" name="Straight Arrow Connector 13"/>
          <p:cNvCxnSpPr>
            <a:stCxn id="7" idx="3"/>
          </p:cNvCxnSpPr>
          <p:nvPr/>
        </p:nvCxnSpPr>
        <p:spPr>
          <a:xfrm>
            <a:off x="2271713" y="2139950"/>
            <a:ext cx="725487" cy="15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 noChangeAspect="1"/>
          </p:cNvSpPr>
          <p:nvPr/>
        </p:nvSpPr>
        <p:spPr>
          <a:xfrm>
            <a:off x="2239963" y="1958975"/>
            <a:ext cx="187325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/>
            <a:r>
              <a:rPr lang="nl-NL" sz="7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Arial" charset="0"/>
              </a:rPr>
              <a:t>1</a:t>
            </a:r>
          </a:p>
        </p:txBody>
      </p:sp>
      <p:sp>
        <p:nvSpPr>
          <p:cNvPr id="16" name="Rectangle 15"/>
          <p:cNvSpPr>
            <a:spLocks noChangeAspect="1"/>
          </p:cNvSpPr>
          <p:nvPr/>
        </p:nvSpPr>
        <p:spPr>
          <a:xfrm>
            <a:off x="2843213" y="1990725"/>
            <a:ext cx="185737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/>
            <a:r>
              <a:rPr lang="nl-NL" sz="70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Arial" charset="0"/>
              </a:rPr>
              <a:t>*</a:t>
            </a:r>
          </a:p>
        </p:txBody>
      </p:sp>
      <p:sp>
        <p:nvSpPr>
          <p:cNvPr id="17" name="Rectangle 16"/>
          <p:cNvSpPr>
            <a:spLocks noChangeAspect="1"/>
          </p:cNvSpPr>
          <p:nvPr/>
        </p:nvSpPr>
        <p:spPr>
          <a:xfrm>
            <a:off x="2987675" y="1876425"/>
            <a:ext cx="844550" cy="35401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18000" rIns="0" bIns="0"/>
          <a:lstStyle/>
          <a:p>
            <a:r>
              <a:rPr lang="nl-NL" sz="700" b="0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aantal : integer</a:t>
            </a: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2274888" y="809625"/>
            <a:ext cx="1114425" cy="195263"/>
            <a:chOff x="2274515" y="876689"/>
            <a:chExt cx="1114651" cy="194921"/>
          </a:xfrm>
        </p:grpSpPr>
        <p:grpSp>
          <p:nvGrpSpPr>
            <p:cNvPr id="38940" name="Group 25"/>
            <p:cNvGrpSpPr>
              <a:grpSpLocks/>
            </p:cNvGrpSpPr>
            <p:nvPr/>
          </p:nvGrpSpPr>
          <p:grpSpPr bwMode="auto">
            <a:xfrm>
              <a:off x="2402708" y="876689"/>
              <a:ext cx="986458" cy="161279"/>
              <a:chOff x="2402708" y="876689"/>
              <a:chExt cx="986458" cy="161279"/>
            </a:xfrm>
          </p:grpSpPr>
          <p:cxnSp>
            <p:nvCxnSpPr>
              <p:cNvPr id="4" name="Straight Arrow Connector 3"/>
              <p:cNvCxnSpPr>
                <a:stCxn id="18" idx="3"/>
              </p:cNvCxnSpPr>
              <p:nvPr/>
            </p:nvCxnSpPr>
            <p:spPr>
              <a:xfrm>
                <a:off x="2403128" y="1014560"/>
                <a:ext cx="986038" cy="1584"/>
              </a:xfrm>
              <a:prstGeom prst="straightConnector1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headEnd type="none" w="lg" len="lg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Rectangle 10"/>
              <p:cNvSpPr>
                <a:spLocks noChangeAspect="1"/>
              </p:cNvSpPr>
              <p:nvPr/>
            </p:nvSpPr>
            <p:spPr>
              <a:xfrm>
                <a:off x="2896941" y="876689"/>
                <a:ext cx="187363" cy="161641"/>
              </a:xfrm>
              <a:prstGeom prst="rect">
                <a:avLst/>
              </a:prstGeom>
              <a:noFill/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 anchorCtr="1"/>
              <a:lstStyle/>
              <a:p>
                <a:pPr algn="ctr"/>
                <a:r>
                  <a:rPr lang="nl-NL" sz="700" dirty="0">
                    <a:solidFill>
                      <a:schemeClr val="accent1">
                        <a:lumMod val="75000"/>
                      </a:schemeClr>
                    </a:solidFill>
                    <a:latin typeface="Verdana" pitchFamily="34" charset="0"/>
                    <a:cs typeface="Arial" charset="0"/>
                  </a:rPr>
                  <a:t>*</a:t>
                </a:r>
              </a:p>
            </p:txBody>
          </p:sp>
        </p:grpSp>
        <p:sp>
          <p:nvSpPr>
            <p:cNvPr id="18" name="Diamond 17"/>
            <p:cNvSpPr/>
            <p:nvPr/>
          </p:nvSpPr>
          <p:spPr>
            <a:xfrm>
              <a:off x="2274515" y="957510"/>
              <a:ext cx="128613" cy="114100"/>
            </a:xfrm>
            <a:prstGeom prst="diamond">
              <a:avLst/>
            </a:prstGeom>
            <a:noFill/>
            <a:ln w="2540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 sz="700" b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6" name="Rectangle 5"/>
          <p:cNvSpPr>
            <a:spLocks noChangeAspect="1"/>
          </p:cNvSpPr>
          <p:nvPr/>
        </p:nvSpPr>
        <p:spPr>
          <a:xfrm>
            <a:off x="3054350" y="688975"/>
            <a:ext cx="706438" cy="53022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anchor="ctr"/>
          <a:lstStyle/>
          <a:p>
            <a:pPr algn="ctr"/>
            <a:endParaRPr lang="nl-NL" sz="700" b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3054350" y="530225"/>
            <a:ext cx="706438" cy="1619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0" anchor="ctr"/>
          <a:lstStyle/>
          <a:p>
            <a:pPr algn="ctr"/>
            <a:r>
              <a:rPr lang="nl-NL" sz="700">
                <a:solidFill>
                  <a:srgbClr val="FFFFFF"/>
                </a:solidFill>
                <a:latin typeface="Verdana" pitchFamily="34" charset="0"/>
                <a:cs typeface="Arial" charset="0"/>
              </a:rPr>
              <a:t>bestelling</a:t>
            </a:r>
          </a:p>
        </p:txBody>
      </p:sp>
      <p:sp>
        <p:nvSpPr>
          <p:cNvPr id="29" name="Isosceles Triangle 28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32" name="Rectangle 31"/>
          <p:cNvSpPr/>
          <p:nvPr/>
        </p:nvSpPr>
        <p:spPr>
          <a:xfrm>
            <a:off x="1466205" y="2691651"/>
            <a:ext cx="349250" cy="1600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t" anchorCtr="0"/>
          <a:lstStyle/>
          <a:p>
            <a:r>
              <a:rPr lang="nl-NL" sz="700" b="1" dirty="0">
                <a:solidFill>
                  <a:schemeClr val="tx1"/>
                </a:solidFill>
              </a:rPr>
              <a:t>Klant met bestellingen verwijderen?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466205" y="2949314"/>
            <a:ext cx="2102902" cy="1600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t" anchorCtr="0"/>
          <a:lstStyle/>
          <a:p>
            <a:r>
              <a:rPr lang="nl-NL" sz="700" b="0" dirty="0">
                <a:solidFill>
                  <a:schemeClr val="tx1"/>
                </a:solidFill>
              </a:rPr>
              <a:t>Wilt u deze klant inclusief zijn 5 bestellingen verwijderen?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1593539-4F0C-D94F-811F-397B33C968BE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28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912687E-C73E-2E41-AACD-E41A0BB9825B}"/>
              </a:ext>
            </a:extLst>
          </p:cNvPr>
          <p:cNvGrpSpPr/>
          <p:nvPr/>
        </p:nvGrpSpPr>
        <p:grpSpPr>
          <a:xfrm>
            <a:off x="3906443" y="2685387"/>
            <a:ext cx="50400" cy="50400"/>
            <a:chOff x="4133851" y="2707325"/>
            <a:chExt cx="50400" cy="50400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BB37726-AC92-2E4B-B4AE-E03801DF3E6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33851" y="2707325"/>
              <a:ext cx="50400" cy="50400"/>
            </a:xfrm>
            <a:prstGeom prst="line">
              <a:avLst/>
            </a:prstGeom>
            <a:ln w="12700">
              <a:solidFill>
                <a:srgbClr val="6C75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6496732-5357-9A40-81A7-8906E355FE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33851" y="2707325"/>
              <a:ext cx="50400" cy="50400"/>
            </a:xfrm>
            <a:prstGeom prst="line">
              <a:avLst/>
            </a:prstGeom>
            <a:ln w="12700">
              <a:solidFill>
                <a:srgbClr val="6C75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1C95DD28-2F48-9448-B65B-68A4EE91CA9F}"/>
              </a:ext>
            </a:extLst>
          </p:cNvPr>
          <p:cNvSpPr/>
          <p:nvPr/>
        </p:nvSpPr>
        <p:spPr>
          <a:xfrm>
            <a:off x="2777927" y="3255941"/>
            <a:ext cx="613170" cy="170791"/>
          </a:xfrm>
          <a:prstGeom prst="roundRect">
            <a:avLst>
              <a:gd name="adj" fmla="val 13564"/>
            </a:avLst>
          </a:prstGeom>
          <a:solidFill>
            <a:srgbClr val="007B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000" rIns="0" bIns="36000" anchor="ctr" anchorCtr="1"/>
          <a:lstStyle/>
          <a:p>
            <a:pPr algn="ctr"/>
            <a:r>
              <a:rPr lang="nl-NL" sz="700" b="0" dirty="0">
                <a:solidFill>
                  <a:schemeClr val="bg1"/>
                </a:solidFill>
                <a:cs typeface="Arial" charset="0"/>
              </a:rPr>
              <a:t>Verwijderen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053A9AB3-C0BE-8343-A0FD-877DF1E2FCE4}"/>
              </a:ext>
            </a:extLst>
          </p:cNvPr>
          <p:cNvSpPr/>
          <p:nvPr/>
        </p:nvSpPr>
        <p:spPr>
          <a:xfrm>
            <a:off x="3425824" y="3255941"/>
            <a:ext cx="531019" cy="170791"/>
          </a:xfrm>
          <a:prstGeom prst="roundRect">
            <a:avLst>
              <a:gd name="adj" fmla="val 13564"/>
            </a:avLst>
          </a:prstGeom>
          <a:solidFill>
            <a:srgbClr val="6C75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000" rIns="0" bIns="36000" anchor="ctr" anchorCtr="1"/>
          <a:lstStyle/>
          <a:p>
            <a:pPr algn="ctr"/>
            <a:r>
              <a:rPr lang="nl-NL" sz="700" b="0" dirty="0">
                <a:solidFill>
                  <a:schemeClr val="bg1"/>
                </a:solidFill>
                <a:cs typeface="Arial" charset="0"/>
              </a:rPr>
              <a:t>Annuleren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03250" y="0"/>
            <a:ext cx="4398963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/>
              <a:t>Associatieklasse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841500" y="1466851"/>
            <a:ext cx="1341438" cy="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 noChangeAspect="1"/>
          </p:cNvSpPr>
          <p:nvPr/>
        </p:nvSpPr>
        <p:spPr>
          <a:xfrm>
            <a:off x="1135063" y="1444626"/>
            <a:ext cx="706437" cy="285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anchor="ctr"/>
          <a:lstStyle/>
          <a:p>
            <a:pPr algn="ctr"/>
            <a:endParaRPr lang="nl-NL" sz="700" b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3160713" y="1444626"/>
            <a:ext cx="706437" cy="28733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anchor="ctr"/>
          <a:lstStyle/>
          <a:p>
            <a:pPr algn="ctr"/>
            <a:endParaRPr lang="nl-NL" sz="700" b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1135063" y="1282701"/>
            <a:ext cx="706437" cy="1603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0" anchor="ctr"/>
          <a:lstStyle/>
          <a:p>
            <a:pPr algn="ctr"/>
            <a:r>
              <a:rPr lang="nl-NL" sz="7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product</a:t>
            </a: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3160713" y="1284288"/>
            <a:ext cx="706437" cy="1603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0" anchor="ctr"/>
          <a:lstStyle/>
          <a:p>
            <a:pPr algn="ctr"/>
            <a:r>
              <a:rPr lang="nl-NL" sz="7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bestelling</a:t>
            </a:r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1817091" y="1325573"/>
            <a:ext cx="185738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/>
            <a:r>
              <a:rPr lang="nl-NL" sz="7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Arial" charset="0"/>
              </a:rPr>
              <a:t>*</a:t>
            </a: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3000972" y="1334501"/>
            <a:ext cx="187325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/>
            <a:r>
              <a:rPr lang="nl-NL" sz="7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Arial" charset="0"/>
              </a:rPr>
              <a:t>*</a:t>
            </a:r>
          </a:p>
        </p:txBody>
      </p:sp>
      <p:sp>
        <p:nvSpPr>
          <p:cNvPr id="20" name="Isosceles Triangle 19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grpSp>
        <p:nvGrpSpPr>
          <p:cNvPr id="15" name="Group 14"/>
          <p:cNvGrpSpPr/>
          <p:nvPr/>
        </p:nvGrpSpPr>
        <p:grpSpPr>
          <a:xfrm>
            <a:off x="2110582" y="1466853"/>
            <a:ext cx="842962" cy="603247"/>
            <a:chOff x="2110582" y="1466853"/>
            <a:chExt cx="842962" cy="603247"/>
          </a:xfrm>
        </p:grpSpPr>
        <p:sp>
          <p:nvSpPr>
            <p:cNvPr id="14" name="Rectangle 13"/>
            <p:cNvSpPr>
              <a:spLocks noChangeAspect="1"/>
            </p:cNvSpPr>
            <p:nvPr/>
          </p:nvSpPr>
          <p:spPr>
            <a:xfrm>
              <a:off x="2110582" y="1716088"/>
              <a:ext cx="842962" cy="1603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/>
              <a:r>
                <a:rPr lang="nl-NL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bestelregel</a:t>
              </a:r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>
            <a:xfrm>
              <a:off x="2110582" y="1878013"/>
              <a:ext cx="842962" cy="19208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18000" rIns="0" bIns="0"/>
            <a:lstStyle/>
            <a:p>
              <a:r>
                <a:rPr lang="nl-NL" sz="700" b="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aantal : integer</a:t>
              </a:r>
            </a:p>
          </p:txBody>
        </p:sp>
        <p:cxnSp>
          <p:nvCxnSpPr>
            <p:cNvPr id="23" name="Straight Arrow Connector 22"/>
            <p:cNvCxnSpPr>
              <a:stCxn id="14" idx="0"/>
            </p:cNvCxnSpPr>
            <p:nvPr/>
          </p:nvCxnSpPr>
          <p:spPr>
            <a:xfrm rot="5400000" flipH="1" flipV="1">
              <a:off x="2407445" y="1591470"/>
              <a:ext cx="249236" cy="1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prstDash val="sys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F4DC644-E5A9-874D-BA2F-F6D571B23D59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29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03250" y="0"/>
            <a:ext cx="4398963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/>
              <a:t>Navigeerbaarheid</a:t>
            </a:r>
          </a:p>
        </p:txBody>
      </p:sp>
      <p:cxnSp>
        <p:nvCxnSpPr>
          <p:cNvPr id="3" name="Straight Arrow Connector 2"/>
          <p:cNvCxnSpPr>
            <a:endCxn id="14" idx="0"/>
          </p:cNvCxnSpPr>
          <p:nvPr/>
        </p:nvCxnSpPr>
        <p:spPr>
          <a:xfrm rot="5400000">
            <a:off x="3360730" y="1955369"/>
            <a:ext cx="310372" cy="79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headEnd type="diamond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>
            <a:stCxn id="5" idx="3"/>
            <a:endCxn id="6" idx="1"/>
          </p:cNvCxnSpPr>
          <p:nvPr/>
        </p:nvCxnSpPr>
        <p:spPr>
          <a:xfrm>
            <a:off x="2540038" y="1634979"/>
            <a:ext cx="620675" cy="15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 noChangeAspect="1"/>
          </p:cNvSpPr>
          <p:nvPr/>
        </p:nvSpPr>
        <p:spPr>
          <a:xfrm>
            <a:off x="1833601" y="1537995"/>
            <a:ext cx="706437" cy="19396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anchor="ctr"/>
          <a:lstStyle/>
          <a:p>
            <a:pPr algn="ctr"/>
            <a:endParaRPr lang="nl-NL" sz="700" b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3160713" y="1537995"/>
            <a:ext cx="706437" cy="19396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anchor="ctr"/>
          <a:lstStyle/>
          <a:p>
            <a:pPr algn="ctr"/>
            <a:endParaRPr lang="nl-NL" sz="700" b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1833601" y="2268115"/>
            <a:ext cx="706437" cy="20955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anchor="ctr"/>
          <a:lstStyle/>
          <a:p>
            <a:pPr algn="ctr"/>
            <a:endParaRPr lang="nl-NL" sz="700" b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1833601" y="1391323"/>
            <a:ext cx="706437" cy="1603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0" anchor="ctr"/>
          <a:lstStyle/>
          <a:p>
            <a:pPr algn="ctr"/>
            <a:r>
              <a:rPr lang="nl-NL" sz="7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klant</a:t>
            </a: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3160713" y="1391323"/>
            <a:ext cx="706437" cy="1603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0" anchor="ctr"/>
          <a:lstStyle/>
          <a:p>
            <a:pPr algn="ctr"/>
            <a:r>
              <a:rPr lang="nl-NL" sz="7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bestelling</a:t>
            </a: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1833601" y="2110952"/>
            <a:ext cx="706437" cy="16033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0" anchor="ctr"/>
          <a:lstStyle/>
          <a:p>
            <a:pPr algn="ctr"/>
            <a:r>
              <a:rPr lang="nl-NL" sz="7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product</a:t>
            </a:r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2520988" y="1471853"/>
            <a:ext cx="185738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/>
            <a:r>
              <a:rPr lang="nl-NL" sz="7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Arial" charset="0"/>
              </a:rPr>
              <a:t>1</a:t>
            </a: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2995613" y="1484553"/>
            <a:ext cx="187325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/>
            <a:r>
              <a:rPr lang="nl-NL" sz="70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Arial" charset="0"/>
              </a:rPr>
              <a:t>*</a:t>
            </a:r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3488729" y="1957561"/>
            <a:ext cx="187325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r>
              <a:rPr lang="nl-NL" sz="7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Arial" charset="0"/>
              </a:rPr>
              <a:t>*</a:t>
            </a:r>
          </a:p>
        </p:txBody>
      </p:sp>
      <p:sp>
        <p:nvSpPr>
          <p:cNvPr id="14" name="Rectangle 13"/>
          <p:cNvSpPr>
            <a:spLocks noChangeAspect="1"/>
          </p:cNvSpPr>
          <p:nvPr/>
        </p:nvSpPr>
        <p:spPr>
          <a:xfrm>
            <a:off x="3094038" y="2110952"/>
            <a:ext cx="842962" cy="16033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0" anchor="ctr"/>
          <a:lstStyle/>
          <a:p>
            <a:pPr algn="ctr"/>
            <a:r>
              <a:rPr lang="nl-NL" sz="7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bestelregel</a:t>
            </a:r>
          </a:p>
        </p:txBody>
      </p:sp>
      <p:cxnSp>
        <p:nvCxnSpPr>
          <p:cNvPr id="15" name="Straight Arrow Connector 14"/>
          <p:cNvCxnSpPr>
            <a:stCxn id="7" idx="3"/>
            <a:endCxn id="18" idx="1"/>
          </p:cNvCxnSpPr>
          <p:nvPr/>
        </p:nvCxnSpPr>
        <p:spPr>
          <a:xfrm>
            <a:off x="2540038" y="2372890"/>
            <a:ext cx="554000" cy="15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 noChangeAspect="1"/>
          </p:cNvSpPr>
          <p:nvPr/>
        </p:nvSpPr>
        <p:spPr>
          <a:xfrm>
            <a:off x="2517813" y="2181765"/>
            <a:ext cx="185738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/>
            <a:r>
              <a:rPr lang="nl-NL" sz="7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Arial" charset="0"/>
              </a:rPr>
              <a:t>1</a:t>
            </a:r>
          </a:p>
        </p:txBody>
      </p:sp>
      <p:sp>
        <p:nvSpPr>
          <p:cNvPr id="17" name="Rectangle 16"/>
          <p:cNvSpPr>
            <a:spLocks noChangeAspect="1"/>
          </p:cNvSpPr>
          <p:nvPr/>
        </p:nvSpPr>
        <p:spPr>
          <a:xfrm>
            <a:off x="2937270" y="2240897"/>
            <a:ext cx="187325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/>
            <a:r>
              <a:rPr lang="nl-NL" sz="7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Arial" charset="0"/>
              </a:rPr>
              <a:t>*</a:t>
            </a:r>
          </a:p>
        </p:txBody>
      </p:sp>
      <p:sp>
        <p:nvSpPr>
          <p:cNvPr id="18" name="Rectangle 17"/>
          <p:cNvSpPr>
            <a:spLocks noChangeAspect="1"/>
          </p:cNvSpPr>
          <p:nvPr/>
        </p:nvSpPr>
        <p:spPr>
          <a:xfrm>
            <a:off x="3094038" y="2271290"/>
            <a:ext cx="842962" cy="20637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/>
          <a:lstStyle/>
          <a:p>
            <a:endParaRPr lang="nl-NL" sz="700" b="0">
              <a:solidFill>
                <a:schemeClr val="tx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0" name="Isosceles Triangle 19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683AF0-8345-9048-A864-33357F09BBF6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29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03250" y="0"/>
            <a:ext cx="4398963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/>
              <a:t>Naam van associatie-einde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697036" y="2484438"/>
            <a:ext cx="652463" cy="463550"/>
            <a:chOff x="1697036" y="2484438"/>
            <a:chExt cx="652463" cy="463550"/>
          </a:xfrm>
        </p:grpSpPr>
        <p:sp>
          <p:nvSpPr>
            <p:cNvPr id="3" name="Rectangle 2"/>
            <p:cNvSpPr>
              <a:spLocks noChangeAspect="1"/>
            </p:cNvSpPr>
            <p:nvPr/>
          </p:nvSpPr>
          <p:spPr>
            <a:xfrm>
              <a:off x="1697036" y="2484438"/>
              <a:ext cx="652463" cy="16033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/>
              <a:r>
                <a:rPr lang="nl-NL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vervoer</a:t>
              </a:r>
            </a:p>
          </p:txBody>
        </p:sp>
        <p:sp>
          <p:nvSpPr>
            <p:cNvPr id="4" name="Rectangle 3"/>
            <p:cNvSpPr>
              <a:spLocks noChangeAspect="1"/>
            </p:cNvSpPr>
            <p:nvPr/>
          </p:nvSpPr>
          <p:spPr>
            <a:xfrm>
              <a:off x="1697036" y="2644775"/>
              <a:ext cx="652463" cy="30321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/>
            <a:lstStyle/>
            <a:p>
              <a:endParaRPr lang="nl-NL" sz="700" b="0">
                <a:solidFill>
                  <a:schemeClr val="tx1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317750" y="2489200"/>
            <a:ext cx="1946275" cy="458788"/>
            <a:chOff x="2317750" y="2489200"/>
            <a:chExt cx="1946275" cy="458788"/>
          </a:xfrm>
        </p:grpSpPr>
        <p:sp>
          <p:nvSpPr>
            <p:cNvPr id="5" name="Rectangle 4"/>
            <p:cNvSpPr>
              <a:spLocks noChangeAspect="1"/>
            </p:cNvSpPr>
            <p:nvPr/>
          </p:nvSpPr>
          <p:spPr>
            <a:xfrm>
              <a:off x="3524250" y="2489200"/>
              <a:ext cx="739775" cy="1619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/>
              <a:r>
                <a:rPr lang="nl-NL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plaats</a:t>
              </a:r>
            </a:p>
          </p:txBody>
        </p:sp>
        <p:sp>
          <p:nvSpPr>
            <p:cNvPr id="6" name="Rectangle 5"/>
            <p:cNvSpPr>
              <a:spLocks noChangeAspect="1"/>
            </p:cNvSpPr>
            <p:nvPr/>
          </p:nvSpPr>
          <p:spPr>
            <a:xfrm>
              <a:off x="3524250" y="2651125"/>
              <a:ext cx="739775" cy="2968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/>
            <a:lstStyle/>
            <a:p>
              <a:r>
                <a:rPr lang="nl-NL" sz="700" b="0" dirty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naam : string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2343150" y="2519363"/>
              <a:ext cx="1181100" cy="0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>
              <a:spLocks noChangeAspect="1"/>
            </p:cNvSpPr>
            <p:nvPr/>
          </p:nvSpPr>
          <p:spPr>
            <a:xfrm>
              <a:off x="3270250" y="2506663"/>
              <a:ext cx="187325" cy="160337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/>
            <a:lstStyle/>
            <a:p>
              <a:pPr algn="ctr"/>
              <a:r>
                <a:rPr lang="nl-NL" sz="700" dirty="0">
                  <a:solidFill>
                    <a:schemeClr val="accent1">
                      <a:lumMod val="75000"/>
                    </a:schemeClr>
                  </a:solidFill>
                  <a:latin typeface="Verdana" pitchFamily="34" charset="0"/>
                  <a:cs typeface="Arial" charset="0"/>
                </a:rPr>
                <a:t>1</a:t>
              </a:r>
            </a:p>
          </p:txBody>
        </p:sp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2317750" y="2501900"/>
              <a:ext cx="187325" cy="160338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/>
            <a:lstStyle/>
            <a:p>
              <a:pPr algn="ctr"/>
              <a:r>
                <a:rPr lang="nl-NL" sz="700" dirty="0">
                  <a:solidFill>
                    <a:schemeClr val="accent1">
                      <a:lumMod val="75000"/>
                    </a:schemeClr>
                  </a:solidFill>
                  <a:latin typeface="Verdana" pitchFamily="34" charset="0"/>
                  <a:cs typeface="Arial" charset="0"/>
                </a:rPr>
                <a:t>*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317750" y="2727325"/>
            <a:ext cx="1206500" cy="204788"/>
            <a:chOff x="2317750" y="2727325"/>
            <a:chExt cx="1206500" cy="204788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2343150" y="2901950"/>
              <a:ext cx="1181100" cy="1588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>
              <a:spLocks noChangeAspect="1"/>
            </p:cNvSpPr>
            <p:nvPr/>
          </p:nvSpPr>
          <p:spPr>
            <a:xfrm>
              <a:off x="3270250" y="2727325"/>
              <a:ext cx="187325" cy="161925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/>
            <a:lstStyle/>
            <a:p>
              <a:pPr algn="ctr"/>
              <a:r>
                <a:rPr lang="nl-NL" sz="700" dirty="0">
                  <a:solidFill>
                    <a:schemeClr val="accent1">
                      <a:lumMod val="75000"/>
                    </a:schemeClr>
                  </a:solidFill>
                  <a:latin typeface="Verdana" pitchFamily="34" charset="0"/>
                  <a:cs typeface="Arial" charset="0"/>
                </a:rPr>
                <a:t>1</a:t>
              </a:r>
            </a:p>
          </p:txBody>
        </p:sp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2317750" y="2770188"/>
              <a:ext cx="187325" cy="161925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/>
            <a:lstStyle/>
            <a:p>
              <a:pPr algn="ctr"/>
              <a:r>
                <a:rPr lang="nl-NL" sz="700" dirty="0">
                  <a:solidFill>
                    <a:schemeClr val="accent1">
                      <a:lumMod val="75000"/>
                    </a:schemeClr>
                  </a:solidFill>
                  <a:latin typeface="Verdana" pitchFamily="34" charset="0"/>
                  <a:cs typeface="Arial" charset="0"/>
                </a:rPr>
                <a:t>*</a:t>
              </a:r>
            </a:p>
          </p:txBody>
        </p:sp>
      </p:grpSp>
      <p:sp>
        <p:nvSpPr>
          <p:cNvPr id="13" name="Rectangle 12"/>
          <p:cNvSpPr>
            <a:spLocks noChangeAspect="1"/>
          </p:cNvSpPr>
          <p:nvPr/>
        </p:nvSpPr>
        <p:spPr>
          <a:xfrm>
            <a:off x="3194050" y="2881313"/>
            <a:ext cx="187325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/>
            <a:r>
              <a:rPr lang="nl-NL" sz="7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Arial" charset="0"/>
              </a:rPr>
              <a:t>naar</a:t>
            </a:r>
          </a:p>
        </p:txBody>
      </p:sp>
      <p:sp>
        <p:nvSpPr>
          <p:cNvPr id="14" name="Rectangle 13"/>
          <p:cNvSpPr>
            <a:spLocks noChangeAspect="1"/>
          </p:cNvSpPr>
          <p:nvPr/>
        </p:nvSpPr>
        <p:spPr>
          <a:xfrm>
            <a:off x="3200400" y="2338388"/>
            <a:ext cx="187325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/>
            <a:r>
              <a:rPr lang="nl-NL" sz="7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Arial" charset="0"/>
              </a:rPr>
              <a:t>van</a:t>
            </a:r>
          </a:p>
        </p:txBody>
      </p:sp>
      <p:sp>
        <p:nvSpPr>
          <p:cNvPr id="16" name="Isosceles Triangle 15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7" name="Rectangle 16"/>
          <p:cNvSpPr>
            <a:spLocks noChangeAspect="1"/>
          </p:cNvSpPr>
          <p:nvPr/>
        </p:nvSpPr>
        <p:spPr>
          <a:xfrm>
            <a:off x="1697037" y="1109662"/>
            <a:ext cx="706438" cy="53022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anchor="ctr"/>
          <a:lstStyle/>
          <a:p>
            <a:pPr algn="ctr"/>
            <a:endParaRPr lang="nl-NL" sz="700" b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8" name="Rectangle 17"/>
          <p:cNvSpPr>
            <a:spLocks noChangeAspect="1"/>
          </p:cNvSpPr>
          <p:nvPr/>
        </p:nvSpPr>
        <p:spPr>
          <a:xfrm>
            <a:off x="1697037" y="950912"/>
            <a:ext cx="706438" cy="1619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0" anchor="ctr"/>
          <a:lstStyle/>
          <a:p>
            <a:pPr algn="ctr"/>
            <a:r>
              <a:rPr lang="nl-NL" sz="700">
                <a:solidFill>
                  <a:srgbClr val="FFFFFF"/>
                </a:solidFill>
                <a:latin typeface="Verdana" pitchFamily="34" charset="0"/>
                <a:cs typeface="Arial" charset="0"/>
              </a:rPr>
              <a:t>klant</a:t>
            </a: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2416175" y="1230312"/>
            <a:ext cx="1114425" cy="195263"/>
            <a:chOff x="2274515" y="876689"/>
            <a:chExt cx="1114651" cy="194921"/>
          </a:xfrm>
        </p:grpSpPr>
        <p:grpSp>
          <p:nvGrpSpPr>
            <p:cNvPr id="20" name="Group 25"/>
            <p:cNvGrpSpPr>
              <a:grpSpLocks/>
            </p:cNvGrpSpPr>
            <p:nvPr/>
          </p:nvGrpSpPr>
          <p:grpSpPr bwMode="auto">
            <a:xfrm>
              <a:off x="2403128" y="876689"/>
              <a:ext cx="986038" cy="161641"/>
              <a:chOff x="2403128" y="876689"/>
              <a:chExt cx="986038" cy="161641"/>
            </a:xfrm>
          </p:grpSpPr>
          <p:cxnSp>
            <p:nvCxnSpPr>
              <p:cNvPr id="22" name="Straight Arrow Connector 21"/>
              <p:cNvCxnSpPr>
                <a:stCxn id="21" idx="3"/>
              </p:cNvCxnSpPr>
              <p:nvPr/>
            </p:nvCxnSpPr>
            <p:spPr>
              <a:xfrm>
                <a:off x="2403128" y="1014560"/>
                <a:ext cx="986038" cy="1584"/>
              </a:xfrm>
              <a:prstGeom prst="straightConnector1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headEnd type="none" w="lg" len="lg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angle 22"/>
              <p:cNvSpPr>
                <a:spLocks noChangeAspect="1"/>
              </p:cNvSpPr>
              <p:nvPr/>
            </p:nvSpPr>
            <p:spPr>
              <a:xfrm>
                <a:off x="2896941" y="876689"/>
                <a:ext cx="187363" cy="161641"/>
              </a:xfrm>
              <a:prstGeom prst="rect">
                <a:avLst/>
              </a:prstGeom>
              <a:noFill/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 anchorCtr="1"/>
              <a:lstStyle/>
              <a:p>
                <a:pPr algn="ctr"/>
                <a:r>
                  <a:rPr lang="nl-NL" sz="700" dirty="0">
                    <a:solidFill>
                      <a:schemeClr val="accent1">
                        <a:lumMod val="75000"/>
                      </a:schemeClr>
                    </a:solidFill>
                    <a:latin typeface="Verdana" pitchFamily="34" charset="0"/>
                    <a:cs typeface="Arial" charset="0"/>
                  </a:rPr>
                  <a:t>*</a:t>
                </a:r>
              </a:p>
            </p:txBody>
          </p:sp>
        </p:grpSp>
        <p:sp>
          <p:nvSpPr>
            <p:cNvPr id="21" name="Diamond 20"/>
            <p:cNvSpPr/>
            <p:nvPr/>
          </p:nvSpPr>
          <p:spPr>
            <a:xfrm>
              <a:off x="2274515" y="957510"/>
              <a:ext cx="128613" cy="114100"/>
            </a:xfrm>
            <a:prstGeom prst="diamond">
              <a:avLst/>
            </a:prstGeom>
            <a:noFill/>
            <a:ln w="2540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 sz="700" b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24" name="Rectangle 5"/>
          <p:cNvSpPr>
            <a:spLocks noChangeAspect="1"/>
          </p:cNvSpPr>
          <p:nvPr/>
        </p:nvSpPr>
        <p:spPr>
          <a:xfrm>
            <a:off x="3195637" y="1109662"/>
            <a:ext cx="706438" cy="53022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anchor="ctr"/>
          <a:lstStyle/>
          <a:p>
            <a:pPr algn="ctr"/>
            <a:endParaRPr lang="nl-NL" sz="700" b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5" name="Rectangle 24"/>
          <p:cNvSpPr>
            <a:spLocks noChangeAspect="1"/>
          </p:cNvSpPr>
          <p:nvPr/>
        </p:nvSpPr>
        <p:spPr>
          <a:xfrm>
            <a:off x="3195637" y="950912"/>
            <a:ext cx="706438" cy="1619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0" anchor="ctr"/>
          <a:lstStyle/>
          <a:p>
            <a:pPr algn="ctr"/>
            <a:r>
              <a:rPr lang="nl-NL" sz="700">
                <a:solidFill>
                  <a:srgbClr val="FFFFFF"/>
                </a:solidFill>
                <a:latin typeface="Verdana" pitchFamily="34" charset="0"/>
                <a:cs typeface="Arial" charset="0"/>
              </a:rPr>
              <a:t>bestelling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54F947-B3E9-1249-8FA7-1A6A7C990534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03250" y="0"/>
            <a:ext cx="4398963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/>
              <a:t>Referentieklasse</a:t>
            </a:r>
          </a:p>
        </p:txBody>
      </p:sp>
      <p:sp>
        <p:nvSpPr>
          <p:cNvPr id="3" name="Rectangle 2"/>
          <p:cNvSpPr>
            <a:spLocks noChangeAspect="1"/>
          </p:cNvSpPr>
          <p:nvPr/>
        </p:nvSpPr>
        <p:spPr>
          <a:xfrm>
            <a:off x="1017588" y="1211263"/>
            <a:ext cx="1790700" cy="66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/>
          <a:lstStyle/>
          <a:p>
            <a:endParaRPr lang="nl-NL" sz="700" b="0">
              <a:solidFill>
                <a:schemeClr val="tx1"/>
              </a:solidFill>
              <a:latin typeface="Verdana" pitchFamily="34" charset="0"/>
              <a:cs typeface="Arial" charset="0"/>
            </a:endParaRPr>
          </a:p>
          <a:p>
            <a:endParaRPr lang="nl-NL" sz="700" b="0">
              <a:solidFill>
                <a:schemeClr val="tx1"/>
              </a:solidFill>
              <a:latin typeface="Verdana" pitchFamily="34" charset="0"/>
              <a:cs typeface="Arial" charset="0"/>
            </a:endParaRPr>
          </a:p>
          <a:p>
            <a:endParaRPr lang="nl-NL" sz="700" b="0">
              <a:solidFill>
                <a:schemeClr val="tx1"/>
              </a:solidFill>
              <a:latin typeface="Verdana" pitchFamily="34" charset="0"/>
              <a:cs typeface="Arial" charset="0"/>
            </a:endParaRPr>
          </a:p>
          <a:p>
            <a:r>
              <a:rPr lang="nl-NL" sz="700" b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privilegeniveau : privilegeniveau</a:t>
            </a:r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>
            <a:off x="1017588" y="1049338"/>
            <a:ext cx="1790700" cy="1619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0" anchor="ctr"/>
          <a:lstStyle/>
          <a:p>
            <a:pPr algn="ctr"/>
            <a:r>
              <a:rPr lang="nl-NL" sz="7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klant</a:t>
            </a: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3414713" y="1084263"/>
            <a:ext cx="1016000" cy="2921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0" anchor="ctr"/>
          <a:lstStyle/>
          <a:p>
            <a:pPr algn="ctr"/>
            <a:r>
              <a:rPr lang="nl-NL" sz="7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«enumeration»</a:t>
            </a:r>
          </a:p>
          <a:p>
            <a:pPr algn="ctr"/>
            <a:r>
              <a:rPr lang="nl-NL" sz="7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privilegeniveau</a:t>
            </a: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3414713" y="1384300"/>
            <a:ext cx="1016000" cy="36651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/>
          <a:lstStyle/>
          <a:p>
            <a:r>
              <a:rPr lang="nl-NL" sz="700" b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brons</a:t>
            </a:r>
          </a:p>
          <a:p>
            <a:r>
              <a:rPr lang="nl-NL" sz="700" b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zilver</a:t>
            </a:r>
          </a:p>
          <a:p>
            <a:r>
              <a:rPr lang="nl-NL" sz="700" b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goud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3250" y="642938"/>
            <a:ext cx="2052638" cy="361950"/>
          </a:xfrm>
          <a:prstGeom prst="rect">
            <a:avLst/>
          </a:prstGeom>
        </p:spPr>
        <p:txBody>
          <a:bodyPr/>
          <a:lstStyle/>
          <a:p>
            <a:r>
              <a:rPr lang="nl-NL">
                <a:latin typeface="Verdana" pitchFamily="34" charset="0"/>
              </a:rPr>
              <a:t>Enumeratie: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3250" y="2413706"/>
            <a:ext cx="2052638" cy="360363"/>
          </a:xfrm>
          <a:prstGeom prst="rect">
            <a:avLst/>
          </a:prstGeom>
        </p:spPr>
        <p:txBody>
          <a:bodyPr/>
          <a:lstStyle/>
          <a:p>
            <a:r>
              <a:rPr lang="nl-NL" dirty="0">
                <a:latin typeface="Verdana" pitchFamily="34" charset="0"/>
              </a:rPr>
              <a:t>Referentieklasse: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414713" y="2843213"/>
            <a:ext cx="1016000" cy="365125"/>
            <a:chOff x="3414145" y="2843806"/>
            <a:chExt cx="1016002" cy="364068"/>
          </a:xfrm>
        </p:grpSpPr>
        <p:sp>
          <p:nvSpPr>
            <p:cNvPr id="11" name="Rectangle 10"/>
            <p:cNvSpPr>
              <a:spLocks noChangeAspect="1"/>
            </p:cNvSpPr>
            <p:nvPr/>
          </p:nvSpPr>
          <p:spPr>
            <a:xfrm>
              <a:off x="3414145" y="2843806"/>
              <a:ext cx="1016002" cy="16145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/>
              <a:r>
                <a:rPr lang="nl-NL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privilegeniveau</a:t>
              </a:r>
            </a:p>
          </p:txBody>
        </p:sp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3414145" y="3014760"/>
              <a:ext cx="1016002" cy="19311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/>
            <a:lstStyle/>
            <a:p>
              <a:r>
                <a:rPr lang="nl-NL" sz="700" b="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naam : string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017588" y="2697163"/>
            <a:ext cx="2405062" cy="520700"/>
            <a:chOff x="1017015" y="2696793"/>
            <a:chExt cx="2405597" cy="520685"/>
          </a:xfrm>
        </p:grpSpPr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1017015" y="2980947"/>
              <a:ext cx="1791098" cy="2365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/>
            <a:lstStyle/>
            <a:p>
              <a:endParaRPr lang="nl-NL" sz="700" b="0">
                <a:solidFill>
                  <a:schemeClr val="tx1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0" name="Rectangle 9"/>
            <p:cNvSpPr>
              <a:spLocks noChangeAspect="1"/>
            </p:cNvSpPr>
            <p:nvPr/>
          </p:nvSpPr>
          <p:spPr>
            <a:xfrm>
              <a:off x="1017015" y="2819026"/>
              <a:ext cx="1791098" cy="16192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/>
              <a:r>
                <a:rPr lang="nl-NL" sz="70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klant</a:t>
              </a:r>
            </a:p>
          </p:txBody>
        </p:sp>
        <p:cxnSp>
          <p:nvCxnSpPr>
            <p:cNvPr id="13" name="Straight Arrow Connector 12"/>
            <p:cNvCxnSpPr>
              <a:stCxn id="11" idx="1"/>
            </p:cNvCxnSpPr>
            <p:nvPr/>
          </p:nvCxnSpPr>
          <p:spPr>
            <a:xfrm rot="10800000">
              <a:off x="2808113" y="2925386"/>
              <a:ext cx="606560" cy="0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>
              <a:spLocks noChangeAspect="1"/>
            </p:cNvSpPr>
            <p:nvPr/>
          </p:nvSpPr>
          <p:spPr>
            <a:xfrm>
              <a:off x="3235245" y="2696793"/>
              <a:ext cx="187367" cy="161920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/>
            <a:lstStyle/>
            <a:p>
              <a:pPr algn="ctr"/>
              <a:r>
                <a:rPr lang="nl-NL" sz="700" dirty="0">
                  <a:solidFill>
                    <a:schemeClr val="accent1">
                      <a:lumMod val="75000"/>
                    </a:schemeClr>
                  </a:solidFill>
                  <a:latin typeface="Verdana" pitchFamily="34" charset="0"/>
                  <a:cs typeface="Arial" charset="0"/>
                </a:rPr>
                <a:t>1</a:t>
              </a:r>
            </a:p>
          </p:txBody>
        </p:sp>
        <p:sp>
          <p:nvSpPr>
            <p:cNvPr id="15" name="Rectangle 14"/>
            <p:cNvSpPr>
              <a:spLocks noChangeAspect="1"/>
            </p:cNvSpPr>
            <p:nvPr/>
          </p:nvSpPr>
          <p:spPr>
            <a:xfrm>
              <a:off x="2773181" y="2780928"/>
              <a:ext cx="187367" cy="161920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/>
            <a:lstStyle/>
            <a:p>
              <a:pPr algn="ctr"/>
              <a:r>
                <a:rPr lang="nl-NL" sz="700" dirty="0">
                  <a:solidFill>
                    <a:schemeClr val="accent1">
                      <a:lumMod val="75000"/>
                    </a:schemeClr>
                  </a:solidFill>
                  <a:latin typeface="Verdana" pitchFamily="34" charset="0"/>
                  <a:cs typeface="Arial" charset="0"/>
                </a:rPr>
                <a:t>*</a:t>
              </a:r>
            </a:p>
          </p:txBody>
        </p:sp>
      </p:grpSp>
      <p:sp>
        <p:nvSpPr>
          <p:cNvPr id="19" name="Isosceles Triangle 18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9CD5ED-2AC7-F141-9EB3-82B1D8E45396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31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03250" y="0"/>
            <a:ext cx="4398963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/>
              <a:t>Eenvoud of flexibiliteit</a:t>
            </a:r>
          </a:p>
        </p:txBody>
      </p:sp>
      <p:sp>
        <p:nvSpPr>
          <p:cNvPr id="3" name="Rectangle 2"/>
          <p:cNvSpPr>
            <a:spLocks noChangeAspect="1"/>
          </p:cNvSpPr>
          <p:nvPr/>
        </p:nvSpPr>
        <p:spPr>
          <a:xfrm>
            <a:off x="1017588" y="1211263"/>
            <a:ext cx="1790700" cy="66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/>
          <a:lstStyle/>
          <a:p>
            <a:endParaRPr lang="nl-NL" sz="700" b="0">
              <a:solidFill>
                <a:schemeClr val="tx1"/>
              </a:solidFill>
              <a:latin typeface="Verdana" pitchFamily="34" charset="0"/>
              <a:cs typeface="Arial" charset="0"/>
            </a:endParaRPr>
          </a:p>
          <a:p>
            <a:endParaRPr lang="nl-NL" sz="700" b="0">
              <a:solidFill>
                <a:schemeClr val="tx1"/>
              </a:solidFill>
              <a:latin typeface="Verdana" pitchFamily="34" charset="0"/>
              <a:cs typeface="Arial" charset="0"/>
            </a:endParaRPr>
          </a:p>
          <a:p>
            <a:endParaRPr lang="nl-NL" sz="700" b="0">
              <a:solidFill>
                <a:schemeClr val="tx1"/>
              </a:solidFill>
              <a:latin typeface="Verdana" pitchFamily="34" charset="0"/>
              <a:cs typeface="Arial" charset="0"/>
            </a:endParaRPr>
          </a:p>
          <a:p>
            <a:r>
              <a:rPr lang="nl-NL" sz="700" b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privilegeniveau : privilegeniveau</a:t>
            </a:r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>
            <a:off x="1017588" y="1049338"/>
            <a:ext cx="1790700" cy="1619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0" anchor="ctr"/>
          <a:lstStyle/>
          <a:p>
            <a:pPr algn="ctr"/>
            <a:r>
              <a:rPr lang="nl-NL" sz="7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klant</a:t>
            </a: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3414713" y="1084263"/>
            <a:ext cx="1016000" cy="2921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0" anchor="ctr"/>
          <a:lstStyle/>
          <a:p>
            <a:pPr algn="ctr"/>
            <a:r>
              <a:rPr lang="nl-NL" sz="7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«enumeration»</a:t>
            </a:r>
          </a:p>
          <a:p>
            <a:pPr algn="ctr"/>
            <a:r>
              <a:rPr lang="nl-NL" sz="7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privilegeniveau</a:t>
            </a: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3414713" y="1384300"/>
            <a:ext cx="1016000" cy="36651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/>
          <a:lstStyle/>
          <a:p>
            <a:r>
              <a:rPr lang="nl-NL" sz="700" b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brons</a:t>
            </a:r>
          </a:p>
          <a:p>
            <a:r>
              <a:rPr lang="nl-NL" sz="700" b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zilver</a:t>
            </a:r>
          </a:p>
          <a:p>
            <a:r>
              <a:rPr lang="nl-NL" sz="700" b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goud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3250" y="642938"/>
            <a:ext cx="2052638" cy="361950"/>
          </a:xfrm>
          <a:prstGeom prst="rect">
            <a:avLst/>
          </a:prstGeom>
        </p:spPr>
        <p:txBody>
          <a:bodyPr/>
          <a:lstStyle/>
          <a:p>
            <a:r>
              <a:rPr lang="nl-NL">
                <a:latin typeface="Verdana" pitchFamily="34" charset="0"/>
              </a:rPr>
              <a:t>Enumeratie: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3250" y="2413706"/>
            <a:ext cx="2052638" cy="360363"/>
          </a:xfrm>
          <a:prstGeom prst="rect">
            <a:avLst/>
          </a:prstGeom>
        </p:spPr>
        <p:txBody>
          <a:bodyPr/>
          <a:lstStyle/>
          <a:p>
            <a:r>
              <a:rPr lang="nl-NL" dirty="0">
                <a:latin typeface="Verdana" pitchFamily="34" charset="0"/>
              </a:rPr>
              <a:t>Referentieklasse: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414713" y="2843213"/>
            <a:ext cx="1016000" cy="365125"/>
            <a:chOff x="3414145" y="2843806"/>
            <a:chExt cx="1016002" cy="364068"/>
          </a:xfrm>
        </p:grpSpPr>
        <p:sp>
          <p:nvSpPr>
            <p:cNvPr id="11" name="Rectangle 10"/>
            <p:cNvSpPr>
              <a:spLocks noChangeAspect="1"/>
            </p:cNvSpPr>
            <p:nvPr/>
          </p:nvSpPr>
          <p:spPr>
            <a:xfrm>
              <a:off x="3414145" y="2843806"/>
              <a:ext cx="1016002" cy="16145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/>
              <a:r>
                <a:rPr lang="nl-NL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privilegeniveau</a:t>
              </a:r>
            </a:p>
          </p:txBody>
        </p:sp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3414145" y="3014760"/>
              <a:ext cx="1016002" cy="19311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/>
            <a:lstStyle/>
            <a:p>
              <a:r>
                <a:rPr lang="nl-NL" sz="700" b="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naam : string</a:t>
              </a:r>
            </a:p>
          </p:txBody>
        </p:sp>
      </p:grpSp>
      <p:grpSp>
        <p:nvGrpSpPr>
          <p:cNvPr id="16" name="Group 17"/>
          <p:cNvGrpSpPr>
            <a:grpSpLocks/>
          </p:cNvGrpSpPr>
          <p:nvPr/>
        </p:nvGrpSpPr>
        <p:grpSpPr bwMode="auto">
          <a:xfrm>
            <a:off x="1017588" y="2697163"/>
            <a:ext cx="2405062" cy="520700"/>
            <a:chOff x="1017015" y="2696793"/>
            <a:chExt cx="2405597" cy="520685"/>
          </a:xfrm>
        </p:grpSpPr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1017015" y="2980947"/>
              <a:ext cx="1791098" cy="2365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/>
            <a:lstStyle/>
            <a:p>
              <a:endParaRPr lang="nl-NL" sz="700" b="0">
                <a:solidFill>
                  <a:schemeClr val="tx1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0" name="Rectangle 9"/>
            <p:cNvSpPr>
              <a:spLocks noChangeAspect="1"/>
            </p:cNvSpPr>
            <p:nvPr/>
          </p:nvSpPr>
          <p:spPr>
            <a:xfrm>
              <a:off x="1017015" y="2819026"/>
              <a:ext cx="1791098" cy="16192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/>
              <a:r>
                <a:rPr lang="nl-NL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klant</a:t>
              </a:r>
            </a:p>
          </p:txBody>
        </p:sp>
        <p:cxnSp>
          <p:nvCxnSpPr>
            <p:cNvPr id="13" name="Straight Arrow Connector 12"/>
            <p:cNvCxnSpPr>
              <a:stCxn id="11" idx="1"/>
            </p:cNvCxnSpPr>
            <p:nvPr/>
          </p:nvCxnSpPr>
          <p:spPr>
            <a:xfrm rot="10800000">
              <a:off x="2808113" y="2925386"/>
              <a:ext cx="606560" cy="0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>
              <a:spLocks noChangeAspect="1"/>
            </p:cNvSpPr>
            <p:nvPr/>
          </p:nvSpPr>
          <p:spPr>
            <a:xfrm>
              <a:off x="3235245" y="2696793"/>
              <a:ext cx="187367" cy="161920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/>
            <a:lstStyle/>
            <a:p>
              <a:pPr algn="ctr"/>
              <a:r>
                <a:rPr lang="nl-NL" sz="700" dirty="0">
                  <a:solidFill>
                    <a:schemeClr val="accent1">
                      <a:lumMod val="75000"/>
                    </a:schemeClr>
                  </a:solidFill>
                  <a:latin typeface="Verdana" pitchFamily="34" charset="0"/>
                  <a:cs typeface="Arial" charset="0"/>
                </a:rPr>
                <a:t>1</a:t>
              </a:r>
            </a:p>
          </p:txBody>
        </p:sp>
        <p:sp>
          <p:nvSpPr>
            <p:cNvPr id="15" name="Rectangle 14"/>
            <p:cNvSpPr>
              <a:spLocks noChangeAspect="1"/>
            </p:cNvSpPr>
            <p:nvPr/>
          </p:nvSpPr>
          <p:spPr>
            <a:xfrm>
              <a:off x="2773181" y="2780928"/>
              <a:ext cx="187367" cy="161920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/>
            <a:lstStyle/>
            <a:p>
              <a:pPr algn="ctr"/>
              <a:r>
                <a:rPr lang="nl-NL" sz="700">
                  <a:solidFill>
                    <a:schemeClr val="accent1">
                      <a:lumMod val="75000"/>
                    </a:schemeClr>
                  </a:solidFill>
                  <a:latin typeface="Verdana" pitchFamily="34" charset="0"/>
                  <a:cs typeface="Arial" charset="0"/>
                </a:rPr>
                <a:t>*</a:t>
              </a:r>
            </a:p>
          </p:txBody>
        </p:sp>
      </p:grpSp>
      <p:sp>
        <p:nvSpPr>
          <p:cNvPr id="19" name="Isosceles Triangle 18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6189AE-141A-C244-9356-56809F8037A3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32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03250" y="0"/>
            <a:ext cx="4398963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/>
              <a:t>Afgeleid attribuut</a:t>
            </a:r>
          </a:p>
        </p:txBody>
      </p:sp>
      <p:cxnSp>
        <p:nvCxnSpPr>
          <p:cNvPr id="3" name="Straight Arrow Connector 2"/>
          <p:cNvCxnSpPr>
            <a:endCxn id="13" idx="0"/>
          </p:cNvCxnSpPr>
          <p:nvPr/>
        </p:nvCxnSpPr>
        <p:spPr>
          <a:xfrm rot="5400000">
            <a:off x="3474244" y="2135982"/>
            <a:ext cx="295275" cy="1587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headEnd type="diamond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>
            <a:stCxn id="5" idx="3"/>
          </p:cNvCxnSpPr>
          <p:nvPr/>
        </p:nvCxnSpPr>
        <p:spPr>
          <a:xfrm>
            <a:off x="1593850" y="1522413"/>
            <a:ext cx="792163" cy="1587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 noChangeAspect="1"/>
          </p:cNvSpPr>
          <p:nvPr/>
        </p:nvSpPr>
        <p:spPr>
          <a:xfrm>
            <a:off x="887413" y="1257300"/>
            <a:ext cx="706437" cy="53022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anchor="ctr"/>
          <a:lstStyle/>
          <a:p>
            <a:pPr algn="ctr"/>
            <a:endParaRPr lang="nl-NL" sz="700" b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887413" y="2443163"/>
            <a:ext cx="706437" cy="53022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anchor="ctr"/>
          <a:lstStyle/>
          <a:p>
            <a:pPr algn="ctr"/>
            <a:endParaRPr lang="nl-NL" sz="700" b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887413" y="1098550"/>
            <a:ext cx="706437" cy="1619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0" anchor="ctr"/>
          <a:lstStyle/>
          <a:p>
            <a:pPr algn="ctr"/>
            <a:r>
              <a:rPr lang="nl-NL" sz="700">
                <a:solidFill>
                  <a:srgbClr val="FFFFFF"/>
                </a:solidFill>
                <a:latin typeface="Verdana" pitchFamily="34" charset="0"/>
                <a:cs typeface="Arial" charset="0"/>
              </a:rPr>
              <a:t>klant</a:t>
            </a: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2316163" y="1098550"/>
            <a:ext cx="2606675" cy="1619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0" anchor="ctr"/>
          <a:lstStyle/>
          <a:p>
            <a:pPr algn="ctr"/>
            <a:r>
              <a:rPr lang="nl-NL" sz="700">
                <a:solidFill>
                  <a:srgbClr val="FFFFFF"/>
                </a:solidFill>
                <a:latin typeface="Verdana" pitchFamily="34" charset="0"/>
                <a:cs typeface="Arial" charset="0"/>
              </a:rPr>
              <a:t>bestelling</a:t>
            </a: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887413" y="2284413"/>
            <a:ext cx="706437" cy="1603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0" anchor="ctr"/>
          <a:lstStyle/>
          <a:p>
            <a:pPr algn="ctr"/>
            <a:r>
              <a:rPr lang="nl-NL" sz="70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product</a:t>
            </a: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1574800" y="1339850"/>
            <a:ext cx="187325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/>
            <a:r>
              <a:rPr lang="nl-NL" sz="7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Arial" charset="0"/>
              </a:rPr>
              <a:t>1</a:t>
            </a:r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2152650" y="1352550"/>
            <a:ext cx="185738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/>
            <a:r>
              <a:rPr lang="nl-NL" sz="70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Arial" charset="0"/>
              </a:rPr>
              <a:t>*</a:t>
            </a: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3465513" y="2138363"/>
            <a:ext cx="187325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/>
            <a:r>
              <a:rPr lang="nl-NL" sz="70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Arial" charset="0"/>
              </a:rPr>
              <a:t>*</a:t>
            </a:r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2319338" y="2284413"/>
            <a:ext cx="2603500" cy="1603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0" anchor="ctr"/>
          <a:lstStyle/>
          <a:p>
            <a:pPr algn="ctr"/>
            <a:r>
              <a:rPr lang="nl-NL" sz="700">
                <a:solidFill>
                  <a:srgbClr val="FFFFFF"/>
                </a:solidFill>
                <a:latin typeface="Verdana" pitchFamily="34" charset="0"/>
                <a:cs typeface="Arial" charset="0"/>
              </a:rPr>
              <a:t>bestelregel</a:t>
            </a:r>
          </a:p>
        </p:txBody>
      </p:sp>
      <p:cxnSp>
        <p:nvCxnSpPr>
          <p:cNvPr id="14" name="Straight Arrow Connector 13"/>
          <p:cNvCxnSpPr>
            <a:stCxn id="6" idx="3"/>
          </p:cNvCxnSpPr>
          <p:nvPr/>
        </p:nvCxnSpPr>
        <p:spPr>
          <a:xfrm>
            <a:off x="1593850" y="2708275"/>
            <a:ext cx="725488" cy="15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 noChangeAspect="1"/>
          </p:cNvSpPr>
          <p:nvPr/>
        </p:nvSpPr>
        <p:spPr>
          <a:xfrm>
            <a:off x="1571625" y="2489200"/>
            <a:ext cx="187325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/>
            <a:r>
              <a:rPr lang="nl-NL" sz="7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Arial" charset="0"/>
              </a:rPr>
              <a:t>1</a:t>
            </a:r>
          </a:p>
        </p:txBody>
      </p:sp>
      <p:sp>
        <p:nvSpPr>
          <p:cNvPr id="16" name="Rectangle 15"/>
          <p:cNvSpPr>
            <a:spLocks noChangeAspect="1"/>
          </p:cNvSpPr>
          <p:nvPr/>
        </p:nvSpPr>
        <p:spPr>
          <a:xfrm>
            <a:off x="2174875" y="2559050"/>
            <a:ext cx="185738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/>
            <a:r>
              <a:rPr lang="nl-NL" sz="70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Arial" charset="0"/>
              </a:rPr>
              <a:t>*</a:t>
            </a:r>
          </a:p>
        </p:txBody>
      </p:sp>
      <p:sp>
        <p:nvSpPr>
          <p:cNvPr id="17" name="Rectangle 16"/>
          <p:cNvSpPr>
            <a:spLocks noChangeAspect="1"/>
          </p:cNvSpPr>
          <p:nvPr/>
        </p:nvSpPr>
        <p:spPr>
          <a:xfrm>
            <a:off x="2319338" y="2444750"/>
            <a:ext cx="2603500" cy="52863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18000" rIns="0" bIns="0"/>
          <a:lstStyle/>
          <a:p>
            <a:r>
              <a:rPr lang="nl-NL" sz="700" b="0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aantal : integer</a:t>
            </a:r>
          </a:p>
          <a:p>
            <a:r>
              <a:rPr lang="nl-NL" sz="700" b="0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prijs per stuk </a:t>
            </a:r>
            <a:r>
              <a:rPr lang="nl-NL" sz="700" b="0" dirty="0" err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incl.</a:t>
            </a:r>
            <a:r>
              <a:rPr lang="nl-NL" sz="700" b="0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 btw : amount in €</a:t>
            </a:r>
          </a:p>
          <a:p>
            <a:r>
              <a:rPr lang="nl-NL" sz="700" b="0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/totaalbedrag bestelregel </a:t>
            </a:r>
            <a:r>
              <a:rPr lang="nl-NL" sz="700" b="0" dirty="0" err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incl.</a:t>
            </a:r>
            <a:r>
              <a:rPr lang="nl-NL" sz="700" b="0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 BTW: amount in €</a:t>
            </a:r>
          </a:p>
        </p:txBody>
      </p:sp>
      <p:sp>
        <p:nvSpPr>
          <p:cNvPr id="18" name="Rectangle 17"/>
          <p:cNvSpPr>
            <a:spLocks noChangeAspect="1"/>
          </p:cNvSpPr>
          <p:nvPr/>
        </p:nvSpPr>
        <p:spPr>
          <a:xfrm>
            <a:off x="2316163" y="1260475"/>
            <a:ext cx="2606675" cy="65405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/>
          <a:lstStyle/>
          <a:p>
            <a:endParaRPr lang="nl-NL" sz="700" b="0" dirty="0">
              <a:solidFill>
                <a:schemeClr val="tx1"/>
              </a:solidFill>
              <a:latin typeface="Verdana" pitchFamily="34" charset="0"/>
              <a:cs typeface="Arial" charset="0"/>
            </a:endParaRPr>
          </a:p>
          <a:p>
            <a:endParaRPr lang="nl-NL" sz="700" b="0" dirty="0">
              <a:solidFill>
                <a:schemeClr val="tx1"/>
              </a:solidFill>
              <a:latin typeface="Verdana" pitchFamily="34" charset="0"/>
              <a:cs typeface="Arial" charset="0"/>
            </a:endParaRPr>
          </a:p>
          <a:p>
            <a:endParaRPr lang="nl-NL" sz="700" b="0" dirty="0">
              <a:solidFill>
                <a:schemeClr val="tx1"/>
              </a:solidFill>
              <a:latin typeface="Verdana" pitchFamily="34" charset="0"/>
              <a:cs typeface="Arial" charset="0"/>
            </a:endParaRPr>
          </a:p>
          <a:p>
            <a:r>
              <a:rPr lang="nl-NL" sz="700" b="0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/totaalbedrag bestelling </a:t>
            </a:r>
            <a:r>
              <a:rPr lang="nl-NL" sz="700" b="0" dirty="0" err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incl.</a:t>
            </a:r>
            <a:r>
              <a:rPr lang="nl-NL" sz="700" b="0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 BTW : amount in €</a:t>
            </a:r>
          </a:p>
        </p:txBody>
      </p:sp>
      <p:sp>
        <p:nvSpPr>
          <p:cNvPr id="20" name="Isosceles Triangle 19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EBCDA7-1C89-E649-A93D-463A10456554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33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03250" y="0"/>
            <a:ext cx="4398963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/>
              <a:t>Overerving</a:t>
            </a:r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693372" y="1215134"/>
            <a:ext cx="2009075" cy="1328014"/>
            <a:chOff x="708280" y="1019783"/>
            <a:chExt cx="2008773" cy="1328549"/>
          </a:xfrm>
        </p:grpSpPr>
        <p:sp>
          <p:nvSpPr>
            <p:cNvPr id="43" name="Rectangle 42"/>
            <p:cNvSpPr>
              <a:spLocks noChangeAspect="1"/>
            </p:cNvSpPr>
            <p:nvPr/>
          </p:nvSpPr>
          <p:spPr>
            <a:xfrm>
              <a:off x="812656" y="1908442"/>
              <a:ext cx="1323776" cy="16040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/>
              <a:r>
                <a:rPr lang="nl-NL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hotelovernachting</a:t>
              </a:r>
            </a:p>
          </p:txBody>
        </p:sp>
        <p:sp>
          <p:nvSpPr>
            <p:cNvPr id="44" name="Rectangle 43"/>
            <p:cNvSpPr>
              <a:spLocks noChangeAspect="1"/>
            </p:cNvSpPr>
            <p:nvPr/>
          </p:nvSpPr>
          <p:spPr>
            <a:xfrm>
              <a:off x="708280" y="1019783"/>
              <a:ext cx="1015847" cy="19944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/>
              <a:r>
                <a:rPr lang="nl-NL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«</a:t>
              </a:r>
              <a:r>
                <a:rPr lang="en-US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enumeration</a:t>
              </a:r>
              <a:r>
                <a:rPr lang="nl-NL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»</a:t>
              </a:r>
            </a:p>
            <a:p>
              <a:pPr algn="ctr"/>
              <a:r>
                <a:rPr lang="nl-NL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bedgrootte</a:t>
              </a:r>
            </a:p>
          </p:txBody>
        </p:sp>
        <p:sp>
          <p:nvSpPr>
            <p:cNvPr id="45" name="Rectangle 44"/>
            <p:cNvSpPr>
              <a:spLocks noChangeAspect="1"/>
            </p:cNvSpPr>
            <p:nvPr/>
          </p:nvSpPr>
          <p:spPr>
            <a:xfrm>
              <a:off x="708280" y="1227165"/>
              <a:ext cx="1015847" cy="3636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18000" rIns="0" bIns="0"/>
            <a:lstStyle/>
            <a:p>
              <a:r>
                <a:rPr lang="nl-NL" sz="700" b="0" dirty="0" err="1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king</a:t>
              </a:r>
              <a:r>
                <a:rPr lang="nl-NL" sz="700" b="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nl-NL" sz="700" b="0" dirty="0" err="1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size</a:t>
              </a:r>
              <a:endParaRPr lang="nl-NL" sz="700" b="0" dirty="0">
                <a:solidFill>
                  <a:schemeClr val="tx1"/>
                </a:solidFill>
                <a:latin typeface="Verdana" pitchFamily="34" charset="0"/>
                <a:cs typeface="Arial" charset="0"/>
              </a:endParaRPr>
            </a:p>
            <a:p>
              <a:r>
                <a:rPr lang="nl-NL" sz="700" b="0" dirty="0" err="1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queen</a:t>
              </a:r>
              <a:r>
                <a:rPr lang="nl-NL" sz="700" b="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nl-NL" sz="700" b="0" dirty="0" err="1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size</a:t>
              </a:r>
              <a:endParaRPr lang="nl-NL" sz="700" b="0" dirty="0">
                <a:solidFill>
                  <a:schemeClr val="tx1"/>
                </a:solidFill>
                <a:latin typeface="Verdana" pitchFamily="34" charset="0"/>
                <a:cs typeface="Arial" charset="0"/>
              </a:endParaRPr>
            </a:p>
            <a:p>
              <a:r>
                <a:rPr lang="nl-NL" sz="700" b="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budget </a:t>
              </a:r>
              <a:r>
                <a:rPr lang="nl-NL" sz="700" b="0" dirty="0" err="1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size</a:t>
              </a:r>
              <a:endParaRPr lang="nl-NL" sz="700" b="0" dirty="0">
                <a:solidFill>
                  <a:schemeClr val="tx1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46" name="Isosceles Triangle 18"/>
            <p:cNvSpPr>
              <a:spLocks noChangeArrowheads="1"/>
            </p:cNvSpPr>
            <p:nvPr/>
          </p:nvSpPr>
          <p:spPr bwMode="auto">
            <a:xfrm>
              <a:off x="2591641" y="1454284"/>
              <a:ext cx="125412" cy="160337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marL="342900" indent="-342900" defTabSz="195263"/>
              <a:endParaRPr lang="nl-NL" sz="700" b="0">
                <a:latin typeface="Verdana" pitchFamily="34" charset="0"/>
              </a:endParaRPr>
            </a:p>
          </p:txBody>
        </p:sp>
        <p:cxnSp>
          <p:nvCxnSpPr>
            <p:cNvPr id="47" name="Elbow Connector 46"/>
            <p:cNvCxnSpPr>
              <a:stCxn id="46" idx="3"/>
              <a:endCxn id="43" idx="0"/>
            </p:cNvCxnSpPr>
            <p:nvPr/>
          </p:nvCxnSpPr>
          <p:spPr>
            <a:xfrm rot="5400000">
              <a:off x="1917536" y="1171629"/>
              <a:ext cx="293821" cy="1179803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>
              <a:spLocks noChangeAspect="1"/>
            </p:cNvSpPr>
            <p:nvPr/>
          </p:nvSpPr>
          <p:spPr>
            <a:xfrm>
              <a:off x="812656" y="2068847"/>
              <a:ext cx="1323776" cy="2794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18000" rIns="0" bIns="0"/>
            <a:lstStyle/>
            <a:p>
              <a:r>
                <a:rPr lang="nl-NL" sz="700" b="0" dirty="0" err="1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bedgrootte</a:t>
              </a:r>
              <a:r>
                <a:rPr lang="nl-NL" sz="700" b="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 : </a:t>
              </a:r>
              <a:r>
                <a:rPr lang="nl-NL" sz="700" b="0" dirty="0" err="1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bedgrootte</a:t>
              </a:r>
              <a:endParaRPr lang="nl-NL" sz="700" b="0" dirty="0">
                <a:solidFill>
                  <a:schemeClr val="tx1"/>
                </a:solidFill>
                <a:latin typeface="Verdana" pitchFamily="34" charset="0"/>
                <a:cs typeface="Arial" charset="0"/>
              </a:endParaRPr>
            </a:p>
            <a:p>
              <a:r>
                <a:rPr lang="nl-NL" sz="700" b="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ontbijt : boolean</a:t>
              </a:r>
            </a:p>
            <a:p>
              <a:endParaRPr lang="nl-NL" sz="700" b="0" dirty="0">
                <a:solidFill>
                  <a:schemeClr val="tx1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2921123" y="2626808"/>
            <a:ext cx="1760256" cy="608600"/>
            <a:chOff x="2920788" y="2698797"/>
            <a:chExt cx="1759857" cy="608215"/>
          </a:xfrm>
        </p:grpSpPr>
        <p:sp>
          <p:nvSpPr>
            <p:cNvPr id="50" name="Rectangle 49"/>
            <p:cNvSpPr>
              <a:spLocks noChangeAspect="1"/>
            </p:cNvSpPr>
            <p:nvPr/>
          </p:nvSpPr>
          <p:spPr>
            <a:xfrm>
              <a:off x="3645989" y="2959561"/>
              <a:ext cx="1034656" cy="16182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/>
              <a:r>
                <a:rPr lang="nl-NL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busreis</a:t>
              </a:r>
            </a:p>
          </p:txBody>
        </p:sp>
        <p:cxnSp>
          <p:nvCxnSpPr>
            <p:cNvPr id="51" name="Elbow Connector 50"/>
            <p:cNvCxnSpPr>
              <a:stCxn id="55" idx="3"/>
              <a:endCxn id="50" idx="0"/>
            </p:cNvCxnSpPr>
            <p:nvPr/>
          </p:nvCxnSpPr>
          <p:spPr>
            <a:xfrm rot="16200000" flipH="1">
              <a:off x="3411707" y="2207878"/>
              <a:ext cx="260691" cy="124253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>
              <a:spLocks noChangeAspect="1"/>
            </p:cNvSpPr>
            <p:nvPr/>
          </p:nvSpPr>
          <p:spPr>
            <a:xfrm>
              <a:off x="3645989" y="3121388"/>
              <a:ext cx="1034655" cy="18562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/>
            <a:lstStyle/>
            <a:p>
              <a:endParaRPr lang="nl-NL" sz="700" b="0">
                <a:solidFill>
                  <a:schemeClr val="tx1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797764" y="2466267"/>
            <a:ext cx="2549873" cy="810334"/>
            <a:chOff x="797622" y="2538130"/>
            <a:chExt cx="2549494" cy="809299"/>
          </a:xfrm>
        </p:grpSpPr>
        <p:sp>
          <p:nvSpPr>
            <p:cNvPr id="54" name="Rectangle 53"/>
            <p:cNvSpPr>
              <a:spLocks noChangeAspect="1"/>
            </p:cNvSpPr>
            <p:nvPr/>
          </p:nvSpPr>
          <p:spPr>
            <a:xfrm>
              <a:off x="2018887" y="2960577"/>
              <a:ext cx="1328229" cy="1601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/>
              <a:r>
                <a:rPr lang="nl-NL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vliegreis</a:t>
              </a:r>
            </a:p>
          </p:txBody>
        </p:sp>
        <p:sp>
          <p:nvSpPr>
            <p:cNvPr id="55" name="Isosceles Triangle 18"/>
            <p:cNvSpPr>
              <a:spLocks noChangeArrowheads="1"/>
            </p:cNvSpPr>
            <p:nvPr/>
          </p:nvSpPr>
          <p:spPr bwMode="auto">
            <a:xfrm>
              <a:off x="2857958" y="2538130"/>
              <a:ext cx="125412" cy="160337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marL="342900" indent="-342900" defTabSz="195263"/>
              <a:endParaRPr lang="nl-NL" sz="700" b="0">
                <a:latin typeface="Verdana" pitchFamily="34" charset="0"/>
              </a:endParaRPr>
            </a:p>
          </p:txBody>
        </p:sp>
        <p:cxnSp>
          <p:nvCxnSpPr>
            <p:cNvPr id="56" name="Elbow Connector 55"/>
            <p:cNvCxnSpPr>
              <a:stCxn id="55" idx="3"/>
              <a:endCxn id="54" idx="0"/>
            </p:cNvCxnSpPr>
            <p:nvPr/>
          </p:nvCxnSpPr>
          <p:spPr>
            <a:xfrm rot="5400000">
              <a:off x="2670780" y="2710689"/>
              <a:ext cx="262108" cy="237663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>
              <a:spLocks noChangeAspect="1"/>
            </p:cNvSpPr>
            <p:nvPr/>
          </p:nvSpPr>
          <p:spPr>
            <a:xfrm>
              <a:off x="2018887" y="3120710"/>
              <a:ext cx="1328229" cy="18708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18000" rIns="0" bIns="0"/>
            <a:lstStyle/>
            <a:p>
              <a:r>
                <a:rPr lang="nl-NL" sz="700" b="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klasse : vliegklasse</a:t>
              </a:r>
            </a:p>
            <a:p>
              <a:endParaRPr lang="nl-NL" sz="700" b="0" dirty="0">
                <a:solidFill>
                  <a:schemeClr val="tx1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8" name="Rectangle 57"/>
            <p:cNvSpPr>
              <a:spLocks noChangeAspect="1"/>
            </p:cNvSpPr>
            <p:nvPr/>
          </p:nvSpPr>
          <p:spPr>
            <a:xfrm>
              <a:off x="797622" y="2845216"/>
              <a:ext cx="1015849" cy="2193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/>
              <a:r>
                <a:rPr lang="nl-NL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«</a:t>
              </a:r>
              <a:r>
                <a:rPr lang="en-US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enumeration</a:t>
              </a:r>
              <a:r>
                <a:rPr lang="nl-NL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»</a:t>
              </a:r>
            </a:p>
            <a:p>
              <a:pPr algn="ctr"/>
              <a:r>
                <a:rPr lang="nl-NL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vliegklasse</a:t>
              </a:r>
            </a:p>
          </p:txBody>
        </p:sp>
        <p:sp>
          <p:nvSpPr>
            <p:cNvPr id="59" name="Rectangle 58"/>
            <p:cNvSpPr>
              <a:spLocks noChangeAspect="1"/>
            </p:cNvSpPr>
            <p:nvPr/>
          </p:nvSpPr>
          <p:spPr>
            <a:xfrm>
              <a:off x="797622" y="3072489"/>
              <a:ext cx="1015849" cy="2749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18000" rIns="0" bIns="0"/>
            <a:lstStyle/>
            <a:p>
              <a:r>
                <a:rPr lang="nl-NL" sz="700" b="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business</a:t>
              </a:r>
            </a:p>
            <a:p>
              <a:r>
                <a:rPr lang="nl-NL" sz="700" b="0" dirty="0" err="1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economy</a:t>
              </a:r>
              <a:endParaRPr lang="nl-NL" sz="700" b="0" dirty="0">
                <a:solidFill>
                  <a:schemeClr val="tx1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2318589" y="1809732"/>
            <a:ext cx="2492375" cy="733422"/>
            <a:chOff x="2333288" y="1614986"/>
            <a:chExt cx="2491963" cy="732641"/>
          </a:xfrm>
        </p:grpSpPr>
        <p:cxnSp>
          <p:nvCxnSpPr>
            <p:cNvPr id="61" name="Elbow Connector 60"/>
            <p:cNvCxnSpPr>
              <a:stCxn id="46" idx="3"/>
              <a:endCxn id="72" idx="0"/>
            </p:cNvCxnSpPr>
            <p:nvPr/>
          </p:nvCxnSpPr>
          <p:spPr>
            <a:xfrm rot="16200000" flipH="1">
              <a:off x="2640785" y="1628579"/>
              <a:ext cx="293374" cy="26618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>
              <a:spLocks noChangeAspect="1"/>
            </p:cNvSpPr>
            <p:nvPr/>
          </p:nvSpPr>
          <p:spPr>
            <a:xfrm>
              <a:off x="4085598" y="1908361"/>
              <a:ext cx="739653" cy="16175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/>
              <a:r>
                <a:rPr lang="nl-NL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plaats</a:t>
              </a:r>
            </a:p>
          </p:txBody>
        </p:sp>
        <p:sp>
          <p:nvSpPr>
            <p:cNvPr id="63" name="Rectangle 62"/>
            <p:cNvSpPr>
              <a:spLocks noChangeAspect="1"/>
            </p:cNvSpPr>
            <p:nvPr/>
          </p:nvSpPr>
          <p:spPr>
            <a:xfrm>
              <a:off x="4085598" y="2070113"/>
              <a:ext cx="739653" cy="1855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18000" rIns="0" bIns="0"/>
            <a:lstStyle/>
            <a:p>
              <a:r>
                <a:rPr lang="nl-NL" sz="700" b="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naam : string</a:t>
              </a: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3507844" y="1938491"/>
              <a:ext cx="577754" cy="0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23"/>
            <p:cNvSpPr>
              <a:spLocks noChangeAspect="1"/>
            </p:cNvSpPr>
            <p:nvPr/>
          </p:nvSpPr>
          <p:spPr>
            <a:xfrm>
              <a:off x="3844338" y="1913118"/>
              <a:ext cx="187294" cy="160167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/>
            <a:lstStyle/>
            <a:p>
              <a:pPr algn="ctr"/>
              <a:r>
                <a:rPr lang="nl-NL" sz="700" dirty="0">
                  <a:solidFill>
                    <a:schemeClr val="accent1">
                      <a:lumMod val="75000"/>
                    </a:schemeClr>
                  </a:solidFill>
                  <a:latin typeface="Verdana" pitchFamily="34" charset="0"/>
                  <a:cs typeface="Arial" charset="0"/>
                </a:rPr>
                <a:t>1</a:t>
              </a:r>
            </a:p>
          </p:txBody>
        </p:sp>
        <p:sp>
          <p:nvSpPr>
            <p:cNvPr id="66" name="Rectangle 65"/>
            <p:cNvSpPr>
              <a:spLocks noChangeAspect="1"/>
            </p:cNvSpPr>
            <p:nvPr/>
          </p:nvSpPr>
          <p:spPr>
            <a:xfrm>
              <a:off x="3476099" y="1925804"/>
              <a:ext cx="187294" cy="160167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/>
            <a:lstStyle/>
            <a:p>
              <a:pPr algn="ctr"/>
              <a:r>
                <a:rPr lang="nl-NL" sz="700" dirty="0">
                  <a:solidFill>
                    <a:schemeClr val="accent1">
                      <a:lumMod val="75000"/>
                    </a:schemeClr>
                  </a:solidFill>
                  <a:latin typeface="Verdana" pitchFamily="34" charset="0"/>
                  <a:cs typeface="Arial" charset="0"/>
                </a:rPr>
                <a:t>*</a:t>
              </a:r>
            </a:p>
          </p:txBody>
        </p:sp>
        <p:sp>
          <p:nvSpPr>
            <p:cNvPr id="67" name="Rectangle 66"/>
            <p:cNvSpPr>
              <a:spLocks noChangeAspect="1"/>
            </p:cNvSpPr>
            <p:nvPr/>
          </p:nvSpPr>
          <p:spPr>
            <a:xfrm>
              <a:off x="3761802" y="1776740"/>
              <a:ext cx="187294" cy="161751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/>
            <a:lstStyle/>
            <a:p>
              <a:pPr algn="ctr"/>
              <a:r>
                <a:rPr lang="nl-NL" sz="700" dirty="0">
                  <a:solidFill>
                    <a:schemeClr val="accent1">
                      <a:lumMod val="75000"/>
                    </a:schemeClr>
                  </a:solidFill>
                  <a:latin typeface="Verdana" pitchFamily="34" charset="0"/>
                  <a:cs typeface="Arial" charset="0"/>
                </a:rPr>
                <a:t>van</a:t>
              </a: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>
              <a:off x="3507844" y="2227106"/>
              <a:ext cx="577754" cy="0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>
              <a:spLocks noChangeAspect="1"/>
            </p:cNvSpPr>
            <p:nvPr/>
          </p:nvSpPr>
          <p:spPr>
            <a:xfrm>
              <a:off x="3844338" y="2063770"/>
              <a:ext cx="187294" cy="161751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/>
            <a:lstStyle/>
            <a:p>
              <a:pPr algn="ctr"/>
              <a:r>
                <a:rPr lang="nl-NL" sz="700" dirty="0">
                  <a:solidFill>
                    <a:schemeClr val="accent1">
                      <a:lumMod val="75000"/>
                    </a:schemeClr>
                  </a:solidFill>
                  <a:latin typeface="Verdana" pitchFamily="34" charset="0"/>
                  <a:cs typeface="Arial" charset="0"/>
                </a:rPr>
                <a:t>1</a:t>
              </a:r>
            </a:p>
          </p:txBody>
        </p:sp>
        <p:sp>
          <p:nvSpPr>
            <p:cNvPr id="70" name="Rectangle 69"/>
            <p:cNvSpPr>
              <a:spLocks noChangeAspect="1"/>
            </p:cNvSpPr>
            <p:nvPr/>
          </p:nvSpPr>
          <p:spPr>
            <a:xfrm>
              <a:off x="3476099" y="2098657"/>
              <a:ext cx="187294" cy="161751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/>
            <a:lstStyle/>
            <a:p>
              <a:pPr algn="ctr"/>
              <a:r>
                <a:rPr lang="nl-NL" sz="700" dirty="0">
                  <a:solidFill>
                    <a:schemeClr val="accent1">
                      <a:lumMod val="75000"/>
                    </a:schemeClr>
                  </a:solidFill>
                  <a:latin typeface="Verdana" pitchFamily="34" charset="0"/>
                  <a:cs typeface="Arial" charset="0"/>
                </a:rPr>
                <a:t>*</a:t>
              </a:r>
            </a:p>
          </p:txBody>
        </p:sp>
        <p:sp>
          <p:nvSpPr>
            <p:cNvPr id="71" name="Rectangle 70"/>
            <p:cNvSpPr>
              <a:spLocks noChangeAspect="1"/>
            </p:cNvSpPr>
            <p:nvPr/>
          </p:nvSpPr>
          <p:spPr>
            <a:xfrm>
              <a:off x="3755453" y="2185876"/>
              <a:ext cx="187294" cy="161751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/>
            <a:lstStyle/>
            <a:p>
              <a:pPr algn="ctr"/>
              <a:r>
                <a:rPr lang="nl-NL" sz="700" dirty="0">
                  <a:solidFill>
                    <a:schemeClr val="accent1">
                      <a:lumMod val="75000"/>
                    </a:schemeClr>
                  </a:solidFill>
                  <a:latin typeface="Verdana" pitchFamily="34" charset="0"/>
                  <a:cs typeface="Arial" charset="0"/>
                </a:rPr>
                <a:t>naar</a:t>
              </a:r>
            </a:p>
          </p:txBody>
        </p:sp>
        <p:sp>
          <p:nvSpPr>
            <p:cNvPr id="72" name="Rectangle 71"/>
            <p:cNvSpPr>
              <a:spLocks noChangeAspect="1"/>
            </p:cNvSpPr>
            <p:nvPr/>
          </p:nvSpPr>
          <p:spPr>
            <a:xfrm>
              <a:off x="2333288" y="1908361"/>
              <a:ext cx="1174556" cy="16175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/>
              <a:r>
                <a:rPr lang="nl-NL" sz="700" i="1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vervoer</a:t>
              </a:r>
            </a:p>
          </p:txBody>
        </p:sp>
        <p:sp>
          <p:nvSpPr>
            <p:cNvPr id="73" name="Rectangle 72"/>
            <p:cNvSpPr>
              <a:spLocks noChangeAspect="1"/>
            </p:cNvSpPr>
            <p:nvPr/>
          </p:nvSpPr>
          <p:spPr>
            <a:xfrm>
              <a:off x="2333288" y="2070113"/>
              <a:ext cx="1174556" cy="1855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/>
            <a:lstStyle/>
            <a:p>
              <a:endParaRPr lang="nl-NL" sz="700" b="0">
                <a:solidFill>
                  <a:schemeClr val="tx1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993761" y="1215731"/>
            <a:ext cx="830076" cy="342202"/>
            <a:chOff x="2268386" y="431800"/>
            <a:chExt cx="830076" cy="342202"/>
          </a:xfrm>
        </p:grpSpPr>
        <p:sp>
          <p:nvSpPr>
            <p:cNvPr id="76" name="Rectangle 75"/>
            <p:cNvSpPr>
              <a:spLocks noChangeAspect="1"/>
            </p:cNvSpPr>
            <p:nvPr/>
          </p:nvSpPr>
          <p:spPr bwMode="auto">
            <a:xfrm>
              <a:off x="2268386" y="431800"/>
              <a:ext cx="830076" cy="1619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/>
              <a:r>
                <a:rPr lang="nl-NL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boeking</a:t>
              </a:r>
            </a:p>
          </p:txBody>
        </p:sp>
        <p:sp>
          <p:nvSpPr>
            <p:cNvPr id="77" name="Rectangle 76"/>
            <p:cNvSpPr>
              <a:spLocks noChangeAspect="1"/>
            </p:cNvSpPr>
            <p:nvPr/>
          </p:nvSpPr>
          <p:spPr bwMode="auto">
            <a:xfrm>
              <a:off x="2268386" y="593726"/>
              <a:ext cx="830076" cy="18027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/>
            <a:lstStyle/>
            <a:p>
              <a:endParaRPr lang="nl-NL" sz="700" b="0" i="1" dirty="0">
                <a:solidFill>
                  <a:schemeClr val="tx1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74" name="Isosceles Triangle 73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grpSp>
        <p:nvGrpSpPr>
          <p:cNvPr id="2" name="Group 1"/>
          <p:cNvGrpSpPr/>
          <p:nvPr/>
        </p:nvGrpSpPr>
        <p:grpSpPr>
          <a:xfrm>
            <a:off x="1853348" y="1215135"/>
            <a:ext cx="2074967" cy="430118"/>
            <a:chOff x="1853348" y="1215135"/>
            <a:chExt cx="2074967" cy="430118"/>
          </a:xfrm>
        </p:grpSpPr>
        <p:grpSp>
          <p:nvGrpSpPr>
            <p:cNvPr id="89" name="Group 88"/>
            <p:cNvGrpSpPr/>
            <p:nvPr/>
          </p:nvGrpSpPr>
          <p:grpSpPr>
            <a:xfrm>
              <a:off x="1853348" y="1215135"/>
              <a:ext cx="2074967" cy="430118"/>
              <a:chOff x="1853348" y="1093841"/>
              <a:chExt cx="2074967" cy="430118"/>
            </a:xfrm>
          </p:grpSpPr>
          <p:cxnSp>
            <p:nvCxnSpPr>
              <p:cNvPr id="87" name="Straight Arrow Connector 86"/>
              <p:cNvCxnSpPr/>
              <p:nvPr/>
            </p:nvCxnSpPr>
            <p:spPr>
              <a:xfrm rot="10800000">
                <a:off x="3480626" y="1317169"/>
                <a:ext cx="447689" cy="1588"/>
              </a:xfrm>
              <a:prstGeom prst="straightConnector1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headEnd type="diamond" w="lg" len="lg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5" name="Group 84"/>
              <p:cNvGrpSpPr/>
              <p:nvPr/>
            </p:nvGrpSpPr>
            <p:grpSpPr>
              <a:xfrm>
                <a:off x="1853348" y="1093841"/>
                <a:ext cx="1627277" cy="430118"/>
                <a:chOff x="1853348" y="1093841"/>
                <a:chExt cx="1627277" cy="430118"/>
              </a:xfrm>
            </p:grpSpPr>
            <p:sp>
              <p:nvSpPr>
                <p:cNvPr id="40" name="Rectangle 39"/>
                <p:cNvSpPr>
                  <a:spLocks noChangeAspect="1"/>
                </p:cNvSpPr>
                <p:nvPr/>
              </p:nvSpPr>
              <p:spPr bwMode="auto">
                <a:xfrm>
                  <a:off x="1853348" y="1093841"/>
                  <a:ext cx="1627277" cy="161925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 w="19050">
                  <a:solidFill>
                    <a:schemeClr val="accent1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27" tIns="0" rIns="91427" bIns="0" anchor="ctr"/>
                <a:lstStyle/>
                <a:p>
                  <a:pPr algn="ctr"/>
                  <a:r>
                    <a:rPr lang="nl-NL" sz="700" i="1" dirty="0">
                      <a:solidFill>
                        <a:srgbClr val="FFFFFF"/>
                      </a:solidFill>
                      <a:latin typeface="Verdana" pitchFamily="34" charset="0"/>
                      <a:cs typeface="Arial" charset="0"/>
                    </a:rPr>
                    <a:t>boekingsregel</a:t>
                  </a:r>
                </a:p>
              </p:txBody>
            </p:sp>
            <p:sp>
              <p:nvSpPr>
                <p:cNvPr id="41" name="Rectangle 40"/>
                <p:cNvSpPr>
                  <a:spLocks noChangeAspect="1"/>
                </p:cNvSpPr>
                <p:nvPr/>
              </p:nvSpPr>
              <p:spPr bwMode="auto">
                <a:xfrm>
                  <a:off x="1853348" y="1255767"/>
                  <a:ext cx="1627277" cy="26819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1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36000" tIns="18000" rIns="0" bIns="0"/>
                <a:lstStyle/>
                <a:p>
                  <a:r>
                    <a:rPr lang="nl-NL" sz="700" b="0" dirty="0"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rPr>
                    <a:t>aantal personen : integer</a:t>
                  </a:r>
                </a:p>
                <a:p>
                  <a:r>
                    <a:rPr lang="nl-NL" sz="700" b="0" dirty="0"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rPr>
                    <a:t>totaalprijs </a:t>
                  </a:r>
                  <a:r>
                    <a:rPr lang="nl-NL" sz="700" b="0" dirty="0" err="1"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rPr>
                    <a:t>incl.</a:t>
                  </a:r>
                  <a:r>
                    <a:rPr lang="nl-NL" sz="700" b="0" dirty="0"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rPr>
                    <a:t> btw: amount in €</a:t>
                  </a:r>
                </a:p>
                <a:p>
                  <a:endParaRPr lang="nl-NL" sz="700" b="0" dirty="0">
                    <a:solidFill>
                      <a:schemeClr val="tx1"/>
                    </a:solidFill>
                    <a:latin typeface="Verdana" pitchFamily="34" charset="0"/>
                    <a:cs typeface="Arial" charset="0"/>
                  </a:endParaRPr>
                </a:p>
              </p:txBody>
            </p:sp>
          </p:grpSp>
        </p:grpSp>
        <p:sp>
          <p:nvSpPr>
            <p:cNvPr id="75" name="Rectangle 74"/>
            <p:cNvSpPr>
              <a:spLocks noChangeAspect="1"/>
            </p:cNvSpPr>
            <p:nvPr/>
          </p:nvSpPr>
          <p:spPr bwMode="auto">
            <a:xfrm>
              <a:off x="3437276" y="1435812"/>
              <a:ext cx="187325" cy="160337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/>
            <a:lstStyle/>
            <a:p>
              <a:pPr algn="ctr"/>
              <a:r>
                <a:rPr lang="nl-NL" sz="700" dirty="0">
                  <a:solidFill>
                    <a:schemeClr val="accent1">
                      <a:lumMod val="75000"/>
                    </a:schemeClr>
                  </a:solidFill>
                  <a:latin typeface="Verdana" pitchFamily="34" charset="0"/>
                  <a:cs typeface="Arial" charset="0"/>
                </a:rPr>
                <a:t>*</a:t>
              </a: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73BFE72B-4D8C-0E47-8D63-32C07AC39C6C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34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4032" y="0"/>
            <a:ext cx="4067927" cy="513464"/>
          </a:xfrm>
          <a:prstGeom prst="rect">
            <a:avLst/>
          </a:prstGeom>
        </p:spPr>
        <p:txBody>
          <a:bodyPr rIns="0"/>
          <a:lstStyle/>
          <a:p>
            <a:r>
              <a:rPr lang="nl-NL" b="1" dirty="0"/>
              <a:t>Gebruikersrollen modelleren -</a:t>
            </a:r>
            <a:br>
              <a:rPr lang="nl-NL" b="1" dirty="0"/>
            </a:br>
            <a:r>
              <a:rPr lang="nl-NL" b="1" dirty="0"/>
              <a:t>Boolean attribuut voor elke rol</a:t>
            </a:r>
          </a:p>
        </p:txBody>
      </p:sp>
      <p:sp>
        <p:nvSpPr>
          <p:cNvPr id="6" name="Isosceles Triangle 5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grpSp>
        <p:nvGrpSpPr>
          <p:cNvPr id="12" name="Group 11"/>
          <p:cNvGrpSpPr/>
          <p:nvPr/>
        </p:nvGrpSpPr>
        <p:grpSpPr>
          <a:xfrm>
            <a:off x="740328" y="1664978"/>
            <a:ext cx="1825020" cy="840097"/>
            <a:chOff x="740328" y="1664978"/>
            <a:chExt cx="1825020" cy="840097"/>
          </a:xfrm>
        </p:grpSpPr>
        <p:sp>
          <p:nvSpPr>
            <p:cNvPr id="16" name="Rectangle 15"/>
            <p:cNvSpPr>
              <a:spLocks noChangeAspect="1"/>
            </p:cNvSpPr>
            <p:nvPr/>
          </p:nvSpPr>
          <p:spPr>
            <a:xfrm>
              <a:off x="740329" y="1829713"/>
              <a:ext cx="1825019" cy="67536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18000" rIns="0" bIns="0" rtlCol="0" anchor="t" anchorCtr="0"/>
            <a:lstStyle/>
            <a:p>
              <a:r>
                <a:rPr lang="nl-NL" sz="1000" b="0" dirty="0">
                  <a:solidFill>
                    <a:schemeClr val="tx1"/>
                  </a:solidFill>
                </a:rPr>
                <a:t>is inkoper : boolean</a:t>
              </a:r>
            </a:p>
            <a:p>
              <a:r>
                <a:rPr lang="nl-NL" sz="1000" b="0" dirty="0">
                  <a:solidFill>
                    <a:schemeClr val="tx1"/>
                  </a:solidFill>
                </a:rPr>
                <a:t>is magazijnmedewerker : boolean</a:t>
              </a:r>
            </a:p>
            <a:p>
              <a:r>
                <a:rPr lang="nl-NL" sz="1000" b="0" dirty="0">
                  <a:solidFill>
                    <a:schemeClr val="tx1"/>
                  </a:solidFill>
                </a:rPr>
                <a:t>is verkoper : boolean</a:t>
              </a:r>
            </a:p>
            <a:p>
              <a:r>
                <a:rPr lang="nl-NL" sz="1000" b="0" dirty="0">
                  <a:solidFill>
                    <a:schemeClr val="tx1"/>
                  </a:solidFill>
                </a:rPr>
                <a:t>is productbeheerder : boolean</a:t>
              </a:r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>
            <a:xfrm>
              <a:off x="740328" y="1664978"/>
              <a:ext cx="1825019" cy="1612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rtlCol="0" anchor="ctr"/>
            <a:lstStyle/>
            <a:p>
              <a:pPr algn="ctr"/>
              <a:r>
                <a:rPr lang="nl-NL" sz="1000" b="1" dirty="0"/>
                <a:t>gebruiker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F8EBFDE-0B2C-7944-B85C-C4E9391EEA80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35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3520" y="0"/>
            <a:ext cx="4339259" cy="513464"/>
          </a:xfrm>
          <a:prstGeom prst="rect">
            <a:avLst/>
          </a:prstGeom>
        </p:spPr>
        <p:txBody>
          <a:bodyPr lIns="0" rIns="0"/>
          <a:lstStyle/>
          <a:p>
            <a:r>
              <a:rPr lang="nl-NL" b="1" dirty="0"/>
              <a:t>Gebruikersrollen modelleren -</a:t>
            </a:r>
            <a:br>
              <a:rPr lang="nl-NL" b="1" dirty="0"/>
            </a:br>
            <a:r>
              <a:rPr lang="nl-NL" b="1" dirty="0"/>
              <a:t>Eigenschap voor een bepaalde rol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40328" y="1664978"/>
            <a:ext cx="1825020" cy="820930"/>
            <a:chOff x="740328" y="1664978"/>
            <a:chExt cx="1825020" cy="820930"/>
          </a:xfrm>
        </p:grpSpPr>
        <p:sp>
          <p:nvSpPr>
            <p:cNvPr id="3" name="Rectangle 2"/>
            <p:cNvSpPr>
              <a:spLocks noChangeAspect="1"/>
            </p:cNvSpPr>
            <p:nvPr/>
          </p:nvSpPr>
          <p:spPr>
            <a:xfrm>
              <a:off x="740329" y="1829713"/>
              <a:ext cx="1825019" cy="65619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18000" rIns="0" bIns="0" rtlCol="0" anchor="t" anchorCtr="0"/>
            <a:lstStyle/>
            <a:p>
              <a:r>
                <a:rPr lang="nl-NL" sz="1000" b="0" dirty="0">
                  <a:solidFill>
                    <a:schemeClr val="tx1"/>
                  </a:solidFill>
                </a:rPr>
                <a:t>is inkoper : boolean</a:t>
              </a:r>
            </a:p>
            <a:p>
              <a:r>
                <a:rPr lang="nl-NL" sz="1000" b="0" dirty="0">
                  <a:solidFill>
                    <a:schemeClr val="tx1"/>
                  </a:solidFill>
                </a:rPr>
                <a:t>is magazijnmedewerker : boolean</a:t>
              </a:r>
            </a:p>
            <a:p>
              <a:r>
                <a:rPr lang="nl-NL" sz="1000" b="0" dirty="0">
                  <a:solidFill>
                    <a:schemeClr val="tx1"/>
                  </a:solidFill>
                </a:rPr>
                <a:t>is verkoper : boolean</a:t>
              </a:r>
            </a:p>
            <a:p>
              <a:r>
                <a:rPr lang="nl-NL" sz="1000" b="0" dirty="0">
                  <a:solidFill>
                    <a:schemeClr val="tx1"/>
                  </a:solidFill>
                </a:rPr>
                <a:t>is productbeheerder : boolean</a:t>
              </a:r>
            </a:p>
          </p:txBody>
        </p:sp>
        <p:sp>
          <p:nvSpPr>
            <p:cNvPr id="4" name="Rectangle 3"/>
            <p:cNvSpPr>
              <a:spLocks noChangeAspect="1"/>
            </p:cNvSpPr>
            <p:nvPr/>
          </p:nvSpPr>
          <p:spPr>
            <a:xfrm>
              <a:off x="740328" y="1664978"/>
              <a:ext cx="1825019" cy="1612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rtlCol="0" anchor="ctr"/>
            <a:lstStyle/>
            <a:p>
              <a:pPr algn="ctr"/>
              <a:r>
                <a:rPr lang="nl-NL" sz="1000" b="1" dirty="0"/>
                <a:t>gebruiker</a:t>
              </a:r>
            </a:p>
          </p:txBody>
        </p:sp>
      </p:grpSp>
      <p:sp>
        <p:nvSpPr>
          <p:cNvPr id="6" name="Isosceles Triangle 5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grpSp>
        <p:nvGrpSpPr>
          <p:cNvPr id="16" name="Group 15"/>
          <p:cNvGrpSpPr/>
          <p:nvPr/>
        </p:nvGrpSpPr>
        <p:grpSpPr>
          <a:xfrm>
            <a:off x="2574001" y="1801653"/>
            <a:ext cx="2368778" cy="531812"/>
            <a:chOff x="2574001" y="1801653"/>
            <a:chExt cx="2368778" cy="531812"/>
          </a:xfrm>
        </p:grpSpPr>
        <p:sp>
          <p:nvSpPr>
            <p:cNvPr id="13" name="Rectangle 12"/>
            <p:cNvSpPr>
              <a:spLocks noChangeAspect="1"/>
            </p:cNvSpPr>
            <p:nvPr/>
          </p:nvSpPr>
          <p:spPr bwMode="auto">
            <a:xfrm>
              <a:off x="3757779" y="1965600"/>
              <a:ext cx="187325" cy="161925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/>
            <a:lstStyle/>
            <a:p>
              <a:pPr algn="ctr"/>
              <a:r>
                <a:rPr lang="nl-NL" sz="700" dirty="0">
                  <a:solidFill>
                    <a:schemeClr val="accent1">
                      <a:lumMod val="75000"/>
                    </a:schemeClr>
                  </a:solidFill>
                  <a:latin typeface="Verdana" pitchFamily="34" charset="0"/>
                  <a:cs typeface="Arial" charset="0"/>
                </a:rPr>
                <a:t>*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V="1">
              <a:off x="2702588" y="2098800"/>
              <a:ext cx="1216770" cy="5466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headEnd type="non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Diamond 14"/>
            <p:cNvSpPr/>
            <p:nvPr/>
          </p:nvSpPr>
          <p:spPr bwMode="auto">
            <a:xfrm>
              <a:off x="2574001" y="2044800"/>
              <a:ext cx="128587" cy="114300"/>
            </a:xfrm>
            <a:prstGeom prst="diamond">
              <a:avLst/>
            </a:prstGeom>
            <a:noFill/>
            <a:ln w="2540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 sz="700" b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919358" y="1801653"/>
              <a:ext cx="1023421" cy="531812"/>
              <a:chOff x="3919358" y="1801653"/>
              <a:chExt cx="1023421" cy="531812"/>
            </a:xfrm>
          </p:grpSpPr>
          <p:sp>
            <p:nvSpPr>
              <p:cNvPr id="17" name="Rectangle 16"/>
              <p:cNvSpPr>
                <a:spLocks noChangeAspect="1"/>
              </p:cNvSpPr>
              <p:nvPr/>
            </p:nvSpPr>
            <p:spPr bwMode="auto">
              <a:xfrm>
                <a:off x="3919358" y="1801653"/>
                <a:ext cx="1023421" cy="160337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0" rIns="91427" bIns="0" anchor="ctr"/>
              <a:lstStyle/>
              <a:p>
                <a:pPr algn="ctr"/>
                <a:r>
                  <a:rPr lang="nl-NL" sz="700" dirty="0">
                    <a:solidFill>
                      <a:srgbClr val="FFFFFF"/>
                    </a:solidFill>
                    <a:latin typeface="Verdana" pitchFamily="34" charset="0"/>
                    <a:cs typeface="Arial" charset="0"/>
                  </a:rPr>
                  <a:t>bestelling</a:t>
                </a:r>
              </a:p>
            </p:txBody>
          </p:sp>
          <p:sp>
            <p:nvSpPr>
              <p:cNvPr id="18" name="Rectangle 17"/>
              <p:cNvSpPr>
                <a:spLocks noChangeAspect="1"/>
              </p:cNvSpPr>
              <p:nvPr/>
            </p:nvSpPr>
            <p:spPr bwMode="auto">
              <a:xfrm>
                <a:off x="3919358" y="1961990"/>
                <a:ext cx="1023421" cy="3714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0" rIns="0" bIns="0"/>
              <a:lstStyle/>
              <a:p>
                <a:endParaRPr lang="nl-NL" sz="700" b="0" dirty="0">
                  <a:solidFill>
                    <a:schemeClr val="tx1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7F3D654-62F0-FA4A-BA07-5A7E99984AD1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36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3520" y="0"/>
            <a:ext cx="4399173" cy="513464"/>
          </a:xfrm>
          <a:prstGeom prst="rect">
            <a:avLst/>
          </a:prstGeom>
        </p:spPr>
        <p:txBody>
          <a:bodyPr/>
          <a:lstStyle/>
          <a:p>
            <a:r>
              <a:rPr lang="nl-NL" b="1" dirty="0"/>
              <a:t>Voorstelrondje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11200" y="512763"/>
            <a:ext cx="4327525" cy="3081337"/>
          </a:xfrm>
          <a:prstGeom prst="rect">
            <a:avLst/>
          </a:prstGeom>
        </p:spPr>
        <p:txBody>
          <a:bodyPr/>
          <a:lstStyle/>
          <a:p>
            <a:r>
              <a:rPr lang="nl-NL" dirty="0">
                <a:latin typeface="+mj-lt"/>
              </a:rPr>
              <a:t>Hoe heet je?</a:t>
            </a:r>
          </a:p>
          <a:p>
            <a:endParaRPr lang="nl-NL" dirty="0">
              <a:latin typeface="+mj-lt"/>
            </a:endParaRPr>
          </a:p>
          <a:p>
            <a:r>
              <a:rPr lang="nl-NL" dirty="0">
                <a:latin typeface="+mj-lt"/>
              </a:rPr>
              <a:t>Voor welke organisatie werk je?</a:t>
            </a:r>
          </a:p>
          <a:p>
            <a:endParaRPr lang="nl-NL" dirty="0">
              <a:latin typeface="+mj-lt"/>
            </a:endParaRPr>
          </a:p>
          <a:p>
            <a:r>
              <a:rPr lang="nl-NL" dirty="0">
                <a:latin typeface="+mj-lt"/>
              </a:rPr>
              <a:t>Wat is je rol in deze organisatie?</a:t>
            </a:r>
          </a:p>
          <a:p>
            <a:endParaRPr lang="nl-NL" dirty="0">
              <a:latin typeface="+mj-lt"/>
            </a:endParaRPr>
          </a:p>
          <a:p>
            <a:r>
              <a:rPr lang="nl-NL" dirty="0">
                <a:latin typeface="+mj-lt"/>
              </a:rPr>
              <a:t>Wat wil je met deze cursus bereiken?</a:t>
            </a:r>
          </a:p>
          <a:p>
            <a:endParaRPr lang="nl-NL" dirty="0">
              <a:latin typeface="+mj-lt"/>
            </a:endParaRPr>
          </a:p>
          <a:p>
            <a:r>
              <a:rPr lang="nl-NL" dirty="0">
                <a:latin typeface="+mj-lt"/>
              </a:rPr>
              <a:t>Welk onderwerp gebruik je als voorbeeld?</a:t>
            </a:r>
          </a:p>
        </p:txBody>
      </p:sp>
      <p:sp>
        <p:nvSpPr>
          <p:cNvPr id="5" name="Isosceles Triangle 4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grpSp>
        <p:nvGrpSpPr>
          <p:cNvPr id="36" name="Group 35"/>
          <p:cNvGrpSpPr/>
          <p:nvPr/>
        </p:nvGrpSpPr>
        <p:grpSpPr>
          <a:xfrm>
            <a:off x="3529395" y="1968554"/>
            <a:ext cx="415709" cy="190367"/>
            <a:chOff x="3529395" y="1968554"/>
            <a:chExt cx="415709" cy="190367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>
              <a:off x="3657982" y="2098696"/>
              <a:ext cx="261376" cy="1588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headEnd type="non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>
              <a:spLocks noChangeAspect="1"/>
            </p:cNvSpPr>
            <p:nvPr/>
          </p:nvSpPr>
          <p:spPr bwMode="auto">
            <a:xfrm>
              <a:off x="3757779" y="1968554"/>
              <a:ext cx="187325" cy="161925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/>
            <a:lstStyle/>
            <a:p>
              <a:pPr algn="ctr"/>
              <a:r>
                <a:rPr lang="nl-NL" sz="700" dirty="0">
                  <a:solidFill>
                    <a:schemeClr val="accent1">
                      <a:lumMod val="75000"/>
                    </a:schemeClr>
                  </a:solidFill>
                  <a:latin typeface="Verdana" pitchFamily="34" charset="0"/>
                  <a:cs typeface="Arial" charset="0"/>
                </a:rPr>
                <a:t>*</a:t>
              </a:r>
            </a:p>
          </p:txBody>
        </p:sp>
        <p:sp>
          <p:nvSpPr>
            <p:cNvPr id="22" name="Diamond 21"/>
            <p:cNvSpPr/>
            <p:nvPr/>
          </p:nvSpPr>
          <p:spPr bwMode="auto">
            <a:xfrm>
              <a:off x="3529395" y="2044621"/>
              <a:ext cx="128587" cy="114300"/>
            </a:xfrm>
            <a:prstGeom prst="diamond">
              <a:avLst/>
            </a:prstGeom>
            <a:noFill/>
            <a:ln w="2540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 sz="700" b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7" name="Group 25"/>
          <p:cNvGrpSpPr/>
          <p:nvPr/>
        </p:nvGrpSpPr>
        <p:grpSpPr>
          <a:xfrm>
            <a:off x="3062814" y="1766982"/>
            <a:ext cx="445126" cy="593330"/>
            <a:chOff x="743495" y="2041920"/>
            <a:chExt cx="445126" cy="593330"/>
          </a:xfrm>
        </p:grpSpPr>
        <p:sp>
          <p:nvSpPr>
            <p:cNvPr id="26" name="Rectangle 25"/>
            <p:cNvSpPr>
              <a:spLocks noChangeAspect="1"/>
            </p:cNvSpPr>
            <p:nvPr/>
          </p:nvSpPr>
          <p:spPr bwMode="auto">
            <a:xfrm>
              <a:off x="743495" y="2041920"/>
              <a:ext cx="445126" cy="22185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nl-NL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«</a:t>
              </a:r>
              <a:r>
                <a:rPr lang="nl-NL" sz="700" dirty="0" err="1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role</a:t>
              </a:r>
              <a:r>
                <a:rPr lang="nl-NL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»</a:t>
              </a:r>
            </a:p>
            <a:p>
              <a:pPr algn="ctr"/>
              <a:r>
                <a:rPr lang="nl-NL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klant</a:t>
              </a:r>
            </a:p>
          </p:txBody>
        </p:sp>
        <p:sp>
          <p:nvSpPr>
            <p:cNvPr id="27" name="Rectangle 26"/>
            <p:cNvSpPr>
              <a:spLocks noChangeAspect="1"/>
            </p:cNvSpPr>
            <p:nvPr/>
          </p:nvSpPr>
          <p:spPr bwMode="auto">
            <a:xfrm>
              <a:off x="743495" y="2263775"/>
              <a:ext cx="445126" cy="3714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/>
            <a:lstStyle/>
            <a:p>
              <a:endParaRPr lang="nl-NL" sz="700" b="0" dirty="0">
                <a:solidFill>
                  <a:schemeClr val="tx1"/>
                </a:solidFill>
                <a:latin typeface="Verdana" pitchFamily="34" charset="0"/>
                <a:cs typeface="Arial" charset="0"/>
              </a:endParaRPr>
            </a:p>
          </p:txBody>
        </p:sp>
      </p:grpSp>
      <p:cxnSp>
        <p:nvCxnSpPr>
          <p:cNvPr id="28" name="Straight Arrow Connector 27"/>
          <p:cNvCxnSpPr/>
          <p:nvPr/>
        </p:nvCxnSpPr>
        <p:spPr>
          <a:xfrm>
            <a:off x="2635878" y="2109111"/>
            <a:ext cx="426936" cy="15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headEnd type="diamond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>
            <a:spLocks noChangeAspect="1"/>
          </p:cNvSpPr>
          <p:nvPr/>
        </p:nvSpPr>
        <p:spPr>
          <a:xfrm>
            <a:off x="2854034" y="1961644"/>
            <a:ext cx="187325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r>
              <a:rPr lang="nl-NL" sz="7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Arial" charset="0"/>
              </a:rPr>
              <a:t>0..1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40328" y="1664978"/>
            <a:ext cx="1825020" cy="820930"/>
            <a:chOff x="740328" y="1664978"/>
            <a:chExt cx="1825020" cy="820930"/>
          </a:xfrm>
        </p:grpSpPr>
        <p:sp>
          <p:nvSpPr>
            <p:cNvPr id="19" name="Rectangle 18"/>
            <p:cNvSpPr>
              <a:spLocks noChangeAspect="1"/>
            </p:cNvSpPr>
            <p:nvPr/>
          </p:nvSpPr>
          <p:spPr>
            <a:xfrm>
              <a:off x="740329" y="1829713"/>
              <a:ext cx="1825019" cy="65619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18000" rIns="0" bIns="0" rtlCol="0" anchor="t" anchorCtr="0"/>
            <a:lstStyle/>
            <a:p>
              <a:r>
                <a:rPr lang="nl-NL" sz="1000" b="0" dirty="0">
                  <a:solidFill>
                    <a:schemeClr val="tx1"/>
                  </a:solidFill>
                </a:rPr>
                <a:t>/is inkoper : boolean</a:t>
              </a:r>
            </a:p>
            <a:p>
              <a:r>
                <a:rPr lang="nl-NL" sz="1000" b="0" dirty="0">
                  <a:solidFill>
                    <a:schemeClr val="tx1"/>
                  </a:solidFill>
                </a:rPr>
                <a:t>is magazijnmedewerker : boolean</a:t>
              </a:r>
            </a:p>
            <a:p>
              <a:r>
                <a:rPr lang="nl-NL" sz="1000" b="0" dirty="0">
                  <a:solidFill>
                    <a:schemeClr val="tx1"/>
                  </a:solidFill>
                </a:rPr>
                <a:t>is verkoper : boolean</a:t>
              </a:r>
            </a:p>
            <a:p>
              <a:r>
                <a:rPr lang="nl-NL" sz="1000" b="0" dirty="0">
                  <a:solidFill>
                    <a:schemeClr val="tx1"/>
                  </a:solidFill>
                </a:rPr>
                <a:t>is productbeheerder : boolean</a:t>
              </a:r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>
            <a:xfrm>
              <a:off x="740328" y="1664978"/>
              <a:ext cx="1825019" cy="1612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rtlCol="0" anchor="ctr"/>
            <a:lstStyle/>
            <a:p>
              <a:pPr algn="ctr"/>
              <a:r>
                <a:rPr lang="nl-NL" sz="1000" b="1" dirty="0"/>
                <a:t>gebruiker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919358" y="1801653"/>
            <a:ext cx="1023421" cy="531812"/>
            <a:chOff x="3919358" y="1801653"/>
            <a:chExt cx="1023421" cy="531812"/>
          </a:xfrm>
        </p:grpSpPr>
        <p:sp>
          <p:nvSpPr>
            <p:cNvPr id="31" name="Rectangle 30"/>
            <p:cNvSpPr>
              <a:spLocks noChangeAspect="1"/>
            </p:cNvSpPr>
            <p:nvPr/>
          </p:nvSpPr>
          <p:spPr bwMode="auto">
            <a:xfrm>
              <a:off x="3919358" y="1801653"/>
              <a:ext cx="1023421" cy="16033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/>
              <a:r>
                <a:rPr lang="nl-NL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bestelling</a:t>
              </a:r>
            </a:p>
          </p:txBody>
        </p:sp>
        <p:sp>
          <p:nvSpPr>
            <p:cNvPr id="32" name="Rectangle 31"/>
            <p:cNvSpPr>
              <a:spLocks noChangeAspect="1"/>
            </p:cNvSpPr>
            <p:nvPr/>
          </p:nvSpPr>
          <p:spPr bwMode="auto">
            <a:xfrm>
              <a:off x="3919358" y="1961990"/>
              <a:ext cx="1023421" cy="3714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/>
            <a:lstStyle/>
            <a:p>
              <a:endParaRPr lang="nl-NL" sz="700" b="0" dirty="0">
                <a:solidFill>
                  <a:schemeClr val="tx1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>
          <a:xfrm>
            <a:off x="603520" y="0"/>
            <a:ext cx="4435205" cy="513464"/>
          </a:xfrm>
          <a:prstGeom prst="rect">
            <a:avLst/>
          </a:prstGeom>
        </p:spPr>
        <p:txBody>
          <a:bodyPr lIns="0" rIns="0"/>
          <a:lstStyle/>
          <a:p>
            <a:pPr marL="0" marR="0" lvl="0" indent="0" algn="ctr" defTabSz="2508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Gebruikersrollen modelleren -</a:t>
            </a:r>
            <a:b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Eigenschap voor een bepaalde rol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41CAEF-D18B-2E4B-9735-8F8970A63401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36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2353433" y="1893901"/>
            <a:ext cx="1192384" cy="555943"/>
            <a:chOff x="2319853" y="1731963"/>
            <a:chExt cx="1225964" cy="923742"/>
          </a:xfrm>
        </p:grpSpPr>
        <p:cxnSp>
          <p:nvCxnSpPr>
            <p:cNvPr id="29" name="Straight Arrow Connector 28"/>
            <p:cNvCxnSpPr>
              <a:cxnSpLocks/>
            </p:cNvCxnSpPr>
            <p:nvPr/>
          </p:nvCxnSpPr>
          <p:spPr>
            <a:xfrm>
              <a:off x="2330003" y="2651918"/>
              <a:ext cx="1199492" cy="0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2319853" y="2493779"/>
              <a:ext cx="185739" cy="161926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/>
            <a:lstStyle/>
            <a:p>
              <a:pPr algn="ctr"/>
              <a:r>
                <a:rPr lang="nl-NL" sz="700" dirty="0">
                  <a:solidFill>
                    <a:schemeClr val="accent1">
                      <a:lumMod val="75000"/>
                    </a:schemeClr>
                  </a:solidFill>
                  <a:latin typeface="Verdana" pitchFamily="34" charset="0"/>
                  <a:cs typeface="Arial" charset="0"/>
                </a:rPr>
                <a:t>*</a:t>
              </a:r>
            </a:p>
          </p:txBody>
        </p:sp>
        <p:sp>
          <p:nvSpPr>
            <p:cNvPr id="31" name="Rectangle 30"/>
            <p:cNvSpPr>
              <a:spLocks noChangeAspect="1"/>
            </p:cNvSpPr>
            <p:nvPr/>
          </p:nvSpPr>
          <p:spPr>
            <a:xfrm>
              <a:off x="3358492" y="1758791"/>
              <a:ext cx="187325" cy="161926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/>
            <a:lstStyle/>
            <a:p>
              <a:pPr algn="ctr"/>
              <a:r>
                <a:rPr lang="nl-NL" sz="700" dirty="0">
                  <a:solidFill>
                    <a:schemeClr val="accent1">
                      <a:lumMod val="75000"/>
                    </a:schemeClr>
                  </a:solidFill>
                  <a:latin typeface="Verdana" pitchFamily="34" charset="0"/>
                  <a:cs typeface="Arial" charset="0"/>
                </a:rPr>
                <a:t>*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rot="16200000" flipH="1">
              <a:off x="3053954" y="2191940"/>
              <a:ext cx="919956" cy="1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5"/>
          <p:cNvGrpSpPr/>
          <p:nvPr/>
        </p:nvGrpSpPr>
        <p:grpSpPr>
          <a:xfrm>
            <a:off x="2947988" y="1462556"/>
            <a:ext cx="1372346" cy="437627"/>
            <a:chOff x="3160713" y="1042988"/>
            <a:chExt cx="706437" cy="385731"/>
          </a:xfrm>
        </p:grpSpPr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3160713" y="1201739"/>
              <a:ext cx="706437" cy="2269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anchor="ctr"/>
            <a:lstStyle/>
            <a:p>
              <a:endParaRPr lang="nl-NL" sz="700" b="0" dirty="0">
                <a:solidFill>
                  <a:srgbClr val="00000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8" name="Rectangle 7"/>
            <p:cNvSpPr>
              <a:spLocks noChangeAspect="1"/>
            </p:cNvSpPr>
            <p:nvPr/>
          </p:nvSpPr>
          <p:spPr>
            <a:xfrm>
              <a:off x="3160713" y="1042988"/>
              <a:ext cx="706437" cy="15875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anchor="ctr"/>
            <a:lstStyle/>
            <a:p>
              <a:pPr algn="ctr"/>
              <a:r>
                <a:rPr lang="nl-NL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gebruiker</a:t>
              </a:r>
            </a:p>
          </p:txBody>
        </p:sp>
      </p:grpSp>
      <p:grpSp>
        <p:nvGrpSpPr>
          <p:cNvPr id="4" name="Group 8"/>
          <p:cNvGrpSpPr/>
          <p:nvPr/>
        </p:nvGrpSpPr>
        <p:grpSpPr>
          <a:xfrm>
            <a:off x="1523149" y="2228851"/>
            <a:ext cx="856030" cy="436565"/>
            <a:chOff x="1662113" y="2228850"/>
            <a:chExt cx="706437" cy="688978"/>
          </a:xfrm>
        </p:grpSpPr>
        <p:sp>
          <p:nvSpPr>
            <p:cNvPr id="10" name="Rectangle 9"/>
            <p:cNvSpPr>
              <a:spLocks noChangeAspect="1"/>
            </p:cNvSpPr>
            <p:nvPr/>
          </p:nvSpPr>
          <p:spPr>
            <a:xfrm>
              <a:off x="1662113" y="2481896"/>
              <a:ext cx="706437" cy="4359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18000" rIns="0" bIns="0" anchor="t" anchorCtr="0"/>
            <a:lstStyle/>
            <a:p>
              <a:r>
                <a:rPr lang="nl-NL" sz="700" b="0" dirty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naam : </a:t>
              </a:r>
              <a:r>
                <a:rPr lang="nl-NL" sz="700" b="0" dirty="0" err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string</a:t>
              </a:r>
              <a:endParaRPr lang="nl-NL" sz="700" b="0" dirty="0">
                <a:solidFill>
                  <a:srgbClr val="00000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1" name="Rectangle 10"/>
            <p:cNvSpPr>
              <a:spLocks noChangeAspect="1"/>
            </p:cNvSpPr>
            <p:nvPr/>
          </p:nvSpPr>
          <p:spPr>
            <a:xfrm>
              <a:off x="1662113" y="2228850"/>
              <a:ext cx="706437" cy="25304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/>
              <a:r>
                <a:rPr lang="nl-NL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rol</a:t>
              </a:r>
            </a:p>
          </p:txBody>
        </p:sp>
      </p:grpSp>
      <p:sp>
        <p:nvSpPr>
          <p:cNvPr id="22" name="Isosceles Triangle 21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03520" y="0"/>
            <a:ext cx="4435205" cy="513464"/>
          </a:xfrm>
          <a:prstGeom prst="rect">
            <a:avLst/>
          </a:prstGeom>
        </p:spPr>
        <p:txBody>
          <a:bodyPr lIns="0" rIns="0"/>
          <a:lstStyle/>
          <a:p>
            <a:pPr marL="0" marR="0" lvl="0" indent="0" algn="ctr" defTabSz="2508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Gebruikersrollen modelleren -</a:t>
            </a:r>
            <a:b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Flexibel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4A0AC6-1869-6342-A80A-3F8D5ECEC0AB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37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/>
          <p:nvPr/>
        </p:nvGrpSpPr>
        <p:grpSpPr>
          <a:xfrm>
            <a:off x="2947988" y="1446681"/>
            <a:ext cx="1372346" cy="437627"/>
            <a:chOff x="3160713" y="1042988"/>
            <a:chExt cx="706437" cy="385731"/>
          </a:xfrm>
        </p:grpSpPr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3160713" y="1201739"/>
              <a:ext cx="706437" cy="2269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anchor="ctr"/>
            <a:lstStyle/>
            <a:p>
              <a:endParaRPr lang="nl-NL" sz="700" b="0" dirty="0">
                <a:solidFill>
                  <a:srgbClr val="00000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8" name="Rectangle 7"/>
            <p:cNvSpPr>
              <a:spLocks noChangeAspect="1"/>
            </p:cNvSpPr>
            <p:nvPr/>
          </p:nvSpPr>
          <p:spPr>
            <a:xfrm>
              <a:off x="3160713" y="1042988"/>
              <a:ext cx="706437" cy="15875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anchor="ctr"/>
            <a:lstStyle/>
            <a:p>
              <a:pPr algn="ctr"/>
              <a:r>
                <a:rPr lang="nl-NL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gebruiker</a:t>
              </a:r>
            </a:p>
          </p:txBody>
        </p:sp>
      </p:grpSp>
      <p:grpSp>
        <p:nvGrpSpPr>
          <p:cNvPr id="4" name="Group 8"/>
          <p:cNvGrpSpPr/>
          <p:nvPr/>
        </p:nvGrpSpPr>
        <p:grpSpPr>
          <a:xfrm>
            <a:off x="1523149" y="2228851"/>
            <a:ext cx="856030" cy="436565"/>
            <a:chOff x="1662113" y="2228850"/>
            <a:chExt cx="706437" cy="688978"/>
          </a:xfrm>
        </p:grpSpPr>
        <p:sp>
          <p:nvSpPr>
            <p:cNvPr id="10" name="Rectangle 9"/>
            <p:cNvSpPr>
              <a:spLocks noChangeAspect="1"/>
            </p:cNvSpPr>
            <p:nvPr/>
          </p:nvSpPr>
          <p:spPr>
            <a:xfrm>
              <a:off x="1662113" y="2481896"/>
              <a:ext cx="706437" cy="4359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18000" rIns="0" bIns="0" anchor="t" anchorCtr="0"/>
            <a:lstStyle/>
            <a:p>
              <a:r>
                <a:rPr lang="nl-NL" sz="700" b="0" dirty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naam : </a:t>
              </a:r>
              <a:r>
                <a:rPr lang="nl-NL" sz="700" b="0" dirty="0" err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string</a:t>
              </a:r>
              <a:endParaRPr lang="nl-NL" sz="700" b="0" dirty="0">
                <a:solidFill>
                  <a:srgbClr val="00000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1" name="Rectangle 10"/>
            <p:cNvSpPr>
              <a:spLocks noChangeAspect="1"/>
            </p:cNvSpPr>
            <p:nvPr/>
          </p:nvSpPr>
          <p:spPr>
            <a:xfrm>
              <a:off x="1662113" y="2228850"/>
              <a:ext cx="706437" cy="25304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/>
              <a:r>
                <a:rPr lang="nl-NL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rol</a:t>
              </a:r>
            </a:p>
          </p:txBody>
        </p:sp>
      </p:grpSp>
      <p:grpSp>
        <p:nvGrpSpPr>
          <p:cNvPr id="5" name="Group 11"/>
          <p:cNvGrpSpPr/>
          <p:nvPr/>
        </p:nvGrpSpPr>
        <p:grpSpPr>
          <a:xfrm>
            <a:off x="3494088" y="1952948"/>
            <a:ext cx="187325" cy="279077"/>
            <a:chOff x="3494088" y="1952948"/>
            <a:chExt cx="187325" cy="279077"/>
          </a:xfrm>
        </p:grpSpPr>
        <p:cxnSp>
          <p:nvCxnSpPr>
            <p:cNvPr id="13" name="Straight Arrow Connector 12"/>
            <p:cNvCxnSpPr>
              <a:endCxn id="20" idx="0"/>
            </p:cNvCxnSpPr>
            <p:nvPr/>
          </p:nvCxnSpPr>
          <p:spPr>
            <a:xfrm rot="5400000">
              <a:off x="3497189" y="2090502"/>
              <a:ext cx="276695" cy="1588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headEnd type="diamond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>
              <a:spLocks noChangeAspect="1"/>
            </p:cNvSpPr>
            <p:nvPr/>
          </p:nvSpPr>
          <p:spPr>
            <a:xfrm>
              <a:off x="3494088" y="2070100"/>
              <a:ext cx="187325" cy="161925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/>
            <a:lstStyle/>
            <a:p>
              <a:r>
                <a:rPr lang="nl-NL" sz="700" dirty="0">
                  <a:solidFill>
                    <a:schemeClr val="accent1">
                      <a:lumMod val="75000"/>
                    </a:schemeClr>
                  </a:solidFill>
                  <a:latin typeface="Verdana" pitchFamily="34" charset="0"/>
                  <a:cs typeface="Arial" charset="0"/>
                </a:rPr>
                <a:t>*</a:t>
              </a:r>
            </a:p>
          </p:txBody>
        </p:sp>
      </p:grpSp>
      <p:grpSp>
        <p:nvGrpSpPr>
          <p:cNvPr id="6" name="Group 14"/>
          <p:cNvGrpSpPr/>
          <p:nvPr/>
        </p:nvGrpSpPr>
        <p:grpSpPr>
          <a:xfrm>
            <a:off x="2346325" y="2343548"/>
            <a:ext cx="784697" cy="218905"/>
            <a:chOff x="2346325" y="2343548"/>
            <a:chExt cx="784697" cy="218905"/>
          </a:xfrm>
        </p:grpSpPr>
        <p:cxnSp>
          <p:nvCxnSpPr>
            <p:cNvPr id="16" name="Straight Arrow Connector 15"/>
            <p:cNvCxnSpPr>
              <a:stCxn id="10" idx="3"/>
            </p:cNvCxnSpPr>
            <p:nvPr/>
          </p:nvCxnSpPr>
          <p:spPr>
            <a:xfrm>
              <a:off x="2379179" y="2527304"/>
              <a:ext cx="714858" cy="1588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>
              <a:spLocks noChangeAspect="1"/>
            </p:cNvSpPr>
            <p:nvPr/>
          </p:nvSpPr>
          <p:spPr>
            <a:xfrm>
              <a:off x="2346325" y="2343548"/>
              <a:ext cx="185738" cy="161925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/>
            <a:lstStyle/>
            <a:p>
              <a:pPr algn="ctr"/>
              <a:r>
                <a:rPr lang="nl-NL" sz="700" dirty="0">
                  <a:solidFill>
                    <a:schemeClr val="accent1">
                      <a:lumMod val="75000"/>
                    </a:schemeClr>
                  </a:solidFill>
                  <a:latin typeface="Verdana" pitchFamily="34" charset="0"/>
                  <a:cs typeface="Arial" charset="0"/>
                </a:rPr>
                <a:t>1</a:t>
              </a:r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>
            <a:xfrm>
              <a:off x="2943697" y="2400528"/>
              <a:ext cx="187325" cy="161925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/>
            <a:lstStyle/>
            <a:p>
              <a:pPr algn="ctr"/>
              <a:r>
                <a:rPr lang="nl-NL" sz="700" dirty="0">
                  <a:solidFill>
                    <a:schemeClr val="accent1">
                      <a:lumMod val="75000"/>
                    </a:schemeClr>
                  </a:solidFill>
                  <a:latin typeface="Verdana" pitchFamily="34" charset="0"/>
                  <a:cs typeface="Arial" charset="0"/>
                </a:rPr>
                <a:t>*</a:t>
              </a:r>
            </a:p>
          </p:txBody>
        </p:sp>
      </p:grpSp>
      <p:grpSp>
        <p:nvGrpSpPr>
          <p:cNvPr id="9" name="Group 18"/>
          <p:cNvGrpSpPr/>
          <p:nvPr/>
        </p:nvGrpSpPr>
        <p:grpSpPr>
          <a:xfrm>
            <a:off x="3094037" y="2228850"/>
            <a:ext cx="1082997" cy="514350"/>
            <a:chOff x="3094038" y="2228850"/>
            <a:chExt cx="842962" cy="514350"/>
          </a:xfrm>
        </p:grpSpPr>
        <p:sp>
          <p:nvSpPr>
            <p:cNvPr id="20" name="Rectangle 19"/>
            <p:cNvSpPr>
              <a:spLocks noChangeAspect="1"/>
            </p:cNvSpPr>
            <p:nvPr/>
          </p:nvSpPr>
          <p:spPr>
            <a:xfrm>
              <a:off x="3094038" y="2228850"/>
              <a:ext cx="842962" cy="1603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/>
              <a:r>
                <a:rPr lang="nl-NL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roltoewijzing</a:t>
              </a:r>
            </a:p>
          </p:txBody>
        </p: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3094038" y="2389188"/>
              <a:ext cx="842962" cy="35401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18000" rIns="0" bIns="0"/>
            <a:lstStyle/>
            <a:p>
              <a:r>
                <a:rPr lang="nl-NL" sz="700" b="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van : datetime</a:t>
              </a:r>
            </a:p>
            <a:p>
              <a:r>
                <a:rPr lang="nl-NL" sz="700" b="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tot : datetime [0..1]</a:t>
              </a:r>
            </a:p>
          </p:txBody>
        </p:sp>
      </p:grpSp>
      <p:sp>
        <p:nvSpPr>
          <p:cNvPr id="22" name="Isosceles Triangle 21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grpSp>
        <p:nvGrpSpPr>
          <p:cNvPr id="33" name="Group 32"/>
          <p:cNvGrpSpPr/>
          <p:nvPr/>
        </p:nvGrpSpPr>
        <p:grpSpPr>
          <a:xfrm>
            <a:off x="1005550" y="3042741"/>
            <a:ext cx="3920309" cy="513464"/>
            <a:chOff x="1005550" y="3042741"/>
            <a:chExt cx="3920309" cy="513464"/>
          </a:xfrm>
        </p:grpSpPr>
        <p:grpSp>
          <p:nvGrpSpPr>
            <p:cNvPr id="23" name="Group 26"/>
            <p:cNvGrpSpPr/>
            <p:nvPr/>
          </p:nvGrpSpPr>
          <p:grpSpPr>
            <a:xfrm>
              <a:off x="1005550" y="3082848"/>
              <a:ext cx="345558" cy="177235"/>
              <a:chOff x="539750" y="833140"/>
              <a:chExt cx="345558" cy="177235"/>
            </a:xfrm>
          </p:grpSpPr>
          <p:sp>
            <p:nvSpPr>
              <p:cNvPr id="24" name="Arc 23"/>
              <p:cNvSpPr/>
              <p:nvPr/>
            </p:nvSpPr>
            <p:spPr>
              <a:xfrm rot="19800000">
                <a:off x="680261" y="833140"/>
                <a:ext cx="205047" cy="177235"/>
              </a:xfrm>
              <a:prstGeom prst="arc">
                <a:avLst>
                  <a:gd name="adj1" fmla="val 16637702"/>
                  <a:gd name="adj2" fmla="val 0"/>
                </a:avLst>
              </a:prstGeom>
              <a:ln w="508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 flipV="1">
                <a:off x="539750" y="836372"/>
                <a:ext cx="212357" cy="111125"/>
              </a:xfrm>
              <a:prstGeom prst="line">
                <a:avLst/>
              </a:prstGeom>
              <a:ln w="508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Block Arc 25"/>
            <p:cNvSpPr/>
            <p:nvPr/>
          </p:nvSpPr>
          <p:spPr>
            <a:xfrm>
              <a:off x="1268150" y="3126430"/>
              <a:ext cx="228600" cy="184150"/>
            </a:xfrm>
            <a:prstGeom prst="blockArc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1005550" y="3067030"/>
              <a:ext cx="288000" cy="288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50000"/>
              </a:schemeClr>
            </a:solidFill>
            <a:ln w="508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471350" y="3067030"/>
              <a:ext cx="288000" cy="288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50000"/>
              </a:schemeClr>
            </a:solidFill>
            <a:ln w="508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6"/>
            <p:cNvGrpSpPr/>
            <p:nvPr/>
          </p:nvGrpSpPr>
          <p:grpSpPr>
            <a:xfrm>
              <a:off x="1759024" y="3086080"/>
              <a:ext cx="345558" cy="177235"/>
              <a:chOff x="539750" y="833140"/>
              <a:chExt cx="345558" cy="177235"/>
            </a:xfrm>
          </p:grpSpPr>
          <p:sp>
            <p:nvSpPr>
              <p:cNvPr id="30" name="Arc 29"/>
              <p:cNvSpPr/>
              <p:nvPr/>
            </p:nvSpPr>
            <p:spPr>
              <a:xfrm rot="19800000">
                <a:off x="680261" y="833140"/>
                <a:ext cx="205047" cy="177235"/>
              </a:xfrm>
              <a:prstGeom prst="arc">
                <a:avLst>
                  <a:gd name="adj1" fmla="val 16637702"/>
                  <a:gd name="adj2" fmla="val 0"/>
                </a:avLst>
              </a:prstGeom>
              <a:ln w="508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 flipV="1">
                <a:off x="539750" y="836372"/>
                <a:ext cx="212357" cy="111125"/>
              </a:xfrm>
              <a:prstGeom prst="line">
                <a:avLst/>
              </a:prstGeom>
              <a:ln w="508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itle 1"/>
            <p:cNvSpPr txBox="1">
              <a:spLocks/>
            </p:cNvSpPr>
            <p:nvPr/>
          </p:nvSpPr>
          <p:spPr>
            <a:xfrm>
              <a:off x="2122245" y="3042741"/>
              <a:ext cx="2803614" cy="513464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defTabSz="2508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dynamisch getypeerd</a:t>
              </a: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603520" y="0"/>
            <a:ext cx="4435205" cy="513464"/>
          </a:xfrm>
          <a:prstGeom prst="rect">
            <a:avLst/>
          </a:prstGeom>
        </p:spPr>
        <p:txBody>
          <a:bodyPr lIns="0" rIns="0"/>
          <a:lstStyle/>
          <a:p>
            <a:pPr marL="0" marR="0" lvl="0" indent="0" algn="ctr" defTabSz="2508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Gebruikersrollen modelleren -</a:t>
            </a:r>
            <a:b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Flexibel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6A61561-215A-B249-883C-AFFAB8C3020D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37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3520" y="0"/>
            <a:ext cx="4399173" cy="513464"/>
          </a:xfrm>
          <a:prstGeom prst="rect">
            <a:avLst/>
          </a:prstGeom>
        </p:spPr>
        <p:txBody>
          <a:bodyPr/>
          <a:lstStyle/>
          <a:p>
            <a:r>
              <a:rPr lang="nl-NL" b="1" dirty="0"/>
              <a:t>Vragen?</a:t>
            </a:r>
          </a:p>
        </p:txBody>
      </p:sp>
      <p:sp>
        <p:nvSpPr>
          <p:cNvPr id="4" name="Isosceles Triangle 3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CBADA4-10B8-E94A-8EEE-1E793E59796A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38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08013" y="0"/>
            <a:ext cx="4448175" cy="5127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000" b="1" dirty="0" err="1">
                <a:solidFill>
                  <a:schemeClr val="bg1"/>
                </a:solidFill>
                <a:latin typeface="Verdana" pitchFamily="34" charset="0"/>
              </a:rPr>
              <a:t>Klassen</a:t>
            </a:r>
            <a:r>
              <a:rPr lang="en-US" sz="2000" b="1" dirty="0">
                <a:solidFill>
                  <a:schemeClr val="bg1"/>
                </a:solidFill>
                <a:latin typeface="Verdana" pitchFamily="34" charset="0"/>
              </a:rPr>
              <a:t> en database-</a:t>
            </a:r>
            <a:r>
              <a:rPr lang="en-US" sz="2000" b="1" dirty="0" err="1">
                <a:solidFill>
                  <a:schemeClr val="bg1"/>
                </a:solidFill>
                <a:latin typeface="Verdana" pitchFamily="34" charset="0"/>
              </a:rPr>
              <a:t>ontwerp</a:t>
            </a:r>
            <a:endParaRPr lang="en-US" sz="2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5" name="Isosceles Triangle 14"/>
          <p:cNvSpPr/>
          <p:nvPr/>
        </p:nvSpPr>
        <p:spPr>
          <a:xfrm rot="5400000">
            <a:off x="4937125" y="3656013"/>
            <a:ext cx="153987" cy="65088"/>
          </a:xfrm>
          <a:prstGeom prst="triangl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8057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Isosceles Triangle 15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7015" y="914252"/>
            <a:ext cx="4399173" cy="513464"/>
          </a:xfrm>
          <a:prstGeom prst="rect">
            <a:avLst/>
          </a:prstGeom>
        </p:spPr>
        <p:txBody>
          <a:bodyPr/>
          <a:lstStyle/>
          <a:p>
            <a:pPr marL="0" marR="0" lvl="0" indent="0" defTabSz="2508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Database ontwerp:</a:t>
            </a:r>
          </a:p>
          <a:p>
            <a:pPr marL="0" marR="0" lvl="0" indent="0" defTabSz="2508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000" dirty="0">
                <a:latin typeface="+mj-lt"/>
                <a:ea typeface="+mj-ea"/>
                <a:cs typeface="+mj-cs"/>
              </a:rPr>
              <a:t>  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Entiteiten Relaties</a:t>
            </a:r>
            <a:r>
              <a:rPr kumimoji="0" lang="nl-NL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Diagram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54234" y="1975160"/>
            <a:ext cx="4399173" cy="513464"/>
          </a:xfrm>
          <a:prstGeom prst="rect">
            <a:avLst/>
          </a:prstGeom>
        </p:spPr>
        <p:txBody>
          <a:bodyPr/>
          <a:lstStyle/>
          <a:p>
            <a:pPr marL="0" marR="0" lvl="0" indent="0" defTabSz="2508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Vertaling klassen naar database ontwerp:</a:t>
            </a:r>
          </a:p>
          <a:p>
            <a:pPr marL="0" marR="0" lvl="0" indent="0" defTabSz="2508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Object </a:t>
            </a:r>
            <a:r>
              <a:rPr kumimoji="0" lang="nl-NL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Relational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nl-NL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Mapping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041EB4-FECA-1843-8CC6-062E173D9D7D}"/>
              </a:ext>
            </a:extLst>
          </p:cNvPr>
          <p:cNvSpPr txBox="1"/>
          <p:nvPr/>
        </p:nvSpPr>
        <p:spPr>
          <a:xfrm>
            <a:off x="4540030" y="52119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41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03250" y="0"/>
            <a:ext cx="4398963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/>
              <a:t>ORM: klasse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669925" y="854075"/>
            <a:ext cx="1790700" cy="2058988"/>
            <a:chOff x="670527" y="854309"/>
            <a:chExt cx="1790701" cy="2058383"/>
          </a:xfrm>
        </p:grpSpPr>
        <p:sp>
          <p:nvSpPr>
            <p:cNvPr id="3" name="Rectangle 2"/>
            <p:cNvSpPr>
              <a:spLocks noChangeAspect="1"/>
            </p:cNvSpPr>
            <p:nvPr/>
          </p:nvSpPr>
          <p:spPr>
            <a:xfrm>
              <a:off x="767365" y="1417706"/>
              <a:ext cx="1520826" cy="48880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/>
            <a:lstStyle/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b="0" dirty="0">
                  <a:solidFill>
                    <a:schemeClr val="tx1"/>
                  </a:solidFill>
                </a:rPr>
                <a:t>voornaam : string</a:t>
              </a:r>
            </a:p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b="0" dirty="0">
                  <a:solidFill>
                    <a:schemeClr val="tx1"/>
                  </a:solidFill>
                </a:rPr>
                <a:t>tussenvoegsel : string [0..1]</a:t>
              </a:r>
            </a:p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b="0" dirty="0">
                  <a:solidFill>
                    <a:schemeClr val="tx1"/>
                  </a:solidFill>
                </a:rPr>
                <a:t>achternaam : string</a:t>
              </a:r>
            </a:p>
          </p:txBody>
        </p:sp>
        <p:sp>
          <p:nvSpPr>
            <p:cNvPr id="4" name="Rectangle 3"/>
            <p:cNvSpPr>
              <a:spLocks noChangeAspect="1"/>
            </p:cNvSpPr>
            <p:nvPr/>
          </p:nvSpPr>
          <p:spPr>
            <a:xfrm>
              <a:off x="767365" y="1257416"/>
              <a:ext cx="1520826" cy="16029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dirty="0"/>
                <a:t>persoon</a:t>
              </a:r>
            </a:p>
          </p:txBody>
        </p:sp>
        <p:sp>
          <p:nvSpPr>
            <p:cNvPr id="5" name="Rectangle 4"/>
            <p:cNvSpPr>
              <a:spLocks noChangeAspect="1"/>
            </p:cNvSpPr>
            <p:nvPr/>
          </p:nvSpPr>
          <p:spPr>
            <a:xfrm>
              <a:off x="772127" y="2400080"/>
              <a:ext cx="1531939" cy="1618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dirty="0"/>
                <a:t>product</a:t>
              </a:r>
            </a:p>
          </p:txBody>
        </p:sp>
        <p:sp>
          <p:nvSpPr>
            <p:cNvPr id="6" name="Rectangle 5"/>
            <p:cNvSpPr>
              <a:spLocks noChangeAspect="1"/>
            </p:cNvSpPr>
            <p:nvPr/>
          </p:nvSpPr>
          <p:spPr>
            <a:xfrm>
              <a:off x="772127" y="2569893"/>
              <a:ext cx="1531939" cy="3427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/>
            <a:lstStyle/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b="0" dirty="0">
                  <a:solidFill>
                    <a:schemeClr val="tx1"/>
                  </a:solidFill>
                </a:rPr>
                <a:t>naam : string</a:t>
              </a:r>
            </a:p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b="0" dirty="0">
                  <a:solidFill>
                    <a:schemeClr val="tx1"/>
                  </a:solidFill>
                </a:rPr>
                <a:t>prijs </a:t>
              </a:r>
              <a:r>
                <a:rPr lang="nl-NL" b="0" dirty="0" err="1">
                  <a:solidFill>
                    <a:schemeClr val="tx1"/>
                  </a:solidFill>
                </a:rPr>
                <a:t>incl.</a:t>
              </a:r>
              <a:r>
                <a:rPr lang="nl-NL" b="0" dirty="0">
                  <a:solidFill>
                    <a:schemeClr val="tx1"/>
                  </a:solidFill>
                </a:rPr>
                <a:t> BTW: amount in €</a:t>
              </a:r>
            </a:p>
          </p:txBody>
        </p:sp>
        <p:sp>
          <p:nvSpPr>
            <p:cNvPr id="13" name="Rectangle 12"/>
            <p:cNvSpPr>
              <a:spLocks noChangeAspect="1"/>
            </p:cNvSpPr>
            <p:nvPr/>
          </p:nvSpPr>
          <p:spPr>
            <a:xfrm>
              <a:off x="670527" y="854309"/>
              <a:ext cx="1790701" cy="161877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45712"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b="0" i="1" dirty="0">
                  <a:solidFill>
                    <a:schemeClr val="tx1"/>
                  </a:solidFill>
                </a:rPr>
                <a:t>klassendiagram: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429058" y="854075"/>
            <a:ext cx="2533467" cy="2143125"/>
            <a:chOff x="2429658" y="854309"/>
            <a:chExt cx="2533467" cy="2142262"/>
          </a:xfrm>
        </p:grpSpPr>
        <p:sp>
          <p:nvSpPr>
            <p:cNvPr id="7" name="Rectangle 6"/>
            <p:cNvSpPr>
              <a:spLocks noChangeAspect="1"/>
            </p:cNvSpPr>
            <p:nvPr/>
          </p:nvSpPr>
          <p:spPr bwMode="auto">
            <a:xfrm>
              <a:off x="3113476" y="1338302"/>
              <a:ext cx="1693863" cy="691871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tIns="18000" rIns="0" bIns="0"/>
            <a:lstStyle/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b="0" dirty="0" err="1">
                  <a:latin typeface="+mn-lt"/>
                  <a:cs typeface="+mn-cs"/>
                </a:rPr>
                <a:t>id</a:t>
              </a:r>
              <a:r>
                <a:rPr lang="nl-NL" b="0" dirty="0">
                  <a:latin typeface="+mn-lt"/>
                  <a:cs typeface="+mn-cs"/>
                </a:rPr>
                <a:t> (PK, int, </a:t>
              </a:r>
              <a:r>
                <a:rPr lang="nl-NL" b="0" dirty="0" err="1">
                  <a:latin typeface="+mn-lt"/>
                  <a:cs typeface="+mn-cs"/>
                </a:rPr>
                <a:t>not</a:t>
              </a:r>
              <a:r>
                <a:rPr lang="nl-NL" b="0" dirty="0">
                  <a:latin typeface="+mn-lt"/>
                  <a:cs typeface="+mn-cs"/>
                </a:rPr>
                <a:t> </a:t>
              </a:r>
              <a:r>
                <a:rPr lang="nl-NL" b="0" dirty="0" err="1">
                  <a:latin typeface="+mn-lt"/>
                  <a:cs typeface="+mn-cs"/>
                </a:rPr>
                <a:t>null</a:t>
              </a:r>
              <a:r>
                <a:rPr lang="nl-NL" b="0" dirty="0">
                  <a:latin typeface="+mn-lt"/>
                  <a:cs typeface="+mn-cs"/>
                </a:rPr>
                <a:t>)</a:t>
              </a:r>
            </a:p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b="0" dirty="0">
                  <a:latin typeface="+mn-lt"/>
                  <a:cs typeface="+mn-cs"/>
                </a:rPr>
                <a:t>voornaam (</a:t>
              </a:r>
              <a:r>
                <a:rPr lang="nl-NL" b="0" dirty="0" err="1">
                  <a:latin typeface="+mn-lt"/>
                  <a:cs typeface="+mn-cs"/>
                </a:rPr>
                <a:t>varchar</a:t>
              </a:r>
              <a:r>
                <a:rPr lang="nl-NL" b="0" dirty="0">
                  <a:latin typeface="+mn-lt"/>
                  <a:cs typeface="+mn-cs"/>
                </a:rPr>
                <a:t>, </a:t>
              </a:r>
              <a:r>
                <a:rPr lang="nl-NL" b="0" dirty="0" err="1">
                  <a:latin typeface="+mn-lt"/>
                  <a:cs typeface="+mn-cs"/>
                </a:rPr>
                <a:t>not</a:t>
              </a:r>
              <a:r>
                <a:rPr lang="nl-NL" b="0" dirty="0">
                  <a:latin typeface="+mn-lt"/>
                  <a:cs typeface="+mn-cs"/>
                </a:rPr>
                <a:t> </a:t>
              </a:r>
              <a:r>
                <a:rPr lang="nl-NL" b="0" dirty="0" err="1">
                  <a:latin typeface="+mn-lt"/>
                  <a:cs typeface="+mn-cs"/>
                </a:rPr>
                <a:t>null</a:t>
              </a:r>
              <a:r>
                <a:rPr lang="nl-NL" b="0" dirty="0">
                  <a:latin typeface="+mn-lt"/>
                  <a:cs typeface="+mn-cs"/>
                </a:rPr>
                <a:t>)</a:t>
              </a:r>
            </a:p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b="0" dirty="0">
                  <a:latin typeface="+mn-lt"/>
                  <a:cs typeface="+mn-cs"/>
                </a:rPr>
                <a:t>tussenvoegsel (</a:t>
              </a:r>
              <a:r>
                <a:rPr lang="nl-NL" b="0" dirty="0" err="1">
                  <a:latin typeface="+mn-lt"/>
                  <a:cs typeface="+mn-cs"/>
                </a:rPr>
                <a:t>varchar</a:t>
              </a:r>
              <a:r>
                <a:rPr lang="nl-NL" b="0" dirty="0">
                  <a:latin typeface="+mn-lt"/>
                  <a:cs typeface="+mn-cs"/>
                </a:rPr>
                <a:t>, </a:t>
              </a:r>
              <a:r>
                <a:rPr lang="nl-NL" b="0" dirty="0" err="1">
                  <a:latin typeface="+mn-lt"/>
                  <a:cs typeface="+mn-cs"/>
                </a:rPr>
                <a:t>null</a:t>
              </a:r>
              <a:r>
                <a:rPr lang="nl-NL" b="0" dirty="0">
                  <a:latin typeface="+mn-lt"/>
                  <a:cs typeface="+mn-cs"/>
                </a:rPr>
                <a:t>)</a:t>
              </a:r>
            </a:p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b="0" dirty="0">
                  <a:latin typeface="+mn-lt"/>
                  <a:cs typeface="+mn-cs"/>
                </a:rPr>
                <a:t>achternaam (</a:t>
              </a:r>
              <a:r>
                <a:rPr lang="nl-NL" b="0" dirty="0" err="1">
                  <a:latin typeface="+mn-lt"/>
                  <a:cs typeface="+mn-cs"/>
                </a:rPr>
                <a:t>varchar</a:t>
              </a:r>
              <a:r>
                <a:rPr lang="nl-NL" b="0" dirty="0">
                  <a:latin typeface="+mn-lt"/>
                  <a:cs typeface="+mn-cs"/>
                </a:rPr>
                <a:t>, </a:t>
              </a:r>
              <a:r>
                <a:rPr lang="nl-NL" b="0" dirty="0" err="1">
                  <a:latin typeface="+mn-lt"/>
                  <a:cs typeface="+mn-cs"/>
                </a:rPr>
                <a:t>not</a:t>
              </a:r>
              <a:r>
                <a:rPr lang="nl-NL" b="0" dirty="0">
                  <a:latin typeface="+mn-lt"/>
                  <a:cs typeface="+mn-cs"/>
                </a:rPr>
                <a:t> </a:t>
              </a:r>
              <a:r>
                <a:rPr lang="nl-NL" b="0" dirty="0" err="1">
                  <a:latin typeface="+mn-lt"/>
                  <a:cs typeface="+mn-cs"/>
                </a:rPr>
                <a:t>null</a:t>
              </a:r>
              <a:r>
                <a:rPr lang="nl-NL" b="0" dirty="0">
                  <a:latin typeface="+mn-lt"/>
                  <a:cs typeface="+mn-cs"/>
                </a:rPr>
                <a:t>)</a:t>
              </a:r>
            </a:p>
          </p:txBody>
        </p:sp>
        <p:sp>
          <p:nvSpPr>
            <p:cNvPr id="8" name="Rectangle 7"/>
            <p:cNvSpPr>
              <a:spLocks noChangeAspect="1"/>
            </p:cNvSpPr>
            <p:nvPr/>
          </p:nvSpPr>
          <p:spPr bwMode="auto">
            <a:xfrm>
              <a:off x="3113476" y="1176442"/>
              <a:ext cx="1693863" cy="16186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27" tIns="36000" rIns="91427" bIns="45712"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b="0" dirty="0">
                  <a:latin typeface="+mn-lt"/>
                  <a:cs typeface="+mn-cs"/>
                </a:rPr>
                <a:t>persoon</a:t>
              </a:r>
            </a:p>
          </p:txBody>
        </p:sp>
        <p:sp>
          <p:nvSpPr>
            <p:cNvPr id="9" name="Rectangle 8"/>
            <p:cNvSpPr>
              <a:spLocks noChangeAspect="1"/>
            </p:cNvSpPr>
            <p:nvPr/>
          </p:nvSpPr>
          <p:spPr bwMode="auto">
            <a:xfrm>
              <a:off x="2994625" y="2318982"/>
              <a:ext cx="1968500" cy="16186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27" tIns="36000" rIns="91427" bIns="45712"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b="0" dirty="0">
                  <a:latin typeface="+mn-lt"/>
                  <a:cs typeface="+mn-cs"/>
                </a:rPr>
                <a:t>product</a:t>
              </a:r>
            </a:p>
          </p:txBody>
        </p:sp>
        <p:sp>
          <p:nvSpPr>
            <p:cNvPr id="10" name="Rectangle 9"/>
            <p:cNvSpPr>
              <a:spLocks noChangeAspect="1"/>
            </p:cNvSpPr>
            <p:nvPr/>
          </p:nvSpPr>
          <p:spPr bwMode="auto">
            <a:xfrm>
              <a:off x="2994625" y="2480842"/>
              <a:ext cx="1968500" cy="515729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tIns="18000" rIns="0" bIns="0"/>
            <a:lstStyle/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b="0" dirty="0" err="1">
                  <a:latin typeface="+mn-lt"/>
                  <a:cs typeface="+mn-cs"/>
                </a:rPr>
                <a:t>id</a:t>
              </a:r>
              <a:r>
                <a:rPr lang="nl-NL" b="0" dirty="0">
                  <a:latin typeface="+mn-lt"/>
                  <a:cs typeface="+mn-cs"/>
                </a:rPr>
                <a:t> (PK, int, </a:t>
              </a:r>
              <a:r>
                <a:rPr lang="nl-NL" b="0" dirty="0" err="1">
                  <a:latin typeface="+mn-lt"/>
                  <a:cs typeface="+mn-cs"/>
                </a:rPr>
                <a:t>not</a:t>
              </a:r>
              <a:r>
                <a:rPr lang="nl-NL" b="0" dirty="0">
                  <a:latin typeface="+mn-lt"/>
                  <a:cs typeface="+mn-cs"/>
                </a:rPr>
                <a:t> </a:t>
              </a:r>
              <a:r>
                <a:rPr lang="nl-NL" b="0" dirty="0" err="1">
                  <a:latin typeface="+mn-lt"/>
                  <a:cs typeface="+mn-cs"/>
                </a:rPr>
                <a:t>null</a:t>
              </a:r>
              <a:r>
                <a:rPr lang="nl-NL" b="0" dirty="0">
                  <a:latin typeface="+mn-lt"/>
                  <a:cs typeface="+mn-cs"/>
                </a:rPr>
                <a:t>)</a:t>
              </a:r>
            </a:p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b="0" dirty="0">
                  <a:latin typeface="+mn-lt"/>
                  <a:cs typeface="+mn-cs"/>
                </a:rPr>
                <a:t>naam (</a:t>
              </a:r>
              <a:r>
                <a:rPr lang="nl-NL" b="0" dirty="0" err="1">
                  <a:latin typeface="+mn-lt"/>
                  <a:cs typeface="+mn-cs"/>
                </a:rPr>
                <a:t>varchar</a:t>
              </a:r>
              <a:r>
                <a:rPr lang="nl-NL" b="0" dirty="0">
                  <a:latin typeface="+mn-lt"/>
                  <a:cs typeface="+mn-cs"/>
                </a:rPr>
                <a:t>, </a:t>
              </a:r>
              <a:r>
                <a:rPr lang="nl-NL" b="0" dirty="0" err="1">
                  <a:latin typeface="+mn-lt"/>
                  <a:cs typeface="+mn-cs"/>
                </a:rPr>
                <a:t>not</a:t>
              </a:r>
              <a:r>
                <a:rPr lang="nl-NL" b="0" dirty="0">
                  <a:latin typeface="+mn-lt"/>
                  <a:cs typeface="+mn-cs"/>
                </a:rPr>
                <a:t> </a:t>
              </a:r>
              <a:r>
                <a:rPr lang="nl-NL" b="0" dirty="0" err="1">
                  <a:latin typeface="+mn-lt"/>
                  <a:cs typeface="+mn-cs"/>
                </a:rPr>
                <a:t>null</a:t>
              </a:r>
              <a:r>
                <a:rPr lang="nl-NL" b="0" dirty="0">
                  <a:latin typeface="+mn-lt"/>
                  <a:cs typeface="+mn-cs"/>
                </a:rPr>
                <a:t>)</a:t>
              </a:r>
            </a:p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b="0" dirty="0" err="1">
                  <a:latin typeface="+mn-lt"/>
                  <a:cs typeface="+mn-cs"/>
                </a:rPr>
                <a:t>prijsincbtwineuro</a:t>
              </a:r>
              <a:r>
                <a:rPr lang="nl-NL" b="0" dirty="0">
                  <a:latin typeface="+mn-lt"/>
                  <a:cs typeface="+mn-cs"/>
                </a:rPr>
                <a:t> (</a:t>
              </a:r>
              <a:r>
                <a:rPr lang="nl-NL" b="0" dirty="0" err="1">
                  <a:latin typeface="+mn-lt"/>
                  <a:cs typeface="+mn-cs"/>
                </a:rPr>
                <a:t>decimal</a:t>
              </a:r>
              <a:r>
                <a:rPr lang="nl-NL" b="0" dirty="0">
                  <a:latin typeface="+mn-lt"/>
                  <a:cs typeface="+mn-cs"/>
                </a:rPr>
                <a:t>, </a:t>
              </a:r>
              <a:r>
                <a:rPr lang="nl-NL" b="0" dirty="0" err="1">
                  <a:latin typeface="+mn-lt"/>
                  <a:cs typeface="+mn-cs"/>
                </a:rPr>
                <a:t>not</a:t>
              </a:r>
              <a:r>
                <a:rPr lang="nl-NL" b="0" dirty="0">
                  <a:latin typeface="+mn-lt"/>
                  <a:cs typeface="+mn-cs"/>
                </a:rPr>
                <a:t> </a:t>
              </a:r>
              <a:r>
                <a:rPr lang="nl-NL" b="0" dirty="0" err="1">
                  <a:latin typeface="+mn-lt"/>
                  <a:cs typeface="+mn-cs"/>
                </a:rPr>
                <a:t>null</a:t>
              </a:r>
              <a:r>
                <a:rPr lang="nl-NL" b="0" dirty="0">
                  <a:latin typeface="+mn-lt"/>
                  <a:cs typeface="+mn-cs"/>
                </a:rPr>
                <a:t>)</a:t>
              </a:r>
            </a:p>
          </p:txBody>
        </p:sp>
        <p:sp>
          <p:nvSpPr>
            <p:cNvPr id="46089" name="TextBox 10"/>
            <p:cNvSpPr txBox="1">
              <a:spLocks noChangeArrowheads="1"/>
            </p:cNvSpPr>
            <p:nvPr/>
          </p:nvSpPr>
          <p:spPr bwMode="auto">
            <a:xfrm>
              <a:off x="3350225" y="1451618"/>
              <a:ext cx="25777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nl-NL" b="0">
                <a:latin typeface="Calibri" pitchFamily="34" charset="0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2429658" y="1847684"/>
              <a:ext cx="495300" cy="633158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4" name="Rectangle 13"/>
            <p:cNvSpPr>
              <a:spLocks noChangeAspect="1"/>
            </p:cNvSpPr>
            <p:nvPr/>
          </p:nvSpPr>
          <p:spPr>
            <a:xfrm>
              <a:off x="3113476" y="854309"/>
              <a:ext cx="1790700" cy="161860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45712"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b="0" i="1">
                  <a:solidFill>
                    <a:schemeClr val="tx1"/>
                  </a:solidFill>
                </a:rPr>
                <a:t>database-ontwerp:</a:t>
              </a:r>
            </a:p>
          </p:txBody>
        </p:sp>
      </p:grpSp>
      <p:sp>
        <p:nvSpPr>
          <p:cNvPr id="17" name="Isosceles Triangle 16"/>
          <p:cNvSpPr/>
          <p:nvPr/>
        </p:nvSpPr>
        <p:spPr>
          <a:xfrm rot="5400000">
            <a:off x="4937125" y="3656013"/>
            <a:ext cx="153987" cy="65088"/>
          </a:xfrm>
          <a:prstGeom prst="triangl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8057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18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7A6D52-BD42-4443-B53F-07EC87C51087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41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03250" y="0"/>
            <a:ext cx="4398963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/>
              <a:t>ORM: Een op veel associatie</a:t>
            </a: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1400175" y="1433513"/>
            <a:ext cx="571500" cy="35083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/>
          <a:lstStyle/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endParaRPr lang="nl-NL" b="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1400175" y="1271588"/>
            <a:ext cx="571500" cy="1619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0"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klant</a:t>
            </a: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1212850" y="2166938"/>
            <a:ext cx="946150" cy="16351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0"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bestelling</a:t>
            </a: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1212850" y="2338388"/>
            <a:ext cx="946150" cy="34131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/>
          <a:lstStyle/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endParaRPr lang="nl-NL" b="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cxnSpLocks noChangeShapeType="1"/>
            <a:stCxn id="7" idx="2"/>
            <a:endCxn id="9" idx="0"/>
          </p:cNvCxnSpPr>
          <p:nvPr/>
        </p:nvCxnSpPr>
        <p:spPr bwMode="auto">
          <a:xfrm>
            <a:off x="1685925" y="1793875"/>
            <a:ext cx="0" cy="363538"/>
          </a:xfrm>
          <a:prstGeom prst="straightConnector1">
            <a:avLst/>
          </a:prstGeom>
          <a:noFill/>
          <a:ln w="25400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</p:cxnSp>
      <p:sp>
        <p:nvSpPr>
          <p:cNvPr id="12" name="Rectangle 11"/>
          <p:cNvSpPr>
            <a:spLocks noChangeAspect="1"/>
          </p:cNvSpPr>
          <p:nvPr/>
        </p:nvSpPr>
        <p:spPr>
          <a:xfrm>
            <a:off x="1660525" y="1774825"/>
            <a:ext cx="187325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1660525" y="2036763"/>
            <a:ext cx="187325" cy="160337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20" name="Rectangle 19"/>
          <p:cNvSpPr>
            <a:spLocks noChangeAspect="1"/>
          </p:cNvSpPr>
          <p:nvPr/>
        </p:nvSpPr>
        <p:spPr>
          <a:xfrm>
            <a:off x="1116012" y="849310"/>
            <a:ext cx="1089025" cy="161925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0" i="1" dirty="0">
                <a:solidFill>
                  <a:schemeClr val="tx1"/>
                </a:solidFill>
              </a:rPr>
              <a:t>klassendiagram: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2303463" y="849310"/>
            <a:ext cx="2093913" cy="1830390"/>
            <a:chOff x="2303816" y="849864"/>
            <a:chExt cx="2093409" cy="1830337"/>
          </a:xfrm>
        </p:grpSpPr>
        <p:grpSp>
          <p:nvGrpSpPr>
            <p:cNvPr id="47116" name="Group 24"/>
            <p:cNvGrpSpPr>
              <a:grpSpLocks/>
            </p:cNvGrpSpPr>
            <p:nvPr/>
          </p:nvGrpSpPr>
          <p:grpSpPr bwMode="auto">
            <a:xfrm rot="5400000">
              <a:off x="3365557" y="1911889"/>
              <a:ext cx="387339" cy="114271"/>
              <a:chOff x="2879895" y="1868813"/>
              <a:chExt cx="363064" cy="114271"/>
            </a:xfrm>
          </p:grpSpPr>
          <p:cxnSp>
            <p:nvCxnSpPr>
              <p:cNvPr id="4" name="Straight Arrow Connector 3"/>
              <p:cNvCxnSpPr/>
              <p:nvPr/>
            </p:nvCxnSpPr>
            <p:spPr>
              <a:xfrm flipV="1">
                <a:off x="2879895" y="1924151"/>
                <a:ext cx="363064" cy="317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Arrow Connector 4"/>
              <p:cNvCxnSpPr/>
              <p:nvPr/>
            </p:nvCxnSpPr>
            <p:spPr>
              <a:xfrm flipV="1">
                <a:off x="3132851" y="1868813"/>
                <a:ext cx="104158" cy="5554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/>
              <p:cNvCxnSpPr/>
              <p:nvPr/>
            </p:nvCxnSpPr>
            <p:spPr>
              <a:xfrm rot="10800000">
                <a:off x="3132850" y="1927535"/>
                <a:ext cx="104158" cy="5554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ectangle 13"/>
            <p:cNvSpPr>
              <a:spLocks noChangeAspect="1"/>
            </p:cNvSpPr>
            <p:nvPr/>
          </p:nvSpPr>
          <p:spPr bwMode="auto">
            <a:xfrm>
              <a:off x="2995799" y="1272130"/>
              <a:ext cx="1107808" cy="16192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27" tIns="36000" rIns="91427" bIns="45712"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b="0" dirty="0">
                  <a:latin typeface="+mn-lt"/>
                  <a:cs typeface="+mn-cs"/>
                </a:rPr>
                <a:t>klant</a:t>
              </a:r>
            </a:p>
          </p:txBody>
        </p:sp>
        <p:sp>
          <p:nvSpPr>
            <p:cNvPr id="15" name="Rectangle 14"/>
            <p:cNvSpPr>
              <a:spLocks noChangeAspect="1"/>
            </p:cNvSpPr>
            <p:nvPr/>
          </p:nvSpPr>
          <p:spPr bwMode="auto">
            <a:xfrm>
              <a:off x="2891050" y="2162691"/>
              <a:ext cx="1328417" cy="163508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27" tIns="36000" rIns="91427" bIns="45712"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b="0" dirty="0">
                  <a:latin typeface="+mn-lt"/>
                  <a:cs typeface="+mn-cs"/>
                </a:rPr>
                <a:t>bestelling</a:t>
              </a:r>
            </a:p>
          </p:txBody>
        </p:sp>
        <p:sp>
          <p:nvSpPr>
            <p:cNvPr id="16" name="Rectangle 15"/>
            <p:cNvSpPr>
              <a:spLocks noChangeAspect="1"/>
            </p:cNvSpPr>
            <p:nvPr/>
          </p:nvSpPr>
          <p:spPr bwMode="auto">
            <a:xfrm>
              <a:off x="2891050" y="2324611"/>
              <a:ext cx="1328417" cy="35559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tIns="18000" rIns="0" bIns="0"/>
            <a:lstStyle/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b="0" dirty="0" err="1">
                  <a:latin typeface="+mn-lt"/>
                  <a:cs typeface="+mn-cs"/>
                </a:rPr>
                <a:t>id</a:t>
              </a:r>
              <a:r>
                <a:rPr lang="nl-NL" b="0" dirty="0">
                  <a:latin typeface="+mn-lt"/>
                  <a:cs typeface="+mn-cs"/>
                </a:rPr>
                <a:t> (PK, int, </a:t>
              </a:r>
              <a:r>
                <a:rPr lang="nl-NL" b="0" dirty="0" err="1">
                  <a:latin typeface="+mn-lt"/>
                  <a:cs typeface="+mn-cs"/>
                </a:rPr>
                <a:t>not</a:t>
              </a:r>
              <a:r>
                <a:rPr lang="nl-NL" b="0" dirty="0">
                  <a:latin typeface="+mn-lt"/>
                  <a:cs typeface="+mn-cs"/>
                </a:rPr>
                <a:t> </a:t>
              </a:r>
              <a:r>
                <a:rPr lang="nl-NL" b="0" dirty="0" err="1">
                  <a:latin typeface="+mn-lt"/>
                  <a:cs typeface="+mn-cs"/>
                </a:rPr>
                <a:t>null</a:t>
              </a:r>
              <a:r>
                <a:rPr lang="nl-NL" b="0" dirty="0">
                  <a:latin typeface="+mn-lt"/>
                  <a:cs typeface="+mn-cs"/>
                </a:rPr>
                <a:t>)</a:t>
              </a:r>
            </a:p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b="0" dirty="0" err="1">
                  <a:latin typeface="+mn-lt"/>
                  <a:cs typeface="+mn-cs"/>
                </a:rPr>
                <a:t>klantid</a:t>
              </a:r>
              <a:r>
                <a:rPr lang="nl-NL" b="0" dirty="0">
                  <a:latin typeface="+mn-lt"/>
                  <a:cs typeface="+mn-cs"/>
                </a:rPr>
                <a:t> (FK, int, </a:t>
              </a:r>
              <a:r>
                <a:rPr lang="nl-NL" b="0" dirty="0" err="1">
                  <a:latin typeface="+mn-lt"/>
                  <a:cs typeface="+mn-cs"/>
                </a:rPr>
                <a:t>not</a:t>
              </a:r>
              <a:r>
                <a:rPr lang="nl-NL" b="0" dirty="0">
                  <a:latin typeface="+mn-lt"/>
                  <a:cs typeface="+mn-cs"/>
                </a:rPr>
                <a:t> </a:t>
              </a:r>
              <a:r>
                <a:rPr lang="nl-NL" b="0" dirty="0" err="1">
                  <a:latin typeface="+mn-lt"/>
                  <a:cs typeface="+mn-cs"/>
                </a:rPr>
                <a:t>null</a:t>
              </a:r>
              <a:r>
                <a:rPr lang="nl-NL" b="0" dirty="0">
                  <a:latin typeface="+mn-lt"/>
                  <a:cs typeface="+mn-cs"/>
                </a:rPr>
                <a:t>)</a:t>
              </a:r>
            </a:p>
          </p:txBody>
        </p:sp>
        <p:sp>
          <p:nvSpPr>
            <p:cNvPr id="47120" name="TextBox 16"/>
            <p:cNvSpPr txBox="1">
              <a:spLocks noChangeArrowheads="1"/>
            </p:cNvSpPr>
            <p:nvPr/>
          </p:nvSpPr>
          <p:spPr bwMode="auto">
            <a:xfrm>
              <a:off x="3065816" y="1981404"/>
              <a:ext cx="18466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nl-NL" b="0">
                <a:latin typeface="Calibri" pitchFamily="34" charset="0"/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2303816" y="1638831"/>
              <a:ext cx="495181" cy="633395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>
            <a:xfrm>
              <a:off x="2995799" y="1434050"/>
              <a:ext cx="1107808" cy="3508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18000" rIns="0" bIns="0"/>
            <a:lstStyle/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b="0" dirty="0" err="1">
                  <a:solidFill>
                    <a:schemeClr val="tx1"/>
                  </a:solidFill>
                </a:rPr>
                <a:t>id</a:t>
              </a:r>
              <a:r>
                <a:rPr lang="nl-NL" b="0" dirty="0">
                  <a:solidFill>
                    <a:schemeClr val="tx1"/>
                  </a:solidFill>
                </a:rPr>
                <a:t> (PK, int, </a:t>
              </a:r>
              <a:r>
                <a:rPr lang="nl-NL" b="0" dirty="0" err="1">
                  <a:solidFill>
                    <a:schemeClr val="tx1"/>
                  </a:solidFill>
                </a:rPr>
                <a:t>not</a:t>
              </a:r>
              <a:r>
                <a:rPr lang="nl-NL" b="0" dirty="0">
                  <a:solidFill>
                    <a:schemeClr val="tx1"/>
                  </a:solidFill>
                </a:rPr>
                <a:t> </a:t>
              </a:r>
              <a:r>
                <a:rPr lang="nl-NL" b="0" dirty="0" err="1">
                  <a:solidFill>
                    <a:schemeClr val="tx1"/>
                  </a:solidFill>
                </a:rPr>
                <a:t>null</a:t>
              </a:r>
              <a:r>
                <a:rPr lang="nl-NL" b="0" dirty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2606956" y="849864"/>
              <a:ext cx="1790269" cy="161920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45712"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b="0" i="1" dirty="0" err="1">
                  <a:solidFill>
                    <a:schemeClr val="tx1"/>
                  </a:solidFill>
                </a:rPr>
                <a:t>database-ontwerp</a:t>
              </a:r>
              <a:r>
                <a:rPr lang="nl-NL" b="0" i="1" dirty="0">
                  <a:solidFill>
                    <a:schemeClr val="tx1"/>
                  </a:solidFill>
                </a:rPr>
                <a:t>: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5400000">
            <a:off x="4937125" y="3656013"/>
            <a:ext cx="153987" cy="65088"/>
          </a:xfrm>
          <a:prstGeom prst="triangl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8057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DC4F16-890A-8047-8770-0899D7EB50C5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42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03250" y="0"/>
            <a:ext cx="4398963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/>
              <a:t>ORM: Veel op veel associatie</a:t>
            </a:r>
          </a:p>
        </p:txBody>
      </p:sp>
      <p:sp>
        <p:nvSpPr>
          <p:cNvPr id="3" name="Rectangle 2"/>
          <p:cNvSpPr>
            <a:spLocks noChangeAspect="1"/>
          </p:cNvSpPr>
          <p:nvPr/>
        </p:nvSpPr>
        <p:spPr>
          <a:xfrm>
            <a:off x="796925" y="854075"/>
            <a:ext cx="1120776" cy="161925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0" i="1" dirty="0">
                <a:solidFill>
                  <a:schemeClr val="tx1"/>
                </a:solidFill>
              </a:rPr>
              <a:t>klassendiagram:</a:t>
            </a: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677863" y="1770063"/>
            <a:ext cx="571500" cy="35083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/>
          <a:lstStyle/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endParaRPr lang="nl-NL" b="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677863" y="1608138"/>
            <a:ext cx="571500" cy="1619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student</a:t>
            </a: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1612900" y="1608138"/>
            <a:ext cx="376238" cy="16351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0"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les</a:t>
            </a: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1612900" y="1779588"/>
            <a:ext cx="376238" cy="34131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/>
          <a:lstStyle/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endParaRPr lang="nl-NL" b="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250950" y="1901825"/>
            <a:ext cx="363538" cy="317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 noChangeAspect="1"/>
          </p:cNvSpPr>
          <p:nvPr/>
        </p:nvSpPr>
        <p:spPr>
          <a:xfrm>
            <a:off x="1230313" y="1744663"/>
            <a:ext cx="187325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1454150" y="1744663"/>
            <a:ext cx="187325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*</a:t>
            </a:r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2154238" y="871538"/>
            <a:ext cx="2844800" cy="1701800"/>
            <a:chOff x="2154166" y="871159"/>
            <a:chExt cx="2844800" cy="1702707"/>
          </a:xfrm>
        </p:grpSpPr>
        <p:sp>
          <p:nvSpPr>
            <p:cNvPr id="4" name="Rectangle 3"/>
            <p:cNvSpPr>
              <a:spLocks noChangeAspect="1"/>
            </p:cNvSpPr>
            <p:nvPr/>
          </p:nvSpPr>
          <p:spPr>
            <a:xfrm>
              <a:off x="2685978" y="871159"/>
              <a:ext cx="1790700" cy="162011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45712"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b="0" i="1" dirty="0" err="1">
                  <a:solidFill>
                    <a:schemeClr val="tx1"/>
                  </a:solidFill>
                </a:rPr>
                <a:t>database-ontwerp</a:t>
              </a:r>
              <a:r>
                <a:rPr lang="nl-NL" b="0" i="1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2652641" y="1277776"/>
              <a:ext cx="1065212" cy="16201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36000" rIns="91427" bIns="45712"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b="0" dirty="0">
                  <a:solidFill>
                    <a:schemeClr val="tx1"/>
                  </a:solidFill>
                </a:rPr>
                <a:t>student</a:t>
              </a:r>
            </a:p>
          </p:txBody>
        </p:sp>
        <p:sp>
          <p:nvSpPr>
            <p:cNvPr id="13" name="Rectangle 12"/>
            <p:cNvSpPr>
              <a:spLocks noChangeAspect="1"/>
            </p:cNvSpPr>
            <p:nvPr/>
          </p:nvSpPr>
          <p:spPr>
            <a:xfrm>
              <a:off x="3941691" y="1274599"/>
              <a:ext cx="1057275" cy="16201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36000" rIns="91427" bIns="45712"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b="0" dirty="0">
                  <a:solidFill>
                    <a:schemeClr val="tx1"/>
                  </a:solidFill>
                </a:rPr>
                <a:t>les</a:t>
              </a:r>
            </a:p>
          </p:txBody>
        </p:sp>
        <p:grpSp>
          <p:nvGrpSpPr>
            <p:cNvPr id="48143" name="Group 27"/>
            <p:cNvGrpSpPr>
              <a:grpSpLocks/>
            </p:cNvGrpSpPr>
            <p:nvPr/>
          </p:nvGrpSpPr>
          <p:grpSpPr bwMode="auto">
            <a:xfrm rot="5400000">
              <a:off x="3040687" y="1821814"/>
              <a:ext cx="363731" cy="114300"/>
              <a:chOff x="2879430" y="1868992"/>
              <a:chExt cx="363731" cy="114300"/>
            </a:xfrm>
          </p:grpSpPr>
          <p:cxnSp>
            <p:nvCxnSpPr>
              <p:cNvPr id="15" name="Straight Arrow Connector 14"/>
              <p:cNvCxnSpPr/>
              <p:nvPr/>
            </p:nvCxnSpPr>
            <p:spPr>
              <a:xfrm flipV="1">
                <a:off x="2879430" y="1924344"/>
                <a:ext cx="363731" cy="317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V="1">
                <a:off x="3131977" y="1868992"/>
                <a:ext cx="104831" cy="5556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rot="10800000">
                <a:off x="3131977" y="1927729"/>
                <a:ext cx="104831" cy="5556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144" name="TextBox 17"/>
            <p:cNvSpPr txBox="1">
              <a:spLocks noChangeArrowheads="1"/>
            </p:cNvSpPr>
            <p:nvPr/>
          </p:nvSpPr>
          <p:spPr bwMode="auto">
            <a:xfrm>
              <a:off x="2916166" y="1553636"/>
              <a:ext cx="18466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nl-NL" b="0">
                <a:latin typeface="Calibri" pitchFamily="34" charset="0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2154166" y="1558912"/>
              <a:ext cx="495300" cy="633751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20" name="Rectangle 19"/>
            <p:cNvSpPr>
              <a:spLocks noChangeAspect="1"/>
            </p:cNvSpPr>
            <p:nvPr/>
          </p:nvSpPr>
          <p:spPr>
            <a:xfrm>
              <a:off x="3032053" y="2222841"/>
              <a:ext cx="1638300" cy="3510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18000" rIns="0" bIns="0"/>
            <a:lstStyle/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b="0" dirty="0" err="1">
                  <a:solidFill>
                    <a:schemeClr val="tx1"/>
                  </a:solidFill>
                </a:rPr>
                <a:t>studentid</a:t>
              </a:r>
              <a:r>
                <a:rPr lang="nl-NL" b="0" dirty="0">
                  <a:solidFill>
                    <a:schemeClr val="tx1"/>
                  </a:solidFill>
                </a:rPr>
                <a:t> (PK, FK, int, </a:t>
              </a:r>
              <a:r>
                <a:rPr lang="nl-NL" b="0" dirty="0" err="1">
                  <a:solidFill>
                    <a:schemeClr val="tx1"/>
                  </a:solidFill>
                </a:rPr>
                <a:t>not</a:t>
              </a:r>
              <a:r>
                <a:rPr lang="nl-NL" b="0" dirty="0">
                  <a:solidFill>
                    <a:schemeClr val="tx1"/>
                  </a:solidFill>
                </a:rPr>
                <a:t> </a:t>
              </a:r>
              <a:r>
                <a:rPr lang="nl-NL" b="0" dirty="0" err="1">
                  <a:solidFill>
                    <a:schemeClr val="tx1"/>
                  </a:solidFill>
                </a:rPr>
                <a:t>null</a:t>
              </a:r>
              <a:r>
                <a:rPr lang="nl-NL" b="0" dirty="0">
                  <a:solidFill>
                    <a:schemeClr val="tx1"/>
                  </a:solidFill>
                </a:rPr>
                <a:t>)</a:t>
              </a:r>
            </a:p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b="0" dirty="0" err="1">
                  <a:solidFill>
                    <a:schemeClr val="tx1"/>
                  </a:solidFill>
                </a:rPr>
                <a:t>lesid</a:t>
              </a:r>
              <a:r>
                <a:rPr lang="nl-NL" b="0" dirty="0">
                  <a:solidFill>
                    <a:schemeClr val="tx1"/>
                  </a:solidFill>
                </a:rPr>
                <a:t> (PK, FK, int, </a:t>
              </a:r>
              <a:r>
                <a:rPr lang="nl-NL" b="0" dirty="0" err="1">
                  <a:solidFill>
                    <a:schemeClr val="tx1"/>
                  </a:solidFill>
                </a:rPr>
                <a:t>not</a:t>
              </a:r>
              <a:r>
                <a:rPr lang="nl-NL" b="0" dirty="0">
                  <a:solidFill>
                    <a:schemeClr val="tx1"/>
                  </a:solidFill>
                </a:rPr>
                <a:t> </a:t>
              </a:r>
              <a:r>
                <a:rPr lang="nl-NL" b="0" dirty="0" err="1">
                  <a:solidFill>
                    <a:schemeClr val="tx1"/>
                  </a:solidFill>
                </a:rPr>
                <a:t>null</a:t>
              </a:r>
              <a:r>
                <a:rPr lang="nl-NL" b="0" dirty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3032053" y="2060830"/>
              <a:ext cx="1638300" cy="16201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36000" rIns="91427" bIns="45712"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b="0" dirty="0">
                  <a:solidFill>
                    <a:schemeClr val="tx1"/>
                  </a:solidFill>
                </a:rPr>
                <a:t>student_les</a:t>
              </a:r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2652641" y="1439787"/>
              <a:ext cx="1065212" cy="3510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18000" rIns="0" bIns="0"/>
            <a:lstStyle/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b="0" dirty="0" err="1">
                  <a:solidFill>
                    <a:schemeClr val="tx1"/>
                  </a:solidFill>
                </a:rPr>
                <a:t>id</a:t>
              </a:r>
              <a:r>
                <a:rPr lang="nl-NL" b="0" dirty="0">
                  <a:solidFill>
                    <a:schemeClr val="tx1"/>
                  </a:solidFill>
                </a:rPr>
                <a:t> (PK, int, </a:t>
              </a:r>
              <a:r>
                <a:rPr lang="nl-NL" b="0" dirty="0" err="1">
                  <a:solidFill>
                    <a:schemeClr val="tx1"/>
                  </a:solidFill>
                </a:rPr>
                <a:t>not</a:t>
              </a:r>
              <a:r>
                <a:rPr lang="nl-NL" b="0" dirty="0">
                  <a:solidFill>
                    <a:schemeClr val="tx1"/>
                  </a:solidFill>
                </a:rPr>
                <a:t> </a:t>
              </a:r>
              <a:r>
                <a:rPr lang="nl-NL" b="0" dirty="0" err="1">
                  <a:solidFill>
                    <a:schemeClr val="tx1"/>
                  </a:solidFill>
                </a:rPr>
                <a:t>null</a:t>
              </a:r>
              <a:r>
                <a:rPr lang="nl-NL" b="0" dirty="0">
                  <a:solidFill>
                    <a:schemeClr val="tx1"/>
                  </a:solidFill>
                </a:rPr>
                <a:t>)</a:t>
              </a:r>
            </a:p>
          </p:txBody>
        </p:sp>
        <p:grpSp>
          <p:nvGrpSpPr>
            <p:cNvPr id="48149" name="Group 28"/>
            <p:cNvGrpSpPr>
              <a:grpSpLocks/>
            </p:cNvGrpSpPr>
            <p:nvPr/>
          </p:nvGrpSpPr>
          <p:grpSpPr bwMode="auto">
            <a:xfrm rot="5400000">
              <a:off x="4297194" y="1821021"/>
              <a:ext cx="363731" cy="115887"/>
              <a:chOff x="2879431" y="1863206"/>
              <a:chExt cx="363731" cy="115887"/>
            </a:xfrm>
          </p:grpSpPr>
          <p:cxnSp>
            <p:nvCxnSpPr>
              <p:cNvPr id="2" name="Straight Arrow Connector 23"/>
              <p:cNvCxnSpPr/>
              <p:nvPr/>
            </p:nvCxnSpPr>
            <p:spPr>
              <a:xfrm flipV="1">
                <a:off x="2879431" y="1918558"/>
                <a:ext cx="363731" cy="317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V="1">
                <a:off x="3131978" y="1863206"/>
                <a:ext cx="104831" cy="5556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rot="10800000">
                <a:off x="3131978" y="1923531"/>
                <a:ext cx="104831" cy="5556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Rectangle 26"/>
            <p:cNvSpPr>
              <a:spLocks noChangeAspect="1"/>
            </p:cNvSpPr>
            <p:nvPr/>
          </p:nvSpPr>
          <p:spPr>
            <a:xfrm>
              <a:off x="3941691" y="1436610"/>
              <a:ext cx="1057275" cy="35420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18000" rIns="0" bIns="0"/>
            <a:lstStyle/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b="0" dirty="0" err="1">
                  <a:solidFill>
                    <a:schemeClr val="tx1"/>
                  </a:solidFill>
                </a:rPr>
                <a:t>id</a:t>
              </a:r>
              <a:r>
                <a:rPr lang="nl-NL" b="0" dirty="0">
                  <a:solidFill>
                    <a:schemeClr val="tx1"/>
                  </a:solidFill>
                </a:rPr>
                <a:t> (PK, int, </a:t>
              </a:r>
              <a:r>
                <a:rPr lang="nl-NL" b="0" dirty="0" err="1">
                  <a:solidFill>
                    <a:schemeClr val="tx1"/>
                  </a:solidFill>
                </a:rPr>
                <a:t>not</a:t>
              </a:r>
              <a:r>
                <a:rPr lang="nl-NL" b="0" dirty="0">
                  <a:solidFill>
                    <a:schemeClr val="tx1"/>
                  </a:solidFill>
                </a:rPr>
                <a:t> </a:t>
              </a:r>
              <a:r>
                <a:rPr lang="nl-NL" b="0" dirty="0" err="1">
                  <a:solidFill>
                    <a:schemeClr val="tx1"/>
                  </a:solidFill>
                </a:rPr>
                <a:t>null</a:t>
              </a:r>
              <a:r>
                <a:rPr lang="nl-NL" b="0" dirty="0">
                  <a:solidFill>
                    <a:schemeClr val="tx1"/>
                  </a:solidFill>
                </a:rPr>
                <a:t>)</a:t>
              </a:r>
            </a:p>
          </p:txBody>
        </p:sp>
      </p:grpSp>
      <p:sp>
        <p:nvSpPr>
          <p:cNvPr id="29" name="Isosceles Triangle 28"/>
          <p:cNvSpPr/>
          <p:nvPr/>
        </p:nvSpPr>
        <p:spPr>
          <a:xfrm rot="5400000">
            <a:off x="4937125" y="3656013"/>
            <a:ext cx="153987" cy="65088"/>
          </a:xfrm>
          <a:prstGeom prst="triangl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8057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30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908F7DB-8DA0-794E-9E57-879AF81F1259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42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03250" y="0"/>
            <a:ext cx="4398963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/>
              <a:t>1 op 1 associatie - </a:t>
            </a:r>
            <a:r>
              <a:rPr lang="nl-NL" b="1" dirty="0" err="1"/>
              <a:t>foreign</a:t>
            </a:r>
            <a:r>
              <a:rPr lang="nl-NL" b="1" dirty="0"/>
              <a:t> </a:t>
            </a:r>
            <a:r>
              <a:rPr lang="nl-NL" b="1" dirty="0" err="1"/>
              <a:t>key</a:t>
            </a:r>
            <a:endParaRPr lang="nl-NL" b="1" dirty="0"/>
          </a:p>
        </p:txBody>
      </p:sp>
      <p:sp>
        <p:nvSpPr>
          <p:cNvPr id="3" name="Rectangle 2"/>
          <p:cNvSpPr>
            <a:spLocks noChangeAspect="1"/>
          </p:cNvSpPr>
          <p:nvPr/>
        </p:nvSpPr>
        <p:spPr>
          <a:xfrm>
            <a:off x="1415497" y="849314"/>
            <a:ext cx="1119708" cy="161925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0" i="1" dirty="0">
                <a:solidFill>
                  <a:schemeClr val="tx1"/>
                </a:solidFill>
              </a:rPr>
              <a:t>klassendiagram:</a:t>
            </a: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1689602" y="1333500"/>
            <a:ext cx="571500" cy="35242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/>
          <a:lstStyle/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endParaRPr lang="nl-NL" b="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1689602" y="1173163"/>
            <a:ext cx="571500" cy="1603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bestelling</a:t>
            </a: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1711827" y="2057400"/>
            <a:ext cx="527050" cy="1619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factuur</a:t>
            </a:r>
          </a:p>
        </p:txBody>
      </p:sp>
      <p:cxnSp>
        <p:nvCxnSpPr>
          <p:cNvPr id="8" name="Straight Arrow Connector 7"/>
          <p:cNvCxnSpPr>
            <a:stCxn id="5" idx="2"/>
            <a:endCxn id="7" idx="0"/>
          </p:cNvCxnSpPr>
          <p:nvPr/>
        </p:nvCxnSpPr>
        <p:spPr>
          <a:xfrm rot="16200000" flipH="1">
            <a:off x="1789614" y="1871663"/>
            <a:ext cx="371475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ChangeAspect="1"/>
          </p:cNvSpPr>
          <p:nvPr/>
        </p:nvSpPr>
        <p:spPr>
          <a:xfrm>
            <a:off x="1946777" y="1674813"/>
            <a:ext cx="187325" cy="160337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2022977" y="1885950"/>
            <a:ext cx="187325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0..1</a:t>
            </a:r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1711827" y="2227263"/>
            <a:ext cx="527050" cy="3429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/>
          <a:lstStyle/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endParaRPr lang="nl-NL" b="0" dirty="0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B5BBC4-B9A3-4D41-9020-4AEE12AFEE05}"/>
              </a:ext>
            </a:extLst>
          </p:cNvPr>
          <p:cNvGrpSpPr/>
          <p:nvPr/>
        </p:nvGrpSpPr>
        <p:grpSpPr>
          <a:xfrm>
            <a:off x="2517775" y="854075"/>
            <a:ext cx="2024063" cy="1558925"/>
            <a:chOff x="2517775" y="854075"/>
            <a:chExt cx="2024063" cy="1558925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543EA47-2652-D440-A295-619375B9E1C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904044" y="1960920"/>
              <a:ext cx="48067" cy="9330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B25D23C-3BCC-0844-BE1D-6103581B19A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853688" y="1957748"/>
              <a:ext cx="46800" cy="9965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>
              <a:grpSpLocks/>
            </p:cNvGrpSpPr>
            <p:nvPr/>
          </p:nvGrpSpPr>
          <p:grpSpPr bwMode="auto">
            <a:xfrm>
              <a:off x="2517775" y="854075"/>
              <a:ext cx="2024063" cy="1558925"/>
              <a:chOff x="2517596" y="854309"/>
              <a:chExt cx="2024608" cy="1558913"/>
            </a:xfrm>
          </p:grpSpPr>
          <p:sp>
            <p:nvSpPr>
              <p:cNvPr id="4" name="Rectangle 3"/>
              <p:cNvSpPr>
                <a:spLocks noChangeAspect="1"/>
              </p:cNvSpPr>
              <p:nvPr/>
            </p:nvSpPr>
            <p:spPr>
              <a:xfrm>
                <a:off x="2751022" y="854309"/>
                <a:ext cx="1791182" cy="161924"/>
              </a:xfrm>
              <a:prstGeom prst="rect">
                <a:avLst/>
              </a:prstGeom>
              <a:noFill/>
              <a:ln w="127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0" rIns="91427" bIns="45712" anchor="ctr"/>
              <a:lstStyle/>
              <a:p>
                <a:pPr algn="ctr" defTabSz="25184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b="0" i="1" dirty="0" err="1">
                    <a:solidFill>
                      <a:schemeClr val="tx1"/>
                    </a:solidFill>
                  </a:rPr>
                  <a:t>database-ontwerp</a:t>
                </a:r>
                <a:r>
                  <a:rPr lang="nl-NL" b="0" i="1" dirty="0">
                    <a:solidFill>
                      <a:schemeClr val="tx1"/>
                    </a:solidFill>
                  </a:rPr>
                  <a:t>:</a:t>
                </a:r>
              </a:p>
            </p:txBody>
          </p:sp>
          <p:sp>
            <p:nvSpPr>
              <p:cNvPr id="11" name="Rectangle 10"/>
              <p:cNvSpPr>
                <a:spLocks noChangeAspect="1"/>
              </p:cNvSpPr>
              <p:nvPr/>
            </p:nvSpPr>
            <p:spPr bwMode="auto">
              <a:xfrm>
                <a:off x="3259159" y="2049688"/>
                <a:ext cx="1283045" cy="161924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1427" tIns="36000" rIns="91427" bIns="45712" anchor="ctr"/>
              <a:lstStyle/>
              <a:p>
                <a:pPr algn="ctr" defTabSz="25184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b="0" dirty="0">
                    <a:latin typeface="+mn-lt"/>
                    <a:cs typeface="+mn-cs"/>
                  </a:rPr>
                  <a:t>factuur</a:t>
                </a:r>
              </a:p>
            </p:txBody>
          </p:sp>
          <p:sp>
            <p:nvSpPr>
              <p:cNvPr id="12" name="Right Arrow 11"/>
              <p:cNvSpPr/>
              <p:nvPr/>
            </p:nvSpPr>
            <p:spPr>
              <a:xfrm>
                <a:off x="2517596" y="1530579"/>
                <a:ext cx="495433" cy="633408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5184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14" name="Rectangle 13"/>
              <p:cNvSpPr>
                <a:spLocks noChangeAspect="1"/>
              </p:cNvSpPr>
              <p:nvPr/>
            </p:nvSpPr>
            <p:spPr>
              <a:xfrm>
                <a:off x="3259159" y="2211612"/>
                <a:ext cx="1283045" cy="20161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18000" rIns="0" bIns="0"/>
              <a:lstStyle/>
              <a:p>
                <a:pPr defTabSz="25184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b="0" dirty="0" err="1">
                    <a:solidFill>
                      <a:schemeClr val="tx1"/>
                    </a:solidFill>
                  </a:rPr>
                  <a:t>id</a:t>
                </a:r>
                <a:r>
                  <a:rPr lang="nl-NL" b="0" dirty="0">
                    <a:solidFill>
                      <a:schemeClr val="tx1"/>
                    </a:solidFill>
                  </a:rPr>
                  <a:t> (PK, FK, int, </a:t>
                </a:r>
                <a:r>
                  <a:rPr lang="nl-NL" b="0" dirty="0" err="1">
                    <a:solidFill>
                      <a:schemeClr val="tx1"/>
                    </a:solidFill>
                  </a:rPr>
                  <a:t>not</a:t>
                </a:r>
                <a:r>
                  <a:rPr lang="nl-NL" b="0" dirty="0">
                    <a:solidFill>
                      <a:schemeClr val="tx1"/>
                    </a:solidFill>
                  </a:rPr>
                  <a:t> </a:t>
                </a:r>
                <a:r>
                  <a:rPr lang="nl-NL" b="0" dirty="0" err="1">
                    <a:solidFill>
                      <a:schemeClr val="tx1"/>
                    </a:solidFill>
                  </a:rPr>
                  <a:t>null</a:t>
                </a:r>
                <a:r>
                  <a:rPr lang="nl-NL" b="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  <p:sp>
            <p:nvSpPr>
              <p:cNvPr id="15" name="Rectangle 14"/>
              <p:cNvSpPr>
                <a:spLocks noChangeAspect="1"/>
              </p:cNvSpPr>
              <p:nvPr/>
            </p:nvSpPr>
            <p:spPr>
              <a:xfrm>
                <a:off x="3370314" y="1341668"/>
                <a:ext cx="1049620" cy="35242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18000" rIns="0" bIns="0"/>
              <a:lstStyle/>
              <a:p>
                <a:pPr defTabSz="25184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b="0" dirty="0" err="1">
                    <a:solidFill>
                      <a:schemeClr val="tx1"/>
                    </a:solidFill>
                  </a:rPr>
                  <a:t>id</a:t>
                </a:r>
                <a:r>
                  <a:rPr lang="nl-NL" b="0" dirty="0">
                    <a:solidFill>
                      <a:schemeClr val="tx1"/>
                    </a:solidFill>
                  </a:rPr>
                  <a:t> (PK, int, </a:t>
                </a:r>
                <a:r>
                  <a:rPr lang="nl-NL" b="0" dirty="0" err="1">
                    <a:solidFill>
                      <a:schemeClr val="tx1"/>
                    </a:solidFill>
                  </a:rPr>
                  <a:t>not</a:t>
                </a:r>
                <a:r>
                  <a:rPr lang="nl-NL" b="0" dirty="0">
                    <a:solidFill>
                      <a:schemeClr val="tx1"/>
                    </a:solidFill>
                  </a:rPr>
                  <a:t> </a:t>
                </a:r>
                <a:r>
                  <a:rPr lang="nl-NL" b="0" dirty="0" err="1">
                    <a:solidFill>
                      <a:schemeClr val="tx1"/>
                    </a:solidFill>
                  </a:rPr>
                  <a:t>null</a:t>
                </a:r>
                <a:r>
                  <a:rPr lang="nl-NL" b="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  <p:sp>
            <p:nvSpPr>
              <p:cNvPr id="16" name="Rectangle 15"/>
              <p:cNvSpPr>
                <a:spLocks noChangeAspect="1"/>
              </p:cNvSpPr>
              <p:nvPr/>
            </p:nvSpPr>
            <p:spPr>
              <a:xfrm>
                <a:off x="3370314" y="1181331"/>
                <a:ext cx="1049620" cy="16033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bIns="45712" anchor="ctr"/>
              <a:lstStyle/>
              <a:p>
                <a:pPr algn="ctr" defTabSz="25184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b="0" dirty="0">
                    <a:solidFill>
                      <a:schemeClr val="tx1"/>
                    </a:solidFill>
                  </a:rPr>
                  <a:t>bestelling</a:t>
                </a: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 bwMode="auto">
              <a:xfrm rot="5400000" flipV="1">
                <a:off x="3713593" y="1874269"/>
                <a:ext cx="363534" cy="317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Isosceles Triangle 19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2CA521-06FE-B740-A048-39768E92D085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43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03250" y="0"/>
            <a:ext cx="4398963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/>
              <a:t>1 op 1 associatie – 1 tabel</a:t>
            </a:r>
          </a:p>
        </p:txBody>
      </p:sp>
      <p:sp>
        <p:nvSpPr>
          <p:cNvPr id="23" name="Rectangle 22"/>
          <p:cNvSpPr>
            <a:spLocks noChangeAspect="1"/>
          </p:cNvSpPr>
          <p:nvPr/>
        </p:nvSpPr>
        <p:spPr>
          <a:xfrm>
            <a:off x="1582536" y="854075"/>
            <a:ext cx="1025926" cy="161925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0" i="1" dirty="0">
                <a:solidFill>
                  <a:schemeClr val="tx1"/>
                </a:solidFill>
              </a:rPr>
              <a:t>klassendiagram:</a:t>
            </a:r>
          </a:p>
        </p:txBody>
      </p:sp>
      <p:sp>
        <p:nvSpPr>
          <p:cNvPr id="25" name="Rectangle 24"/>
          <p:cNvSpPr>
            <a:spLocks noChangeAspect="1"/>
          </p:cNvSpPr>
          <p:nvPr/>
        </p:nvSpPr>
        <p:spPr>
          <a:xfrm>
            <a:off x="1809750" y="1333500"/>
            <a:ext cx="571500" cy="35242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/>
          <a:lstStyle/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endParaRPr lang="nl-NL" b="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1809750" y="1173163"/>
            <a:ext cx="571500" cy="1603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bestelling</a:t>
            </a:r>
          </a:p>
        </p:txBody>
      </p:sp>
      <p:sp>
        <p:nvSpPr>
          <p:cNvPr id="27" name="Rectangle 26"/>
          <p:cNvSpPr>
            <a:spLocks noChangeAspect="1"/>
          </p:cNvSpPr>
          <p:nvPr/>
        </p:nvSpPr>
        <p:spPr>
          <a:xfrm>
            <a:off x="1831975" y="2057400"/>
            <a:ext cx="527050" cy="1619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factuur</a:t>
            </a:r>
          </a:p>
        </p:txBody>
      </p:sp>
      <p:cxnSp>
        <p:nvCxnSpPr>
          <p:cNvPr id="28" name="Straight Arrow Connector 27"/>
          <p:cNvCxnSpPr>
            <a:stCxn id="25" idx="2"/>
            <a:endCxn id="27" idx="0"/>
          </p:cNvCxnSpPr>
          <p:nvPr/>
        </p:nvCxnSpPr>
        <p:spPr>
          <a:xfrm rot="16200000" flipH="1">
            <a:off x="1909762" y="1871663"/>
            <a:ext cx="371475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>
            <a:spLocks noChangeAspect="1"/>
          </p:cNvSpPr>
          <p:nvPr/>
        </p:nvSpPr>
        <p:spPr>
          <a:xfrm>
            <a:off x="2066925" y="1674813"/>
            <a:ext cx="187325" cy="160337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0" name="Rectangle 29"/>
          <p:cNvSpPr>
            <a:spLocks noChangeAspect="1"/>
          </p:cNvSpPr>
          <p:nvPr/>
        </p:nvSpPr>
        <p:spPr>
          <a:xfrm>
            <a:off x="2143125" y="1885950"/>
            <a:ext cx="187325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0..1</a:t>
            </a:r>
          </a:p>
        </p:txBody>
      </p:sp>
      <p:sp>
        <p:nvSpPr>
          <p:cNvPr id="31" name="Rectangle 30"/>
          <p:cNvSpPr>
            <a:spLocks noChangeAspect="1"/>
          </p:cNvSpPr>
          <p:nvPr/>
        </p:nvSpPr>
        <p:spPr>
          <a:xfrm>
            <a:off x="1831975" y="2227263"/>
            <a:ext cx="527050" cy="3429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/>
          <a:lstStyle/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endParaRPr lang="nl-NL" b="0" dirty="0">
              <a:solidFill>
                <a:schemeClr val="tx1"/>
              </a:solidFill>
            </a:endParaRPr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2517775" y="854075"/>
            <a:ext cx="2314303" cy="1309688"/>
            <a:chOff x="2517596" y="854309"/>
            <a:chExt cx="2314926" cy="1309678"/>
          </a:xfrm>
        </p:grpSpPr>
        <p:sp>
          <p:nvSpPr>
            <p:cNvPr id="33" name="Rectangle 32"/>
            <p:cNvSpPr>
              <a:spLocks noChangeAspect="1"/>
            </p:cNvSpPr>
            <p:nvPr/>
          </p:nvSpPr>
          <p:spPr>
            <a:xfrm>
              <a:off x="3041340" y="854309"/>
              <a:ext cx="1791182" cy="161924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45712"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b="0" i="1" dirty="0" err="1">
                  <a:solidFill>
                    <a:schemeClr val="tx1"/>
                  </a:solidFill>
                </a:rPr>
                <a:t>database-ontwerp</a:t>
              </a:r>
              <a:r>
                <a:rPr lang="nl-NL" b="0" i="1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2517596" y="1530579"/>
              <a:ext cx="495433" cy="633408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35" name="Rectangle 34"/>
            <p:cNvSpPr>
              <a:spLocks noChangeAspect="1"/>
            </p:cNvSpPr>
            <p:nvPr/>
          </p:nvSpPr>
          <p:spPr>
            <a:xfrm>
              <a:off x="3370313" y="1811565"/>
              <a:ext cx="1369935" cy="3524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18000" rIns="0" bIns="0"/>
            <a:lstStyle/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b="0" dirty="0" err="1">
                  <a:solidFill>
                    <a:schemeClr val="tx1"/>
                  </a:solidFill>
                </a:rPr>
                <a:t>id</a:t>
              </a:r>
              <a:r>
                <a:rPr lang="nl-NL" b="0" dirty="0">
                  <a:solidFill>
                    <a:schemeClr val="tx1"/>
                  </a:solidFill>
                </a:rPr>
                <a:t> (PK, int, </a:t>
              </a:r>
              <a:r>
                <a:rPr lang="nl-NL" b="0" dirty="0" err="1">
                  <a:solidFill>
                    <a:schemeClr val="tx1"/>
                  </a:solidFill>
                </a:rPr>
                <a:t>not</a:t>
              </a:r>
              <a:r>
                <a:rPr lang="nl-NL" b="0" dirty="0">
                  <a:solidFill>
                    <a:schemeClr val="tx1"/>
                  </a:solidFill>
                </a:rPr>
                <a:t> </a:t>
              </a:r>
              <a:r>
                <a:rPr lang="nl-NL" b="0" dirty="0" err="1">
                  <a:solidFill>
                    <a:schemeClr val="tx1"/>
                  </a:solidFill>
                </a:rPr>
                <a:t>null</a:t>
              </a:r>
              <a:r>
                <a:rPr lang="nl-NL" b="0" dirty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36" name="Rectangle 35"/>
            <p:cNvSpPr>
              <a:spLocks noChangeAspect="1"/>
            </p:cNvSpPr>
            <p:nvPr/>
          </p:nvSpPr>
          <p:spPr>
            <a:xfrm>
              <a:off x="3370313" y="1651228"/>
              <a:ext cx="1369935" cy="16033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36000" rIns="0" bIns="45712"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b="0" dirty="0">
                  <a:solidFill>
                    <a:schemeClr val="tx1"/>
                  </a:solidFill>
                </a:rPr>
                <a:t>bestellingenfactuur</a:t>
              </a:r>
            </a:p>
          </p:txBody>
        </p:sp>
      </p:grpSp>
      <p:sp>
        <p:nvSpPr>
          <p:cNvPr id="17" name="Isosceles Triangle 16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96F185-3B3D-EF48-B666-96B804EB5C94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43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03250" y="0"/>
            <a:ext cx="4398963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b="1" dirty="0" err="1"/>
              <a:t>Boek</a:t>
            </a:r>
            <a:endParaRPr lang="en-GB" b="1" dirty="0"/>
          </a:p>
        </p:txBody>
      </p:sp>
      <p:pic>
        <p:nvPicPr>
          <p:cNvPr id="7" name="Picture 6" descr="voorkant gro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472" y="558579"/>
            <a:ext cx="1975248" cy="2822796"/>
          </a:xfrm>
          <a:prstGeom prst="rect">
            <a:avLst/>
          </a:prstGeom>
        </p:spPr>
      </p:pic>
      <p:sp>
        <p:nvSpPr>
          <p:cNvPr id="5" name="Isosceles Triangle 4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ChangeAspect="1"/>
          </p:cNvSpPr>
          <p:nvPr/>
        </p:nvSpPr>
        <p:spPr>
          <a:xfrm>
            <a:off x="863599" y="1006493"/>
            <a:ext cx="1473201" cy="161925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0" i="1" dirty="0">
                <a:solidFill>
                  <a:schemeClr val="tx1"/>
                </a:solidFill>
              </a:rPr>
              <a:t>klassendiagram: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22313" y="1250042"/>
            <a:ext cx="1560512" cy="1096963"/>
            <a:chOff x="722313" y="1250042"/>
            <a:chExt cx="1560512" cy="1096963"/>
          </a:xfrm>
        </p:grpSpPr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722313" y="2148567"/>
              <a:ext cx="733425" cy="1984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18000" rIns="0" bIns="0"/>
            <a:lstStyle/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b="0" dirty="0">
                  <a:solidFill>
                    <a:schemeClr val="tx1"/>
                  </a:solidFill>
                </a:rPr>
                <a:t>bedgrootte</a:t>
              </a:r>
            </a:p>
          </p:txBody>
        </p:sp>
        <p:sp>
          <p:nvSpPr>
            <p:cNvPr id="23" name="Rectangle 22"/>
            <p:cNvSpPr>
              <a:spLocks noChangeAspect="1"/>
            </p:cNvSpPr>
            <p:nvPr/>
          </p:nvSpPr>
          <p:spPr>
            <a:xfrm>
              <a:off x="722313" y="1988230"/>
              <a:ext cx="733425" cy="16033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dirty="0"/>
                <a:t>overnachting</a:t>
              </a:r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>
            <a:xfrm>
              <a:off x="1755775" y="1988230"/>
              <a:ext cx="527050" cy="1619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dirty="0"/>
                <a:t>vervoer</a:t>
              </a:r>
            </a:p>
          </p:txBody>
        </p:sp>
        <p:sp>
          <p:nvSpPr>
            <p:cNvPr id="26" name="Rectangle 25"/>
            <p:cNvSpPr>
              <a:spLocks noChangeAspect="1"/>
            </p:cNvSpPr>
            <p:nvPr/>
          </p:nvSpPr>
          <p:spPr>
            <a:xfrm>
              <a:off x="1755775" y="2158092"/>
              <a:ext cx="527050" cy="18891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18000" rIns="0" bIns="0"/>
            <a:lstStyle/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b="0" dirty="0">
                  <a:solidFill>
                    <a:schemeClr val="tx1"/>
                  </a:solidFill>
                </a:rPr>
                <a:t>afstand</a:t>
              </a:r>
            </a:p>
          </p:txBody>
        </p:sp>
        <p:sp>
          <p:nvSpPr>
            <p:cNvPr id="34" name="Isosceles Triangle 18"/>
            <p:cNvSpPr>
              <a:spLocks noChangeArrowheads="1"/>
            </p:cNvSpPr>
            <p:nvPr/>
          </p:nvSpPr>
          <p:spPr bwMode="auto">
            <a:xfrm>
              <a:off x="1555750" y="1618342"/>
              <a:ext cx="125413" cy="160338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marL="342900" indent="-342900" defTabSz="195263"/>
              <a:endParaRPr lang="nl-NL" b="0">
                <a:latin typeface="Calibri" pitchFamily="34" charset="0"/>
              </a:endParaRPr>
            </a:p>
          </p:txBody>
        </p:sp>
        <p:cxnSp>
          <p:nvCxnSpPr>
            <p:cNvPr id="35" name="Elbow Connector 34"/>
            <p:cNvCxnSpPr>
              <a:stCxn id="34" idx="3"/>
              <a:endCxn id="23" idx="0"/>
            </p:cNvCxnSpPr>
            <p:nvPr/>
          </p:nvCxnSpPr>
          <p:spPr>
            <a:xfrm rot="5400000">
              <a:off x="1249363" y="1618342"/>
              <a:ext cx="209550" cy="530225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35"/>
            <p:cNvCxnSpPr>
              <a:stCxn id="34" idx="3"/>
              <a:endCxn id="25" idx="0"/>
            </p:cNvCxnSpPr>
            <p:nvPr/>
          </p:nvCxnSpPr>
          <p:spPr>
            <a:xfrm rot="16200000" flipH="1">
              <a:off x="1714500" y="1683430"/>
              <a:ext cx="209550" cy="40005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>
              <a:spLocks noChangeAspect="1"/>
            </p:cNvSpPr>
            <p:nvPr/>
          </p:nvSpPr>
          <p:spPr>
            <a:xfrm>
              <a:off x="1147479" y="1250042"/>
              <a:ext cx="930275" cy="1619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i="1" dirty="0"/>
                <a:t>boekingsregel</a:t>
              </a:r>
            </a:p>
          </p:txBody>
        </p:sp>
        <p:sp>
          <p:nvSpPr>
            <p:cNvPr id="38" name="Rectangle 37"/>
            <p:cNvSpPr>
              <a:spLocks/>
            </p:cNvSpPr>
            <p:nvPr/>
          </p:nvSpPr>
          <p:spPr>
            <a:xfrm>
              <a:off x="1147479" y="1411967"/>
              <a:ext cx="930275" cy="1905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18000" rIns="0" bIns="0"/>
            <a:lstStyle/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b="0" dirty="0">
                  <a:solidFill>
                    <a:schemeClr val="tx1"/>
                  </a:solidFill>
                </a:rPr>
                <a:t>prijs </a:t>
              </a:r>
              <a:r>
                <a:rPr lang="nl-NL" b="0" dirty="0" err="1">
                  <a:solidFill>
                    <a:schemeClr val="tx1"/>
                  </a:solidFill>
                </a:rPr>
                <a:t>inc.</a:t>
              </a:r>
              <a:r>
                <a:rPr lang="nl-NL" b="0" dirty="0">
                  <a:solidFill>
                    <a:schemeClr val="tx1"/>
                  </a:solidFill>
                </a:rPr>
                <a:t> BTW</a:t>
              </a:r>
            </a:p>
          </p:txBody>
        </p:sp>
      </p:grpSp>
      <p:sp>
        <p:nvSpPr>
          <p:cNvPr id="39" name="Isosceles Triangle 38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0" name="Title 1"/>
          <p:cNvSpPr txBox="1">
            <a:spLocks/>
          </p:cNvSpPr>
          <p:nvPr/>
        </p:nvSpPr>
        <p:spPr bwMode="auto">
          <a:xfrm>
            <a:off x="603250" y="0"/>
            <a:ext cx="4398963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25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ORM: Overerving - Delegate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217C2DA-DAA9-2F42-9D5C-8336A3ED0A2A}"/>
              </a:ext>
            </a:extLst>
          </p:cNvPr>
          <p:cNvGrpSpPr/>
          <p:nvPr/>
        </p:nvGrpSpPr>
        <p:grpSpPr>
          <a:xfrm>
            <a:off x="2378075" y="1006493"/>
            <a:ext cx="2632372" cy="1529183"/>
            <a:chOff x="2378075" y="1006493"/>
            <a:chExt cx="2632372" cy="1529183"/>
          </a:xfrm>
        </p:grpSpPr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66AB686D-3C66-4342-AA75-91300CB0C72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32318" y="1954828"/>
              <a:ext cx="48067" cy="9330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F4010F75-A6FD-F145-849D-F9BB4804DDA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081962" y="1951656"/>
              <a:ext cx="46800" cy="9965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8F0E909-A811-7040-AC15-DBBB17ED48F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85135" y="1956235"/>
              <a:ext cx="48067" cy="9330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FB89A88-73EE-F24D-BEF5-73F44D80444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534779" y="1953063"/>
              <a:ext cx="46800" cy="9965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/>
            <p:cNvGrpSpPr/>
            <p:nvPr/>
          </p:nvGrpSpPr>
          <p:grpSpPr>
            <a:xfrm>
              <a:off x="2378075" y="1006493"/>
              <a:ext cx="2632372" cy="1529183"/>
              <a:chOff x="2378075" y="1006493"/>
              <a:chExt cx="2632372" cy="1529183"/>
            </a:xfrm>
          </p:grpSpPr>
          <p:sp>
            <p:nvSpPr>
              <p:cNvPr id="28" name="Rectangle 27"/>
              <p:cNvSpPr>
                <a:spLocks noChangeAspect="1"/>
              </p:cNvSpPr>
              <p:nvPr/>
            </p:nvSpPr>
            <p:spPr>
              <a:xfrm>
                <a:off x="2811463" y="1006493"/>
                <a:ext cx="1792287" cy="161925"/>
              </a:xfrm>
              <a:prstGeom prst="rect">
                <a:avLst/>
              </a:prstGeom>
              <a:noFill/>
              <a:ln w="127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0" rIns="91427" bIns="45712" anchor="ctr"/>
              <a:lstStyle/>
              <a:p>
                <a:pPr algn="ctr" defTabSz="25184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b="0" i="1" dirty="0" err="1">
                    <a:solidFill>
                      <a:schemeClr val="tx1"/>
                    </a:solidFill>
                  </a:rPr>
                  <a:t>database-ontwerp</a:t>
                </a:r>
                <a:r>
                  <a:rPr lang="nl-NL" b="0" i="1" dirty="0">
                    <a:solidFill>
                      <a:schemeClr val="tx1"/>
                    </a:solidFill>
                  </a:rPr>
                  <a:t>:</a:t>
                </a:r>
              </a:p>
            </p:txBody>
          </p:sp>
          <p:sp>
            <p:nvSpPr>
              <p:cNvPr id="32" name="Right Arrow 31"/>
              <p:cNvSpPr/>
              <p:nvPr/>
            </p:nvSpPr>
            <p:spPr>
              <a:xfrm>
                <a:off x="2378075" y="1462767"/>
                <a:ext cx="495300" cy="633413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5184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2722855" y="1283139"/>
                <a:ext cx="2287592" cy="1252537"/>
                <a:chOff x="2708275" y="1429223"/>
                <a:chExt cx="2287592" cy="1252537"/>
              </a:xfrm>
            </p:grpSpPr>
            <p:sp>
              <p:nvSpPr>
                <p:cNvPr id="42" name="Rectangle 41"/>
                <p:cNvSpPr>
                  <a:spLocks noChangeAspect="1"/>
                </p:cNvSpPr>
                <p:nvPr/>
              </p:nvSpPr>
              <p:spPr bwMode="auto">
                <a:xfrm>
                  <a:off x="2708275" y="2345210"/>
                  <a:ext cx="1062038" cy="336550"/>
                </a:xfrm>
                <a:prstGeom prst="rect">
                  <a:avLst/>
                </a:prstGeom>
                <a:solidFill>
                  <a:schemeClr val="bg1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36000" tIns="18000" rIns="0" bIns="0"/>
                <a:lstStyle/>
                <a:p>
                  <a:pPr defTabSz="251849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nl-NL" b="0" dirty="0" err="1">
                      <a:latin typeface="+mn-lt"/>
                      <a:cs typeface="+mn-cs"/>
                    </a:rPr>
                    <a:t>id</a:t>
                  </a:r>
                  <a:r>
                    <a:rPr lang="nl-NL" b="0" dirty="0">
                      <a:latin typeface="+mn-lt"/>
                      <a:cs typeface="+mn-cs"/>
                    </a:rPr>
                    <a:t> (PK, FK, not null)</a:t>
                  </a:r>
                </a:p>
                <a:p>
                  <a:pPr defTabSz="251849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nl-NL" b="0" dirty="0">
                      <a:latin typeface="+mn-lt"/>
                      <a:cs typeface="+mn-cs"/>
                    </a:rPr>
                    <a:t>bedgrootte</a:t>
                  </a:r>
                </a:p>
              </p:txBody>
            </p:sp>
            <p:sp>
              <p:nvSpPr>
                <p:cNvPr id="43" name="Rectangle 42"/>
                <p:cNvSpPr>
                  <a:spLocks noChangeAspect="1"/>
                </p:cNvSpPr>
                <p:nvPr/>
              </p:nvSpPr>
              <p:spPr bwMode="auto">
                <a:xfrm>
                  <a:off x="2708275" y="2183285"/>
                  <a:ext cx="1062038" cy="161925"/>
                </a:xfrm>
                <a:prstGeom prst="rect">
                  <a:avLst/>
                </a:prstGeom>
                <a:solidFill>
                  <a:schemeClr val="bg1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36000" rIns="0" bIns="45712" anchor="ctr"/>
                <a:lstStyle/>
                <a:p>
                  <a:pPr algn="ctr" defTabSz="251849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nl-NL" b="0" dirty="0">
                      <a:latin typeface="+mn-lt"/>
                      <a:cs typeface="+mn-cs"/>
                    </a:rPr>
                    <a:t>overnachting</a:t>
                  </a:r>
                </a:p>
              </p:txBody>
            </p:sp>
            <p:sp>
              <p:nvSpPr>
                <p:cNvPr id="44" name="Rectangle 43"/>
                <p:cNvSpPr>
                  <a:spLocks noChangeAspect="1"/>
                </p:cNvSpPr>
                <p:nvPr/>
              </p:nvSpPr>
              <p:spPr bwMode="auto">
                <a:xfrm>
                  <a:off x="3914833" y="2183285"/>
                  <a:ext cx="1081034" cy="161925"/>
                </a:xfrm>
                <a:prstGeom prst="rect">
                  <a:avLst/>
                </a:prstGeom>
                <a:solidFill>
                  <a:schemeClr val="bg1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91427" tIns="36000" rIns="91427" bIns="45712" anchor="ctr"/>
                <a:lstStyle/>
                <a:p>
                  <a:pPr algn="ctr" defTabSz="251849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nl-NL" b="0" dirty="0">
                      <a:latin typeface="+mn-lt"/>
                      <a:cs typeface="+mn-cs"/>
                    </a:rPr>
                    <a:t>vervoer</a:t>
                  </a:r>
                </a:p>
              </p:txBody>
            </p:sp>
            <p:sp>
              <p:nvSpPr>
                <p:cNvPr id="45" name="Rectangle 44"/>
                <p:cNvSpPr>
                  <a:spLocks noChangeAspect="1"/>
                </p:cNvSpPr>
                <p:nvPr/>
              </p:nvSpPr>
              <p:spPr>
                <a:xfrm>
                  <a:off x="3914833" y="2345210"/>
                  <a:ext cx="1081034" cy="33655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36000" tIns="18000" rIns="0" bIns="0"/>
                <a:lstStyle/>
                <a:p>
                  <a:pPr defTabSz="251849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nl-NL" b="0" dirty="0" err="1">
                      <a:solidFill>
                        <a:schemeClr val="tx1"/>
                      </a:solidFill>
                    </a:rPr>
                    <a:t>id</a:t>
                  </a:r>
                  <a:r>
                    <a:rPr lang="nl-NL" b="0" dirty="0">
                      <a:solidFill>
                        <a:schemeClr val="tx1"/>
                      </a:solidFill>
                    </a:rPr>
                    <a:t> (PK, FK, not null)</a:t>
                  </a:r>
                </a:p>
                <a:p>
                  <a:pPr defTabSz="251849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nl-NL" b="0" dirty="0">
                      <a:solidFill>
                        <a:schemeClr val="tx1"/>
                      </a:solidFill>
                    </a:rPr>
                    <a:t>afstand</a:t>
                  </a:r>
                </a:p>
              </p:txBody>
            </p:sp>
            <p:sp>
              <p:nvSpPr>
                <p:cNvPr id="46" name="Rectangle 45"/>
                <p:cNvSpPr>
                  <a:spLocks noChangeAspect="1"/>
                </p:cNvSpPr>
                <p:nvPr/>
              </p:nvSpPr>
              <p:spPr bwMode="auto">
                <a:xfrm>
                  <a:off x="3331696" y="1429223"/>
                  <a:ext cx="933917" cy="161925"/>
                </a:xfrm>
                <a:prstGeom prst="rect">
                  <a:avLst/>
                </a:prstGeom>
                <a:solidFill>
                  <a:schemeClr val="bg1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91427" tIns="54000" rIns="91427" bIns="46800" anchor="ctr"/>
                <a:lstStyle/>
                <a:p>
                  <a:pPr algn="ctr" defTabSz="251849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nl-NL" b="0" dirty="0">
                      <a:latin typeface="+mn-lt"/>
                      <a:cs typeface="+mn-cs"/>
                    </a:rPr>
                    <a:t>boekingsregel</a:t>
                  </a:r>
                </a:p>
              </p:txBody>
            </p:sp>
            <p:cxnSp>
              <p:nvCxnSpPr>
                <p:cNvPr id="47" name="Straight Arrow Connector 20"/>
                <p:cNvCxnSpPr/>
                <p:nvPr/>
              </p:nvCxnSpPr>
              <p:spPr bwMode="auto">
                <a:xfrm rot="5400000" flipV="1">
                  <a:off x="3380849" y="1999930"/>
                  <a:ext cx="363537" cy="3175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/>
                <p:cNvCxnSpPr/>
                <p:nvPr/>
              </p:nvCxnSpPr>
              <p:spPr bwMode="auto">
                <a:xfrm rot="5400000" flipV="1">
                  <a:off x="3927651" y="1999931"/>
                  <a:ext cx="363537" cy="3175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Rectangle 48"/>
                <p:cNvSpPr>
                  <a:spLocks/>
                </p:cNvSpPr>
                <p:nvPr/>
              </p:nvSpPr>
              <p:spPr>
                <a:xfrm>
                  <a:off x="3331696" y="1591148"/>
                  <a:ext cx="933917" cy="34607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36000" tIns="18000" rIns="0" bIns="0"/>
                <a:lstStyle/>
                <a:p>
                  <a:pPr defTabSz="251849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nl-NL" b="0" dirty="0" err="1">
                      <a:solidFill>
                        <a:schemeClr val="tx1"/>
                      </a:solidFill>
                    </a:rPr>
                    <a:t>id</a:t>
                  </a:r>
                  <a:r>
                    <a:rPr lang="nl-NL" b="0" dirty="0">
                      <a:solidFill>
                        <a:schemeClr val="tx1"/>
                      </a:solidFill>
                    </a:rPr>
                    <a:t> (PK, not null)</a:t>
                  </a:r>
                </a:p>
                <a:p>
                  <a:pPr defTabSz="251849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nl-NL" b="0" dirty="0" err="1">
                      <a:solidFill>
                        <a:schemeClr val="tx1"/>
                      </a:solidFill>
                    </a:rPr>
                    <a:t>prijsincbtw</a:t>
                  </a:r>
                  <a:endParaRPr lang="nl-NL" b="0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0757F3D-4D0F-E340-910C-063588B520F4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44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03250" y="0"/>
            <a:ext cx="4398963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/>
              <a:t>ORM: Overerving - </a:t>
            </a:r>
            <a:r>
              <a:rPr lang="nl-NL" b="1" dirty="0" err="1"/>
              <a:t>Roll</a:t>
            </a:r>
            <a:r>
              <a:rPr lang="nl-NL" b="1" dirty="0"/>
              <a:t> Down</a:t>
            </a:r>
          </a:p>
        </p:txBody>
      </p:sp>
      <p:sp>
        <p:nvSpPr>
          <p:cNvPr id="21" name="Rectangle 20"/>
          <p:cNvSpPr>
            <a:spLocks noChangeAspect="1"/>
          </p:cNvSpPr>
          <p:nvPr/>
        </p:nvSpPr>
        <p:spPr>
          <a:xfrm>
            <a:off x="974725" y="1006493"/>
            <a:ext cx="1254125" cy="161925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0" i="1" dirty="0">
                <a:solidFill>
                  <a:schemeClr val="tx1"/>
                </a:solidFill>
              </a:rPr>
              <a:t>klassendiagram:</a:t>
            </a:r>
          </a:p>
        </p:txBody>
      </p:sp>
      <p:grpSp>
        <p:nvGrpSpPr>
          <p:cNvPr id="2" name="Group 26"/>
          <p:cNvGrpSpPr/>
          <p:nvPr/>
        </p:nvGrpSpPr>
        <p:grpSpPr>
          <a:xfrm>
            <a:off x="2378075" y="1006493"/>
            <a:ext cx="2439331" cy="1340512"/>
            <a:chOff x="2378075" y="1013751"/>
            <a:chExt cx="2439331" cy="1340512"/>
          </a:xfrm>
        </p:grpSpPr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2811463" y="1013751"/>
              <a:ext cx="1792287" cy="161925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45712"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b="0" i="1" dirty="0" err="1">
                  <a:solidFill>
                    <a:schemeClr val="tx1"/>
                  </a:solidFill>
                </a:rPr>
                <a:t>database-ontwerp</a:t>
              </a:r>
              <a:r>
                <a:rPr lang="nl-NL" b="0" i="1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29" name="Rectangle 28"/>
            <p:cNvSpPr>
              <a:spLocks noChangeAspect="1"/>
            </p:cNvSpPr>
            <p:nvPr/>
          </p:nvSpPr>
          <p:spPr bwMode="auto">
            <a:xfrm>
              <a:off x="2962275" y="1828800"/>
              <a:ext cx="829086" cy="52546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tIns="18000" rIns="0" bIns="0"/>
            <a:lstStyle/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b="0" dirty="0" err="1">
                  <a:latin typeface="+mn-lt"/>
                  <a:cs typeface="+mn-cs"/>
                </a:rPr>
                <a:t>id</a:t>
              </a:r>
              <a:r>
                <a:rPr lang="nl-NL" b="0" dirty="0">
                  <a:latin typeface="+mn-lt"/>
                  <a:cs typeface="+mn-cs"/>
                </a:rPr>
                <a:t> (PK)</a:t>
              </a:r>
            </a:p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b="0" dirty="0" err="1">
                  <a:latin typeface="+mn-lt"/>
                  <a:cs typeface="+mn-cs"/>
                </a:rPr>
                <a:t>prijsincbtw</a:t>
              </a:r>
              <a:endParaRPr lang="nl-NL" b="0" dirty="0">
                <a:latin typeface="+mn-lt"/>
                <a:cs typeface="+mn-cs"/>
              </a:endParaRPr>
            </a:p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b="0" dirty="0">
                  <a:latin typeface="+mn-lt"/>
                  <a:cs typeface="+mn-cs"/>
                </a:rPr>
                <a:t>bedgrootte</a:t>
              </a:r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 bwMode="auto">
            <a:xfrm>
              <a:off x="2962275" y="1666875"/>
              <a:ext cx="829086" cy="161925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36000" rIns="0" bIns="46800"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b="0" dirty="0">
                  <a:latin typeface="+mn-lt"/>
                  <a:cs typeface="+mn-cs"/>
                </a:rPr>
                <a:t>overnachting</a:t>
              </a:r>
            </a:p>
          </p:txBody>
        </p:sp>
        <p:sp>
          <p:nvSpPr>
            <p:cNvPr id="31" name="Rectangle 30"/>
            <p:cNvSpPr>
              <a:spLocks noChangeAspect="1"/>
            </p:cNvSpPr>
            <p:nvPr/>
          </p:nvSpPr>
          <p:spPr bwMode="auto">
            <a:xfrm>
              <a:off x="3987800" y="1666875"/>
              <a:ext cx="829606" cy="161925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27" tIns="36000" rIns="91427" bIns="46800"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b="0" dirty="0">
                  <a:latin typeface="+mn-lt"/>
                  <a:cs typeface="+mn-cs"/>
                </a:rPr>
                <a:t>vervoer</a:t>
              </a:r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2378075" y="1470025"/>
              <a:ext cx="495300" cy="633413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33" name="Rectangle 32"/>
            <p:cNvSpPr>
              <a:spLocks noChangeAspect="1"/>
            </p:cNvSpPr>
            <p:nvPr/>
          </p:nvSpPr>
          <p:spPr>
            <a:xfrm>
              <a:off x="3987800" y="1828800"/>
              <a:ext cx="829606" cy="52546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18000" rIns="0" bIns="0"/>
            <a:lstStyle/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b="0" dirty="0" err="1">
                  <a:solidFill>
                    <a:schemeClr val="tx1"/>
                  </a:solidFill>
                </a:rPr>
                <a:t>id</a:t>
              </a:r>
              <a:r>
                <a:rPr lang="nl-NL" b="0" dirty="0">
                  <a:solidFill>
                    <a:schemeClr val="tx1"/>
                  </a:solidFill>
                </a:rPr>
                <a:t> (PK)</a:t>
              </a:r>
            </a:p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b="0" dirty="0" err="1">
                  <a:solidFill>
                    <a:schemeClr val="tx1"/>
                  </a:solidFill>
                </a:rPr>
                <a:t>prijsincbtw</a:t>
              </a:r>
              <a:endParaRPr lang="nl-NL" b="0" dirty="0">
                <a:solidFill>
                  <a:schemeClr val="tx1"/>
                </a:solidFill>
              </a:endParaRPr>
            </a:p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b="0" dirty="0">
                  <a:solidFill>
                    <a:schemeClr val="tx1"/>
                  </a:solidFill>
                </a:rPr>
                <a:t>afstand</a:t>
              </a:r>
            </a:p>
          </p:txBody>
        </p:sp>
      </p:grpSp>
      <p:grpSp>
        <p:nvGrpSpPr>
          <p:cNvPr id="3" name="Group 23"/>
          <p:cNvGrpSpPr/>
          <p:nvPr/>
        </p:nvGrpSpPr>
        <p:grpSpPr>
          <a:xfrm>
            <a:off x="722313" y="1250042"/>
            <a:ext cx="1560512" cy="1096963"/>
            <a:chOff x="722313" y="1250042"/>
            <a:chExt cx="1560512" cy="1096963"/>
          </a:xfrm>
        </p:grpSpPr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722313" y="2148567"/>
              <a:ext cx="733425" cy="1984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18000" rIns="0" bIns="0"/>
            <a:lstStyle/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b="0" dirty="0">
                  <a:solidFill>
                    <a:schemeClr val="tx1"/>
                  </a:solidFill>
                </a:rPr>
                <a:t>bedgrootte</a:t>
              </a:r>
            </a:p>
          </p:txBody>
        </p:sp>
        <p:sp>
          <p:nvSpPr>
            <p:cNvPr id="23" name="Rectangle 22"/>
            <p:cNvSpPr>
              <a:spLocks noChangeAspect="1"/>
            </p:cNvSpPr>
            <p:nvPr/>
          </p:nvSpPr>
          <p:spPr>
            <a:xfrm>
              <a:off x="722313" y="1988230"/>
              <a:ext cx="733425" cy="16033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dirty="0"/>
                <a:t>overnachting</a:t>
              </a:r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>
            <a:xfrm>
              <a:off x="1755775" y="1988230"/>
              <a:ext cx="527050" cy="1619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dirty="0"/>
                <a:t>vervoer</a:t>
              </a:r>
            </a:p>
          </p:txBody>
        </p:sp>
        <p:sp>
          <p:nvSpPr>
            <p:cNvPr id="26" name="Rectangle 25"/>
            <p:cNvSpPr>
              <a:spLocks noChangeAspect="1"/>
            </p:cNvSpPr>
            <p:nvPr/>
          </p:nvSpPr>
          <p:spPr>
            <a:xfrm>
              <a:off x="1755775" y="2158092"/>
              <a:ext cx="527050" cy="18891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18000" rIns="0" bIns="0"/>
            <a:lstStyle/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b="0" dirty="0">
                  <a:solidFill>
                    <a:schemeClr val="tx1"/>
                  </a:solidFill>
                </a:rPr>
                <a:t>afstand</a:t>
              </a:r>
            </a:p>
          </p:txBody>
        </p:sp>
        <p:sp>
          <p:nvSpPr>
            <p:cNvPr id="34" name="Isosceles Triangle 18"/>
            <p:cNvSpPr>
              <a:spLocks noChangeArrowheads="1"/>
            </p:cNvSpPr>
            <p:nvPr/>
          </p:nvSpPr>
          <p:spPr bwMode="auto">
            <a:xfrm>
              <a:off x="1555750" y="1618342"/>
              <a:ext cx="125413" cy="160338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marL="342900" indent="-342900" defTabSz="195263"/>
              <a:endParaRPr lang="nl-NL" b="0">
                <a:latin typeface="Calibri" pitchFamily="34" charset="0"/>
              </a:endParaRPr>
            </a:p>
          </p:txBody>
        </p:sp>
        <p:cxnSp>
          <p:nvCxnSpPr>
            <p:cNvPr id="35" name="Elbow Connector 34"/>
            <p:cNvCxnSpPr>
              <a:stCxn id="34" idx="3"/>
              <a:endCxn id="23" idx="0"/>
            </p:cNvCxnSpPr>
            <p:nvPr/>
          </p:nvCxnSpPr>
          <p:spPr>
            <a:xfrm rot="5400000">
              <a:off x="1249363" y="1618342"/>
              <a:ext cx="209550" cy="530225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35"/>
            <p:cNvCxnSpPr>
              <a:stCxn id="34" idx="3"/>
              <a:endCxn id="25" idx="0"/>
            </p:cNvCxnSpPr>
            <p:nvPr/>
          </p:nvCxnSpPr>
          <p:spPr>
            <a:xfrm rot="16200000" flipH="1">
              <a:off x="1714500" y="1683430"/>
              <a:ext cx="209550" cy="40005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>
              <a:spLocks noChangeAspect="1"/>
            </p:cNvSpPr>
            <p:nvPr/>
          </p:nvSpPr>
          <p:spPr>
            <a:xfrm>
              <a:off x="1147479" y="1250042"/>
              <a:ext cx="930275" cy="1619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i="1" dirty="0"/>
                <a:t>boekingsregel</a:t>
              </a:r>
            </a:p>
          </p:txBody>
        </p:sp>
        <p:sp>
          <p:nvSpPr>
            <p:cNvPr id="38" name="Rectangle 37"/>
            <p:cNvSpPr>
              <a:spLocks/>
            </p:cNvSpPr>
            <p:nvPr/>
          </p:nvSpPr>
          <p:spPr>
            <a:xfrm>
              <a:off x="1147479" y="1411967"/>
              <a:ext cx="930275" cy="1905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18000" rIns="0" bIns="0"/>
            <a:lstStyle/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b="0" dirty="0">
                  <a:solidFill>
                    <a:schemeClr val="tx1"/>
                  </a:solidFill>
                </a:rPr>
                <a:t>prijs </a:t>
              </a:r>
              <a:r>
                <a:rPr lang="nl-NL" b="0" dirty="0" err="1">
                  <a:solidFill>
                    <a:schemeClr val="tx1"/>
                  </a:solidFill>
                </a:rPr>
                <a:t>inc.</a:t>
              </a:r>
              <a:r>
                <a:rPr lang="nl-NL" b="0" dirty="0">
                  <a:solidFill>
                    <a:schemeClr val="tx1"/>
                  </a:solidFill>
                </a:rPr>
                <a:t> BTW</a:t>
              </a:r>
            </a:p>
          </p:txBody>
        </p:sp>
      </p:grpSp>
      <p:sp>
        <p:nvSpPr>
          <p:cNvPr id="39" name="Isosceles Triangle 38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2BA06E-732E-8743-8635-1F5D2CFC69BF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45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ChangeAspect="1"/>
          </p:cNvSpPr>
          <p:nvPr/>
        </p:nvSpPr>
        <p:spPr>
          <a:xfrm>
            <a:off x="923925" y="1006493"/>
            <a:ext cx="1327150" cy="161925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0" i="1" dirty="0">
                <a:solidFill>
                  <a:schemeClr val="tx1"/>
                </a:solidFill>
              </a:rPr>
              <a:t>klassendiagram:</a:t>
            </a:r>
          </a:p>
        </p:txBody>
      </p:sp>
      <p:grpSp>
        <p:nvGrpSpPr>
          <p:cNvPr id="3" name="Group 23"/>
          <p:cNvGrpSpPr/>
          <p:nvPr/>
        </p:nvGrpSpPr>
        <p:grpSpPr>
          <a:xfrm>
            <a:off x="722313" y="1250042"/>
            <a:ext cx="1560512" cy="1096963"/>
            <a:chOff x="722313" y="1250042"/>
            <a:chExt cx="1560512" cy="1096963"/>
          </a:xfrm>
        </p:grpSpPr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722313" y="2148567"/>
              <a:ext cx="733425" cy="1984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18000" rIns="0" bIns="0"/>
            <a:lstStyle/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b="0" dirty="0">
                  <a:solidFill>
                    <a:schemeClr val="tx1"/>
                  </a:solidFill>
                </a:rPr>
                <a:t>bedgrootte</a:t>
              </a:r>
            </a:p>
          </p:txBody>
        </p:sp>
        <p:sp>
          <p:nvSpPr>
            <p:cNvPr id="23" name="Rectangle 22"/>
            <p:cNvSpPr>
              <a:spLocks noChangeAspect="1"/>
            </p:cNvSpPr>
            <p:nvPr/>
          </p:nvSpPr>
          <p:spPr>
            <a:xfrm>
              <a:off x="722313" y="1988230"/>
              <a:ext cx="733425" cy="16033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dirty="0"/>
                <a:t>overnachting</a:t>
              </a:r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>
            <a:xfrm>
              <a:off x="1755775" y="1988230"/>
              <a:ext cx="527050" cy="1619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dirty="0"/>
                <a:t>vervoer</a:t>
              </a:r>
            </a:p>
          </p:txBody>
        </p:sp>
        <p:sp>
          <p:nvSpPr>
            <p:cNvPr id="26" name="Rectangle 25"/>
            <p:cNvSpPr>
              <a:spLocks noChangeAspect="1"/>
            </p:cNvSpPr>
            <p:nvPr/>
          </p:nvSpPr>
          <p:spPr>
            <a:xfrm>
              <a:off x="1755775" y="2158092"/>
              <a:ext cx="527050" cy="18891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18000" rIns="0" bIns="0"/>
            <a:lstStyle/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b="0" dirty="0">
                  <a:solidFill>
                    <a:schemeClr val="tx1"/>
                  </a:solidFill>
                </a:rPr>
                <a:t>afstand</a:t>
              </a:r>
            </a:p>
          </p:txBody>
        </p:sp>
        <p:sp>
          <p:nvSpPr>
            <p:cNvPr id="34" name="Isosceles Triangle 18"/>
            <p:cNvSpPr>
              <a:spLocks noChangeArrowheads="1"/>
            </p:cNvSpPr>
            <p:nvPr/>
          </p:nvSpPr>
          <p:spPr bwMode="auto">
            <a:xfrm>
              <a:off x="1555750" y="1618342"/>
              <a:ext cx="125413" cy="160338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marL="342900" indent="-342900" defTabSz="195263"/>
              <a:endParaRPr lang="nl-NL" b="0">
                <a:latin typeface="Calibri" pitchFamily="34" charset="0"/>
              </a:endParaRPr>
            </a:p>
          </p:txBody>
        </p:sp>
        <p:cxnSp>
          <p:nvCxnSpPr>
            <p:cNvPr id="35" name="Elbow Connector 34"/>
            <p:cNvCxnSpPr>
              <a:stCxn id="34" idx="3"/>
              <a:endCxn id="23" idx="0"/>
            </p:cNvCxnSpPr>
            <p:nvPr/>
          </p:nvCxnSpPr>
          <p:spPr>
            <a:xfrm rot="5400000">
              <a:off x="1249363" y="1618342"/>
              <a:ext cx="209550" cy="530225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35"/>
            <p:cNvCxnSpPr>
              <a:stCxn id="34" idx="3"/>
              <a:endCxn id="25" idx="0"/>
            </p:cNvCxnSpPr>
            <p:nvPr/>
          </p:nvCxnSpPr>
          <p:spPr>
            <a:xfrm rot="16200000" flipH="1">
              <a:off x="1714500" y="1683430"/>
              <a:ext cx="209550" cy="40005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>
              <a:spLocks noChangeAspect="1"/>
            </p:cNvSpPr>
            <p:nvPr/>
          </p:nvSpPr>
          <p:spPr>
            <a:xfrm>
              <a:off x="1147479" y="1250042"/>
              <a:ext cx="930275" cy="1619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i="1" dirty="0"/>
                <a:t>boekingsregel</a:t>
              </a:r>
            </a:p>
          </p:txBody>
        </p:sp>
        <p:sp>
          <p:nvSpPr>
            <p:cNvPr id="38" name="Rectangle 37"/>
            <p:cNvSpPr>
              <a:spLocks/>
            </p:cNvSpPr>
            <p:nvPr/>
          </p:nvSpPr>
          <p:spPr>
            <a:xfrm>
              <a:off x="1147479" y="1411967"/>
              <a:ext cx="930275" cy="1905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18000" rIns="0" bIns="0"/>
            <a:lstStyle/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b="0" dirty="0">
                  <a:solidFill>
                    <a:schemeClr val="tx1"/>
                  </a:solidFill>
                </a:rPr>
                <a:t>prijs </a:t>
              </a:r>
              <a:r>
                <a:rPr lang="nl-NL" b="0" dirty="0" err="1">
                  <a:solidFill>
                    <a:schemeClr val="tx1"/>
                  </a:solidFill>
                </a:rPr>
                <a:t>inc.</a:t>
              </a:r>
              <a:r>
                <a:rPr lang="nl-NL" b="0" dirty="0">
                  <a:solidFill>
                    <a:schemeClr val="tx1"/>
                  </a:solidFill>
                </a:rPr>
                <a:t> BTW</a:t>
              </a:r>
            </a:p>
          </p:txBody>
        </p:sp>
      </p:grpSp>
      <p:sp>
        <p:nvSpPr>
          <p:cNvPr id="39" name="Isosceles Triangle 38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603250" y="0"/>
            <a:ext cx="4398963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25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ORM: Overerving - Roll Up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378075" y="1006493"/>
            <a:ext cx="2225675" cy="1177873"/>
            <a:chOff x="2378075" y="1006493"/>
            <a:chExt cx="2225675" cy="1177873"/>
          </a:xfrm>
        </p:grpSpPr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2811463" y="1006493"/>
              <a:ext cx="1792287" cy="161925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45712"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b="0" i="1" dirty="0" err="1">
                  <a:solidFill>
                    <a:schemeClr val="tx1"/>
                  </a:solidFill>
                </a:rPr>
                <a:t>database-ontwerp</a:t>
              </a:r>
              <a:r>
                <a:rPr lang="nl-NL" b="0" i="1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2378075" y="1462767"/>
              <a:ext cx="495300" cy="633413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3169028" y="1224836"/>
              <a:ext cx="1112687" cy="959530"/>
              <a:chOff x="3352951" y="1127552"/>
              <a:chExt cx="1112687" cy="959530"/>
            </a:xfrm>
          </p:grpSpPr>
          <p:sp>
            <p:nvSpPr>
              <p:cNvPr id="40" name="Rectangle 39"/>
              <p:cNvSpPr>
                <a:spLocks noChangeAspect="1"/>
              </p:cNvSpPr>
              <p:nvPr/>
            </p:nvSpPr>
            <p:spPr bwMode="auto">
              <a:xfrm>
                <a:off x="3352951" y="1127552"/>
                <a:ext cx="1112687" cy="161925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1427" tIns="54000" rIns="91427" bIns="46800" anchor="ctr"/>
              <a:lstStyle/>
              <a:p>
                <a:pPr algn="ctr" defTabSz="25184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b="0" dirty="0">
                    <a:latin typeface="+mn-lt"/>
                    <a:cs typeface="+mn-cs"/>
                  </a:rPr>
                  <a:t>boekingsregel</a:t>
                </a:r>
              </a:p>
            </p:txBody>
          </p:sp>
          <p:sp>
            <p:nvSpPr>
              <p:cNvPr id="41" name="Rectangle 40"/>
              <p:cNvSpPr>
                <a:spLocks/>
              </p:cNvSpPr>
              <p:nvPr/>
            </p:nvSpPr>
            <p:spPr bwMode="auto">
              <a:xfrm>
                <a:off x="3352951" y="1282219"/>
                <a:ext cx="1112687" cy="80486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18000" rIns="0" bIns="0"/>
              <a:lstStyle/>
              <a:p>
                <a:pPr defTabSz="25184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b="0" dirty="0" err="1">
                    <a:solidFill>
                      <a:schemeClr val="tx1"/>
                    </a:solidFill>
                  </a:rPr>
                  <a:t>id</a:t>
                </a:r>
                <a:r>
                  <a:rPr lang="nl-NL" b="0" dirty="0">
                    <a:solidFill>
                      <a:schemeClr val="tx1"/>
                    </a:solidFill>
                  </a:rPr>
                  <a:t> (PK)</a:t>
                </a:r>
              </a:p>
              <a:p>
                <a:pPr defTabSz="25184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b="0" dirty="0">
                    <a:solidFill>
                      <a:schemeClr val="tx1"/>
                    </a:solidFill>
                  </a:rPr>
                  <a:t>type</a:t>
                </a:r>
              </a:p>
              <a:p>
                <a:pPr defTabSz="25184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b="0" dirty="0" err="1">
                    <a:solidFill>
                      <a:schemeClr val="tx1"/>
                    </a:solidFill>
                  </a:rPr>
                  <a:t>prijsincbtw</a:t>
                </a:r>
                <a:endParaRPr lang="nl-NL" b="0" dirty="0">
                  <a:solidFill>
                    <a:schemeClr val="tx1"/>
                  </a:solidFill>
                </a:endParaRPr>
              </a:p>
              <a:p>
                <a:pPr defTabSz="25184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b="0" dirty="0">
                    <a:solidFill>
                      <a:schemeClr val="tx1"/>
                    </a:solidFill>
                  </a:rPr>
                  <a:t>bedgrootte</a:t>
                </a:r>
              </a:p>
              <a:p>
                <a:pPr defTabSz="25184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b="0" dirty="0">
                    <a:solidFill>
                      <a:schemeClr val="tx1"/>
                    </a:solidFill>
                  </a:rPr>
                  <a:t>afstand</a:t>
                </a:r>
              </a:p>
            </p:txBody>
          </p: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11B04A6-6FE4-1443-AF3E-8C9F05D88B20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45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03250" y="92596"/>
            <a:ext cx="4398963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/>
              <a:t>ORM: </a:t>
            </a:r>
            <a:r>
              <a:rPr lang="nl-NL" b="1" dirty="0" err="1"/>
              <a:t>Enumeratie</a:t>
            </a:r>
            <a:r>
              <a:rPr lang="nl-NL" b="1" dirty="0"/>
              <a:t> – Naam </a:t>
            </a:r>
            <a:r>
              <a:rPr lang="nl-NL" b="1" dirty="0" err="1"/>
              <a:t>literal</a:t>
            </a:r>
            <a:endParaRPr lang="nl-NL" b="1" dirty="0"/>
          </a:p>
        </p:txBody>
      </p:sp>
      <p:sp>
        <p:nvSpPr>
          <p:cNvPr id="17" name="Isosceles Triangle 16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" name="Rectangle 17"/>
          <p:cNvSpPr>
            <a:spLocks noChangeAspect="1"/>
          </p:cNvSpPr>
          <p:nvPr/>
        </p:nvSpPr>
        <p:spPr>
          <a:xfrm>
            <a:off x="728046" y="1341438"/>
            <a:ext cx="1556802" cy="35242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18000" rIns="0" bIns="0"/>
          <a:lstStyle/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b="0" dirty="0">
                <a:solidFill>
                  <a:schemeClr val="tx1"/>
                </a:solidFill>
              </a:rPr>
              <a:t>privilegeniveau: privilegeniveau</a:t>
            </a:r>
          </a:p>
        </p:txBody>
      </p:sp>
      <p:sp>
        <p:nvSpPr>
          <p:cNvPr id="19" name="Rectangle 18"/>
          <p:cNvSpPr>
            <a:spLocks noChangeAspect="1"/>
          </p:cNvSpPr>
          <p:nvPr/>
        </p:nvSpPr>
        <p:spPr>
          <a:xfrm>
            <a:off x="728046" y="1181101"/>
            <a:ext cx="1556802" cy="1603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klant</a:t>
            </a: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1006472" y="1884188"/>
            <a:ext cx="1016000" cy="654399"/>
            <a:chOff x="3485447" y="2533773"/>
            <a:chExt cx="1016002" cy="833827"/>
          </a:xfrm>
          <a:solidFill>
            <a:schemeClr val="accent1">
              <a:lumMod val="75000"/>
            </a:schemeClr>
          </a:solidFill>
        </p:grpSpPr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3485447" y="2533773"/>
              <a:ext cx="1016002" cy="324001"/>
            </a:xfrm>
            <a:prstGeom prst="rect">
              <a:avLst/>
            </a:prstGeom>
            <a:grpFill/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/>
              <a:r>
                <a:rPr lang="nl-NL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«</a:t>
              </a:r>
              <a:r>
                <a:rPr lang="en-US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enumeration</a:t>
              </a:r>
              <a:r>
                <a:rPr lang="nl-NL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»</a:t>
              </a:r>
            </a:p>
            <a:p>
              <a:pPr algn="ctr"/>
              <a:r>
                <a:rPr lang="nl-NL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privilegeniveau</a:t>
              </a:r>
            </a:p>
          </p:txBody>
        </p:sp>
        <p:sp>
          <p:nvSpPr>
            <p:cNvPr id="23" name="Rectangle 22"/>
            <p:cNvSpPr>
              <a:spLocks noChangeAspect="1"/>
            </p:cNvSpPr>
            <p:nvPr/>
          </p:nvSpPr>
          <p:spPr>
            <a:xfrm>
              <a:off x="3485447" y="2865716"/>
              <a:ext cx="1016002" cy="5018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18000" rIns="0" bIns="0"/>
            <a:lstStyle/>
            <a:p>
              <a:r>
                <a:rPr lang="nl-NL" sz="700" b="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brons</a:t>
              </a:r>
            </a:p>
            <a:p>
              <a:r>
                <a:rPr lang="nl-NL" sz="700" b="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zilver</a:t>
              </a:r>
            </a:p>
            <a:p>
              <a:r>
                <a:rPr lang="nl-NL" sz="700" b="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goud</a:t>
              </a:r>
            </a:p>
          </p:txBody>
        </p:sp>
      </p:grpSp>
      <p:sp>
        <p:nvSpPr>
          <p:cNvPr id="24" name="Rectangle 23"/>
          <p:cNvSpPr>
            <a:spLocks noChangeAspect="1"/>
          </p:cNvSpPr>
          <p:nvPr/>
        </p:nvSpPr>
        <p:spPr>
          <a:xfrm>
            <a:off x="936625" y="914795"/>
            <a:ext cx="1085847" cy="161925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0" i="1" dirty="0">
                <a:solidFill>
                  <a:schemeClr val="tx1"/>
                </a:solidFill>
              </a:rPr>
              <a:t>klassendiagram: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419243" y="914795"/>
            <a:ext cx="2391380" cy="1248968"/>
            <a:chOff x="2419243" y="914795"/>
            <a:chExt cx="2391380" cy="1248968"/>
          </a:xfrm>
        </p:grpSpPr>
        <p:sp>
          <p:nvSpPr>
            <p:cNvPr id="12" name="Right Arrow 11"/>
            <p:cNvSpPr/>
            <p:nvPr/>
          </p:nvSpPr>
          <p:spPr bwMode="auto">
            <a:xfrm>
              <a:off x="2419243" y="1530350"/>
              <a:ext cx="495300" cy="633413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5" name="Rectangle 14"/>
            <p:cNvSpPr>
              <a:spLocks noChangeAspect="1"/>
            </p:cNvSpPr>
            <p:nvPr/>
          </p:nvSpPr>
          <p:spPr bwMode="auto">
            <a:xfrm>
              <a:off x="2980681" y="1341437"/>
              <a:ext cx="1829942" cy="3524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18000" rIns="0" bIns="0"/>
            <a:lstStyle/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b="0" dirty="0" err="1">
                  <a:solidFill>
                    <a:schemeClr val="tx1"/>
                  </a:solidFill>
                </a:rPr>
                <a:t>id</a:t>
              </a:r>
              <a:r>
                <a:rPr lang="nl-NL" b="0" dirty="0">
                  <a:solidFill>
                    <a:schemeClr val="tx1"/>
                  </a:solidFill>
                </a:rPr>
                <a:t> (PK, int, </a:t>
              </a:r>
              <a:r>
                <a:rPr lang="nl-NL" b="0" dirty="0" err="1">
                  <a:solidFill>
                    <a:schemeClr val="tx1"/>
                  </a:solidFill>
                </a:rPr>
                <a:t>not</a:t>
              </a:r>
              <a:r>
                <a:rPr lang="nl-NL" b="0" dirty="0">
                  <a:solidFill>
                    <a:schemeClr val="tx1"/>
                  </a:solidFill>
                </a:rPr>
                <a:t> </a:t>
              </a:r>
              <a:r>
                <a:rPr lang="nl-NL" b="0" dirty="0" err="1">
                  <a:solidFill>
                    <a:schemeClr val="tx1"/>
                  </a:solidFill>
                </a:rPr>
                <a:t>null</a:t>
              </a:r>
              <a:r>
                <a:rPr lang="nl-NL" b="0" dirty="0">
                  <a:solidFill>
                    <a:schemeClr val="tx1"/>
                  </a:solidFill>
                </a:rPr>
                <a:t>)</a:t>
              </a:r>
            </a:p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b="0" dirty="0">
                  <a:solidFill>
                    <a:schemeClr val="tx1"/>
                  </a:solidFill>
                </a:rPr>
                <a:t>privilegeniveau (</a:t>
              </a:r>
              <a:r>
                <a:rPr lang="nl-NL" b="0" dirty="0" err="1">
                  <a:solidFill>
                    <a:schemeClr val="tx1"/>
                  </a:solidFill>
                </a:rPr>
                <a:t>varchar</a:t>
              </a:r>
              <a:r>
                <a:rPr lang="nl-NL" b="0" dirty="0">
                  <a:solidFill>
                    <a:schemeClr val="tx1"/>
                  </a:solidFill>
                </a:rPr>
                <a:t>, </a:t>
              </a:r>
              <a:r>
                <a:rPr lang="nl-NL" b="0" dirty="0" err="1">
                  <a:solidFill>
                    <a:schemeClr val="tx1"/>
                  </a:solidFill>
                </a:rPr>
                <a:t>not</a:t>
              </a:r>
              <a:r>
                <a:rPr lang="nl-NL" b="0" dirty="0">
                  <a:solidFill>
                    <a:schemeClr val="tx1"/>
                  </a:solidFill>
                </a:rPr>
                <a:t> </a:t>
              </a:r>
              <a:r>
                <a:rPr lang="nl-NL" b="0" dirty="0" err="1">
                  <a:solidFill>
                    <a:schemeClr val="tx1"/>
                  </a:solidFill>
                </a:rPr>
                <a:t>null</a:t>
              </a:r>
              <a:r>
                <a:rPr lang="nl-NL" b="0" dirty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16" name="Rectangle 15"/>
            <p:cNvSpPr>
              <a:spLocks noChangeAspect="1"/>
            </p:cNvSpPr>
            <p:nvPr/>
          </p:nvSpPr>
          <p:spPr bwMode="auto">
            <a:xfrm>
              <a:off x="2980681" y="1181099"/>
              <a:ext cx="1829942" cy="1603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45712"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b="0" dirty="0">
                  <a:solidFill>
                    <a:schemeClr val="tx1"/>
                  </a:solidFill>
                </a:rPr>
                <a:t>klant</a:t>
              </a:r>
            </a:p>
          </p:txBody>
        </p:sp>
        <p:sp>
          <p:nvSpPr>
            <p:cNvPr id="27" name="Rectangle 26"/>
            <p:cNvSpPr>
              <a:spLocks noChangeAspect="1"/>
            </p:cNvSpPr>
            <p:nvPr/>
          </p:nvSpPr>
          <p:spPr bwMode="auto">
            <a:xfrm>
              <a:off x="2652606" y="914795"/>
              <a:ext cx="1790700" cy="161925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45712"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b="0" i="1" dirty="0" err="1">
                  <a:solidFill>
                    <a:schemeClr val="tx1"/>
                  </a:solidFill>
                </a:rPr>
                <a:t>database-ontwerp</a:t>
              </a:r>
              <a:r>
                <a:rPr lang="nl-NL" b="0" i="1" dirty="0">
                  <a:solidFill>
                    <a:schemeClr val="tx1"/>
                  </a:solidFill>
                </a:rPr>
                <a:t>: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47A2B75-CA77-834D-93BC-53DB1AD32E51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46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03250" y="0"/>
            <a:ext cx="4398963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/>
              <a:t>ORM: </a:t>
            </a:r>
            <a:r>
              <a:rPr lang="nl-NL" b="1" dirty="0" err="1"/>
              <a:t>Enumeratie</a:t>
            </a:r>
            <a:r>
              <a:rPr lang="nl-NL" b="1" dirty="0"/>
              <a:t> - Afkorting</a:t>
            </a:r>
          </a:p>
        </p:txBody>
      </p:sp>
      <p:sp>
        <p:nvSpPr>
          <p:cNvPr id="3" name="Rectangle 2"/>
          <p:cNvSpPr>
            <a:spLocks noChangeAspect="1"/>
          </p:cNvSpPr>
          <p:nvPr/>
        </p:nvSpPr>
        <p:spPr>
          <a:xfrm>
            <a:off x="571393" y="914795"/>
            <a:ext cx="1790700" cy="161925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0" i="1" dirty="0">
                <a:solidFill>
                  <a:schemeClr val="tx1"/>
                </a:solidFill>
              </a:rPr>
              <a:t>klassendiagram:</a:t>
            </a: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728046" y="1341438"/>
            <a:ext cx="1556802" cy="35242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/>
          <a:lstStyle/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b="0" dirty="0">
                <a:solidFill>
                  <a:schemeClr val="tx1"/>
                </a:solidFill>
              </a:rPr>
              <a:t>privilegeniveau: privilegeniveau</a:t>
            </a: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728046" y="1181101"/>
            <a:ext cx="1556802" cy="1603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klant</a:t>
            </a:r>
          </a:p>
        </p:txBody>
      </p:sp>
      <p:sp>
        <p:nvSpPr>
          <p:cNvPr id="4" name="Rectangle 3"/>
          <p:cNvSpPr>
            <a:spLocks noChangeAspect="1"/>
          </p:cNvSpPr>
          <p:nvPr/>
        </p:nvSpPr>
        <p:spPr bwMode="auto">
          <a:xfrm>
            <a:off x="2652606" y="914795"/>
            <a:ext cx="1790700" cy="161925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0" i="1" dirty="0" err="1">
                <a:solidFill>
                  <a:schemeClr val="tx1"/>
                </a:solidFill>
              </a:rPr>
              <a:t>database-ontwerp</a:t>
            </a:r>
            <a:r>
              <a:rPr lang="nl-NL" b="0" i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2" name="Right Arrow 11"/>
          <p:cNvSpPr/>
          <p:nvPr/>
        </p:nvSpPr>
        <p:spPr bwMode="auto">
          <a:xfrm>
            <a:off x="2419243" y="1530350"/>
            <a:ext cx="495300" cy="6334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5" name="Rectangle 14"/>
          <p:cNvSpPr>
            <a:spLocks noChangeAspect="1"/>
          </p:cNvSpPr>
          <p:nvPr/>
        </p:nvSpPr>
        <p:spPr bwMode="auto">
          <a:xfrm>
            <a:off x="2980681" y="1341437"/>
            <a:ext cx="1829942" cy="3524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/>
          <a:lstStyle/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0" dirty="0" err="1">
                <a:solidFill>
                  <a:schemeClr val="tx1"/>
                </a:solidFill>
              </a:rPr>
              <a:t>id</a:t>
            </a:r>
            <a:r>
              <a:rPr lang="nl-NL" b="0" dirty="0">
                <a:solidFill>
                  <a:schemeClr val="tx1"/>
                </a:solidFill>
              </a:rPr>
              <a:t> (PK, int, </a:t>
            </a:r>
            <a:r>
              <a:rPr lang="nl-NL" b="0" dirty="0" err="1">
                <a:solidFill>
                  <a:schemeClr val="tx1"/>
                </a:solidFill>
              </a:rPr>
              <a:t>not</a:t>
            </a:r>
            <a:r>
              <a:rPr lang="nl-NL" b="0" dirty="0">
                <a:solidFill>
                  <a:schemeClr val="tx1"/>
                </a:solidFill>
              </a:rPr>
              <a:t> </a:t>
            </a:r>
            <a:r>
              <a:rPr lang="nl-NL" b="0" dirty="0" err="1">
                <a:solidFill>
                  <a:schemeClr val="tx1"/>
                </a:solidFill>
              </a:rPr>
              <a:t>null</a:t>
            </a:r>
            <a:r>
              <a:rPr lang="nl-NL" b="0" dirty="0">
                <a:solidFill>
                  <a:schemeClr val="tx1"/>
                </a:solidFill>
              </a:rPr>
              <a:t>)</a:t>
            </a:r>
          </a:p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0" dirty="0">
                <a:solidFill>
                  <a:schemeClr val="tx1"/>
                </a:solidFill>
              </a:rPr>
              <a:t>privilegeniveau (</a:t>
            </a:r>
            <a:r>
              <a:rPr lang="nl-NL" b="0" dirty="0" err="1">
                <a:solidFill>
                  <a:schemeClr val="tx1"/>
                </a:solidFill>
              </a:rPr>
              <a:t>varchar</a:t>
            </a:r>
            <a:r>
              <a:rPr lang="nl-NL" b="0" dirty="0">
                <a:solidFill>
                  <a:schemeClr val="tx1"/>
                </a:solidFill>
              </a:rPr>
              <a:t>, </a:t>
            </a:r>
            <a:r>
              <a:rPr lang="nl-NL" b="0" dirty="0" err="1">
                <a:solidFill>
                  <a:schemeClr val="tx1"/>
                </a:solidFill>
              </a:rPr>
              <a:t>not</a:t>
            </a:r>
            <a:r>
              <a:rPr lang="nl-NL" b="0" dirty="0">
                <a:solidFill>
                  <a:schemeClr val="tx1"/>
                </a:solidFill>
              </a:rPr>
              <a:t> </a:t>
            </a:r>
            <a:r>
              <a:rPr lang="nl-NL" b="0" dirty="0" err="1">
                <a:solidFill>
                  <a:schemeClr val="tx1"/>
                </a:solidFill>
              </a:rPr>
              <a:t>null</a:t>
            </a:r>
            <a:r>
              <a:rPr lang="nl-NL" b="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6" name="Rectangle 15"/>
          <p:cNvSpPr>
            <a:spLocks noChangeAspect="1"/>
          </p:cNvSpPr>
          <p:nvPr/>
        </p:nvSpPr>
        <p:spPr bwMode="auto">
          <a:xfrm>
            <a:off x="2980681" y="1181099"/>
            <a:ext cx="1829942" cy="1603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45712"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0" dirty="0">
                <a:solidFill>
                  <a:schemeClr val="tx1"/>
                </a:solidFill>
              </a:rPr>
              <a:t>klant</a:t>
            </a: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1006472" y="1884188"/>
            <a:ext cx="1016000" cy="654399"/>
            <a:chOff x="3485447" y="2533773"/>
            <a:chExt cx="1016002" cy="833827"/>
          </a:xfrm>
        </p:grpSpPr>
        <p:sp>
          <p:nvSpPr>
            <p:cNvPr id="25" name="Rectangle 24"/>
            <p:cNvSpPr>
              <a:spLocks noChangeAspect="1"/>
            </p:cNvSpPr>
            <p:nvPr/>
          </p:nvSpPr>
          <p:spPr>
            <a:xfrm>
              <a:off x="3485447" y="2533773"/>
              <a:ext cx="1016002" cy="3240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/>
              <a:r>
                <a:rPr lang="nl-NL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«</a:t>
              </a:r>
              <a:r>
                <a:rPr lang="en-US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enumeration</a:t>
              </a:r>
              <a:r>
                <a:rPr lang="nl-NL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»</a:t>
              </a:r>
            </a:p>
            <a:p>
              <a:pPr algn="ctr"/>
              <a:r>
                <a:rPr lang="nl-NL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privilegeniveau</a:t>
              </a:r>
            </a:p>
          </p:txBody>
        </p:sp>
        <p:sp>
          <p:nvSpPr>
            <p:cNvPr id="26" name="Rectangle 25"/>
            <p:cNvSpPr>
              <a:spLocks noChangeAspect="1"/>
            </p:cNvSpPr>
            <p:nvPr/>
          </p:nvSpPr>
          <p:spPr>
            <a:xfrm>
              <a:off x="3485447" y="2865716"/>
              <a:ext cx="1016002" cy="5018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/>
            <a:lstStyle/>
            <a:p>
              <a:r>
                <a:rPr lang="nl-NL" sz="700" b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brons</a:t>
              </a:r>
            </a:p>
            <a:p>
              <a:r>
                <a:rPr lang="nl-NL" sz="700" b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zilver</a:t>
              </a:r>
            </a:p>
            <a:p>
              <a:r>
                <a:rPr lang="nl-NL" sz="700" b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goud</a:t>
              </a:r>
            </a:p>
          </p:txBody>
        </p:sp>
      </p:grpSp>
      <p:sp>
        <p:nvSpPr>
          <p:cNvPr id="14" name="Isosceles Triangle 13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B5C9F1-E367-DF4B-B333-4FEF1C1129A7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46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03250" y="0"/>
            <a:ext cx="4435475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/>
              <a:t>ORM: </a:t>
            </a:r>
            <a:r>
              <a:rPr lang="nl-NL" b="1" dirty="0" err="1"/>
              <a:t>Enumeratie</a:t>
            </a:r>
            <a:r>
              <a:rPr lang="nl-NL" b="1" dirty="0"/>
              <a:t> - Referentietabel</a:t>
            </a:r>
          </a:p>
        </p:txBody>
      </p:sp>
      <p:sp>
        <p:nvSpPr>
          <p:cNvPr id="11" name="Rectangle 10"/>
          <p:cNvSpPr>
            <a:spLocks noChangeAspect="1"/>
          </p:cNvSpPr>
          <p:nvPr/>
        </p:nvSpPr>
        <p:spPr bwMode="auto">
          <a:xfrm>
            <a:off x="2980681" y="2049463"/>
            <a:ext cx="1959512" cy="16192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27" tIns="0" rIns="91427" bIns="45712"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0" dirty="0">
                <a:latin typeface="+mn-lt"/>
                <a:cs typeface="+mn-cs"/>
              </a:rPr>
              <a:t>privilegeniveau</a:t>
            </a:r>
          </a:p>
        </p:txBody>
      </p:sp>
      <p:sp>
        <p:nvSpPr>
          <p:cNvPr id="12" name="Right Arrow 11"/>
          <p:cNvSpPr/>
          <p:nvPr/>
        </p:nvSpPr>
        <p:spPr bwMode="auto">
          <a:xfrm>
            <a:off x="2419243" y="1530350"/>
            <a:ext cx="495300" cy="6334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4" name="Rectangle 13"/>
          <p:cNvSpPr>
            <a:spLocks noChangeAspect="1"/>
          </p:cNvSpPr>
          <p:nvPr/>
        </p:nvSpPr>
        <p:spPr bwMode="auto">
          <a:xfrm>
            <a:off x="2980681" y="2211388"/>
            <a:ext cx="1959512" cy="39443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18000" rIns="0" bIns="0"/>
          <a:lstStyle/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0" dirty="0" err="1">
                <a:solidFill>
                  <a:schemeClr val="tx1"/>
                </a:solidFill>
              </a:rPr>
              <a:t>id</a:t>
            </a:r>
            <a:r>
              <a:rPr lang="nl-NL" b="0" dirty="0">
                <a:solidFill>
                  <a:schemeClr val="tx1"/>
                </a:solidFill>
              </a:rPr>
              <a:t>(PK, int, </a:t>
            </a:r>
            <a:r>
              <a:rPr lang="nl-NL" b="0" dirty="0" err="1">
                <a:solidFill>
                  <a:schemeClr val="tx1"/>
                </a:solidFill>
              </a:rPr>
              <a:t>not</a:t>
            </a:r>
            <a:r>
              <a:rPr lang="nl-NL" b="0" dirty="0">
                <a:solidFill>
                  <a:schemeClr val="tx1"/>
                </a:solidFill>
              </a:rPr>
              <a:t> </a:t>
            </a:r>
            <a:r>
              <a:rPr lang="nl-NL" b="0" dirty="0" err="1">
                <a:solidFill>
                  <a:schemeClr val="tx1"/>
                </a:solidFill>
              </a:rPr>
              <a:t>null</a:t>
            </a:r>
            <a:r>
              <a:rPr lang="nl-NL" b="0" dirty="0">
                <a:solidFill>
                  <a:schemeClr val="tx1"/>
                </a:solidFill>
              </a:rPr>
              <a:t>)</a:t>
            </a:r>
          </a:p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0" dirty="0">
                <a:solidFill>
                  <a:schemeClr val="tx1"/>
                </a:solidFill>
              </a:rPr>
              <a:t>naam (</a:t>
            </a:r>
            <a:r>
              <a:rPr lang="nl-NL" b="0" dirty="0" err="1">
                <a:solidFill>
                  <a:schemeClr val="tx1"/>
                </a:solidFill>
              </a:rPr>
              <a:t>varchar</a:t>
            </a:r>
            <a:r>
              <a:rPr lang="nl-NL" b="0" dirty="0">
                <a:solidFill>
                  <a:schemeClr val="tx1"/>
                </a:solidFill>
              </a:rPr>
              <a:t>, </a:t>
            </a:r>
            <a:r>
              <a:rPr lang="nl-NL" b="0" dirty="0" err="1">
                <a:solidFill>
                  <a:schemeClr val="tx1"/>
                </a:solidFill>
              </a:rPr>
              <a:t>not</a:t>
            </a:r>
            <a:r>
              <a:rPr lang="nl-NL" b="0" dirty="0">
                <a:solidFill>
                  <a:schemeClr val="tx1"/>
                </a:solidFill>
              </a:rPr>
              <a:t> </a:t>
            </a:r>
            <a:r>
              <a:rPr lang="nl-NL" b="0" dirty="0" err="1">
                <a:solidFill>
                  <a:schemeClr val="tx1"/>
                </a:solidFill>
              </a:rPr>
              <a:t>null</a:t>
            </a:r>
            <a:r>
              <a:rPr lang="nl-NL" b="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5" name="Rectangle 14"/>
          <p:cNvSpPr>
            <a:spLocks noChangeAspect="1"/>
          </p:cNvSpPr>
          <p:nvPr/>
        </p:nvSpPr>
        <p:spPr bwMode="auto">
          <a:xfrm>
            <a:off x="2980681" y="1341437"/>
            <a:ext cx="1959512" cy="3524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18000" rIns="0" bIns="0"/>
          <a:lstStyle/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0" dirty="0" err="1">
                <a:solidFill>
                  <a:schemeClr val="tx1"/>
                </a:solidFill>
              </a:rPr>
              <a:t>id</a:t>
            </a:r>
            <a:r>
              <a:rPr lang="nl-NL" b="0" dirty="0">
                <a:solidFill>
                  <a:schemeClr val="tx1"/>
                </a:solidFill>
              </a:rPr>
              <a:t> (PK, int, </a:t>
            </a:r>
            <a:r>
              <a:rPr lang="nl-NL" b="0" dirty="0" err="1">
                <a:solidFill>
                  <a:schemeClr val="tx1"/>
                </a:solidFill>
              </a:rPr>
              <a:t>not</a:t>
            </a:r>
            <a:r>
              <a:rPr lang="nl-NL" b="0" dirty="0">
                <a:solidFill>
                  <a:schemeClr val="tx1"/>
                </a:solidFill>
              </a:rPr>
              <a:t> </a:t>
            </a:r>
            <a:r>
              <a:rPr lang="nl-NL" b="0" dirty="0" err="1">
                <a:solidFill>
                  <a:schemeClr val="tx1"/>
                </a:solidFill>
              </a:rPr>
              <a:t>null</a:t>
            </a:r>
            <a:r>
              <a:rPr lang="nl-NL" b="0" dirty="0">
                <a:solidFill>
                  <a:schemeClr val="tx1"/>
                </a:solidFill>
              </a:rPr>
              <a:t>)</a:t>
            </a:r>
          </a:p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0" dirty="0">
                <a:solidFill>
                  <a:schemeClr val="tx1"/>
                </a:solidFill>
              </a:rPr>
              <a:t>privilegeniveau (FK, int, </a:t>
            </a:r>
            <a:r>
              <a:rPr lang="nl-NL" b="0" dirty="0" err="1">
                <a:solidFill>
                  <a:schemeClr val="tx1"/>
                </a:solidFill>
              </a:rPr>
              <a:t>not</a:t>
            </a:r>
            <a:r>
              <a:rPr lang="nl-NL" b="0" dirty="0">
                <a:solidFill>
                  <a:schemeClr val="tx1"/>
                </a:solidFill>
              </a:rPr>
              <a:t> </a:t>
            </a:r>
            <a:r>
              <a:rPr lang="nl-NL" b="0" dirty="0" err="1">
                <a:solidFill>
                  <a:schemeClr val="tx1"/>
                </a:solidFill>
              </a:rPr>
              <a:t>null</a:t>
            </a:r>
            <a:r>
              <a:rPr lang="nl-NL" b="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6" name="Rectangle 15"/>
          <p:cNvSpPr>
            <a:spLocks noChangeAspect="1"/>
          </p:cNvSpPr>
          <p:nvPr/>
        </p:nvSpPr>
        <p:spPr bwMode="auto">
          <a:xfrm>
            <a:off x="2980681" y="1181099"/>
            <a:ext cx="1959512" cy="1603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45712"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0" dirty="0">
                <a:solidFill>
                  <a:schemeClr val="tx1"/>
                </a:solidFill>
              </a:rPr>
              <a:t>klant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 rot="16200000" flipV="1">
            <a:off x="3706021" y="1811083"/>
            <a:ext cx="363537" cy="114298"/>
            <a:chOff x="2880486" y="1872334"/>
            <a:chExt cx="363534" cy="114329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2880486" y="1924130"/>
              <a:ext cx="363534" cy="317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3132896" y="1872334"/>
              <a:ext cx="104774" cy="5557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0800000">
              <a:off x="3132897" y="1931086"/>
              <a:ext cx="104774" cy="5557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Isosceles Triangle 20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728046" y="1341438"/>
            <a:ext cx="1556802" cy="35242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18000" rIns="0" bIns="0"/>
          <a:lstStyle/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b="0" dirty="0">
                <a:solidFill>
                  <a:schemeClr val="tx1"/>
                </a:solidFill>
              </a:rPr>
              <a:t>privilegeniveau: privilegeniveau</a:t>
            </a:r>
          </a:p>
        </p:txBody>
      </p:sp>
      <p:sp>
        <p:nvSpPr>
          <p:cNvPr id="23" name="Rectangle 22"/>
          <p:cNvSpPr>
            <a:spLocks noChangeAspect="1"/>
          </p:cNvSpPr>
          <p:nvPr/>
        </p:nvSpPr>
        <p:spPr>
          <a:xfrm>
            <a:off x="728046" y="1181101"/>
            <a:ext cx="1556802" cy="1603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klant</a:t>
            </a: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1006472" y="1884188"/>
            <a:ext cx="1016000" cy="654399"/>
            <a:chOff x="3485447" y="2533773"/>
            <a:chExt cx="1016002" cy="833827"/>
          </a:xfrm>
        </p:grpSpPr>
        <p:sp>
          <p:nvSpPr>
            <p:cNvPr id="27" name="Rectangle 26"/>
            <p:cNvSpPr>
              <a:spLocks noChangeAspect="1"/>
            </p:cNvSpPr>
            <p:nvPr/>
          </p:nvSpPr>
          <p:spPr>
            <a:xfrm>
              <a:off x="3485447" y="2533773"/>
              <a:ext cx="1016002" cy="3240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/>
              <a:r>
                <a:rPr lang="nl-NL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«</a:t>
              </a:r>
              <a:r>
                <a:rPr lang="en-US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enumeration</a:t>
              </a:r>
              <a:r>
                <a:rPr lang="nl-NL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»</a:t>
              </a:r>
            </a:p>
            <a:p>
              <a:pPr algn="ctr"/>
              <a:r>
                <a:rPr lang="nl-NL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privilegeniveau</a:t>
              </a:r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3485447" y="2865716"/>
              <a:ext cx="1016002" cy="5018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18000" rIns="0" bIns="0"/>
            <a:lstStyle/>
            <a:p>
              <a:r>
                <a:rPr lang="nl-NL" sz="700" b="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brons</a:t>
              </a:r>
            </a:p>
            <a:p>
              <a:r>
                <a:rPr lang="nl-NL" sz="700" b="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zilver</a:t>
              </a:r>
            </a:p>
            <a:p>
              <a:r>
                <a:rPr lang="nl-NL" sz="700" b="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goud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320670C-B61F-E044-95F6-E7B1E306465C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47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7D8C1F-7BCD-D743-B1B0-5778F540E294}"/>
              </a:ext>
            </a:extLst>
          </p:cNvPr>
          <p:cNvSpPr>
            <a:spLocks noChangeAspect="1"/>
          </p:cNvSpPr>
          <p:nvPr/>
        </p:nvSpPr>
        <p:spPr>
          <a:xfrm>
            <a:off x="955675" y="914795"/>
            <a:ext cx="1050925" cy="161925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0" i="1" dirty="0">
                <a:solidFill>
                  <a:schemeClr val="tx1"/>
                </a:solidFill>
              </a:rPr>
              <a:t>klassendiagram: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A73A61-E7E7-F942-9E71-30799BA8558E}"/>
              </a:ext>
            </a:extLst>
          </p:cNvPr>
          <p:cNvSpPr>
            <a:spLocks noChangeAspect="1"/>
          </p:cNvSpPr>
          <p:nvPr/>
        </p:nvSpPr>
        <p:spPr bwMode="auto">
          <a:xfrm>
            <a:off x="2652606" y="914795"/>
            <a:ext cx="1790700" cy="161925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0" i="1" dirty="0" err="1">
                <a:solidFill>
                  <a:schemeClr val="tx1"/>
                </a:solidFill>
              </a:rPr>
              <a:t>database-ontwerp</a:t>
            </a:r>
            <a:r>
              <a:rPr lang="nl-NL" b="0" i="1" dirty="0">
                <a:solidFill>
                  <a:schemeClr val="tx1"/>
                </a:solidFill>
              </a:rPr>
              <a:t>: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03250" y="0"/>
            <a:ext cx="4398963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/>
              <a:t>ORM: </a:t>
            </a:r>
            <a:r>
              <a:rPr lang="nl-NL" b="1" dirty="0" err="1"/>
              <a:t>Enumeratie</a:t>
            </a:r>
            <a:r>
              <a:rPr lang="nl-NL" b="1" dirty="0"/>
              <a:t> –</a:t>
            </a:r>
            <a:br>
              <a:rPr lang="nl-NL" b="1" dirty="0"/>
            </a:br>
            <a:r>
              <a:rPr lang="nl-NL" b="1" dirty="0"/>
              <a:t>Referentietabel met afkorting</a:t>
            </a:r>
          </a:p>
        </p:txBody>
      </p:sp>
      <p:sp>
        <p:nvSpPr>
          <p:cNvPr id="11" name="Rectangle 10"/>
          <p:cNvSpPr>
            <a:spLocks noChangeAspect="1"/>
          </p:cNvSpPr>
          <p:nvPr/>
        </p:nvSpPr>
        <p:spPr bwMode="auto">
          <a:xfrm>
            <a:off x="2980681" y="2049463"/>
            <a:ext cx="1959512" cy="16192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27" tIns="0" rIns="91427" bIns="45712"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0" dirty="0">
                <a:latin typeface="+mn-lt"/>
                <a:cs typeface="+mn-cs"/>
              </a:rPr>
              <a:t>privilegeniveau</a:t>
            </a:r>
          </a:p>
        </p:txBody>
      </p:sp>
      <p:sp>
        <p:nvSpPr>
          <p:cNvPr id="12" name="Right Arrow 11"/>
          <p:cNvSpPr/>
          <p:nvPr/>
        </p:nvSpPr>
        <p:spPr bwMode="auto">
          <a:xfrm>
            <a:off x="2419243" y="1530350"/>
            <a:ext cx="495300" cy="63341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4" name="Rectangle 13"/>
          <p:cNvSpPr>
            <a:spLocks noChangeAspect="1"/>
          </p:cNvSpPr>
          <p:nvPr/>
        </p:nvSpPr>
        <p:spPr bwMode="auto">
          <a:xfrm>
            <a:off x="2980681" y="2211388"/>
            <a:ext cx="1959512" cy="39443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18000" rIns="0" bIns="0"/>
          <a:lstStyle/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0" dirty="0">
                <a:solidFill>
                  <a:schemeClr val="tx1"/>
                </a:solidFill>
              </a:rPr>
              <a:t>afkorting (PK, </a:t>
            </a:r>
            <a:r>
              <a:rPr lang="nl-NL" b="0" dirty="0" err="1">
                <a:solidFill>
                  <a:schemeClr val="tx1"/>
                </a:solidFill>
              </a:rPr>
              <a:t>varchar</a:t>
            </a:r>
            <a:r>
              <a:rPr lang="nl-NL" b="0" dirty="0">
                <a:solidFill>
                  <a:schemeClr val="tx1"/>
                </a:solidFill>
              </a:rPr>
              <a:t>, </a:t>
            </a:r>
            <a:r>
              <a:rPr lang="nl-NL" b="0" dirty="0" err="1">
                <a:solidFill>
                  <a:schemeClr val="tx1"/>
                </a:solidFill>
              </a:rPr>
              <a:t>not</a:t>
            </a:r>
            <a:r>
              <a:rPr lang="nl-NL" b="0" dirty="0">
                <a:solidFill>
                  <a:schemeClr val="tx1"/>
                </a:solidFill>
              </a:rPr>
              <a:t> </a:t>
            </a:r>
            <a:r>
              <a:rPr lang="nl-NL" b="0" dirty="0" err="1">
                <a:solidFill>
                  <a:schemeClr val="tx1"/>
                </a:solidFill>
              </a:rPr>
              <a:t>null</a:t>
            </a:r>
            <a:r>
              <a:rPr lang="nl-NL" b="0" dirty="0">
                <a:solidFill>
                  <a:schemeClr val="tx1"/>
                </a:solidFill>
              </a:rPr>
              <a:t>)</a:t>
            </a:r>
          </a:p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0" dirty="0">
                <a:solidFill>
                  <a:schemeClr val="tx1"/>
                </a:solidFill>
              </a:rPr>
              <a:t>naam (</a:t>
            </a:r>
            <a:r>
              <a:rPr lang="nl-NL" b="0" dirty="0" err="1">
                <a:solidFill>
                  <a:schemeClr val="tx1"/>
                </a:solidFill>
              </a:rPr>
              <a:t>varchar</a:t>
            </a:r>
            <a:r>
              <a:rPr lang="nl-NL" b="0" dirty="0">
                <a:solidFill>
                  <a:schemeClr val="tx1"/>
                </a:solidFill>
              </a:rPr>
              <a:t>, </a:t>
            </a:r>
            <a:r>
              <a:rPr lang="nl-NL" b="0" dirty="0" err="1">
                <a:solidFill>
                  <a:schemeClr val="tx1"/>
                </a:solidFill>
              </a:rPr>
              <a:t>not</a:t>
            </a:r>
            <a:r>
              <a:rPr lang="nl-NL" b="0" dirty="0">
                <a:solidFill>
                  <a:schemeClr val="tx1"/>
                </a:solidFill>
              </a:rPr>
              <a:t> </a:t>
            </a:r>
            <a:r>
              <a:rPr lang="nl-NL" b="0" dirty="0" err="1">
                <a:solidFill>
                  <a:schemeClr val="tx1"/>
                </a:solidFill>
              </a:rPr>
              <a:t>null</a:t>
            </a:r>
            <a:r>
              <a:rPr lang="nl-NL" b="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5" name="Rectangle 14"/>
          <p:cNvSpPr>
            <a:spLocks noChangeAspect="1"/>
          </p:cNvSpPr>
          <p:nvPr/>
        </p:nvSpPr>
        <p:spPr bwMode="auto">
          <a:xfrm>
            <a:off x="2980681" y="1341437"/>
            <a:ext cx="1959512" cy="3524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18000" rIns="0" bIns="0"/>
          <a:lstStyle/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0" dirty="0" err="1">
                <a:solidFill>
                  <a:schemeClr val="tx1"/>
                </a:solidFill>
              </a:rPr>
              <a:t>id</a:t>
            </a:r>
            <a:r>
              <a:rPr lang="nl-NL" b="0" dirty="0">
                <a:solidFill>
                  <a:schemeClr val="tx1"/>
                </a:solidFill>
              </a:rPr>
              <a:t> (PK, int, </a:t>
            </a:r>
            <a:r>
              <a:rPr lang="nl-NL" b="0" dirty="0" err="1">
                <a:solidFill>
                  <a:schemeClr val="tx1"/>
                </a:solidFill>
              </a:rPr>
              <a:t>not</a:t>
            </a:r>
            <a:r>
              <a:rPr lang="nl-NL" b="0" dirty="0">
                <a:solidFill>
                  <a:schemeClr val="tx1"/>
                </a:solidFill>
              </a:rPr>
              <a:t> </a:t>
            </a:r>
            <a:r>
              <a:rPr lang="nl-NL" b="0" dirty="0" err="1">
                <a:solidFill>
                  <a:schemeClr val="tx1"/>
                </a:solidFill>
              </a:rPr>
              <a:t>null</a:t>
            </a:r>
            <a:r>
              <a:rPr lang="nl-NL" b="0" dirty="0">
                <a:solidFill>
                  <a:schemeClr val="tx1"/>
                </a:solidFill>
              </a:rPr>
              <a:t>)</a:t>
            </a:r>
          </a:p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0" dirty="0">
                <a:solidFill>
                  <a:schemeClr val="tx1"/>
                </a:solidFill>
              </a:rPr>
              <a:t>privilegeniveau (FK, </a:t>
            </a:r>
            <a:r>
              <a:rPr lang="nl-NL" b="0" dirty="0" err="1">
                <a:solidFill>
                  <a:schemeClr val="tx1"/>
                </a:solidFill>
              </a:rPr>
              <a:t>varchar</a:t>
            </a:r>
            <a:r>
              <a:rPr lang="nl-NL" b="0" dirty="0">
                <a:solidFill>
                  <a:schemeClr val="tx1"/>
                </a:solidFill>
              </a:rPr>
              <a:t>, </a:t>
            </a:r>
            <a:r>
              <a:rPr lang="nl-NL" b="0" dirty="0" err="1">
                <a:solidFill>
                  <a:schemeClr val="tx1"/>
                </a:solidFill>
              </a:rPr>
              <a:t>not</a:t>
            </a:r>
            <a:r>
              <a:rPr lang="nl-NL" b="0" dirty="0">
                <a:solidFill>
                  <a:schemeClr val="tx1"/>
                </a:solidFill>
              </a:rPr>
              <a:t> </a:t>
            </a:r>
            <a:r>
              <a:rPr lang="nl-NL" b="0" dirty="0" err="1">
                <a:solidFill>
                  <a:schemeClr val="tx1"/>
                </a:solidFill>
              </a:rPr>
              <a:t>null</a:t>
            </a:r>
            <a:r>
              <a:rPr lang="nl-NL" b="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6" name="Rectangle 15"/>
          <p:cNvSpPr>
            <a:spLocks noChangeAspect="1"/>
          </p:cNvSpPr>
          <p:nvPr/>
        </p:nvSpPr>
        <p:spPr bwMode="auto">
          <a:xfrm>
            <a:off x="2980681" y="1181099"/>
            <a:ext cx="1959512" cy="1603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45712"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0" dirty="0">
                <a:solidFill>
                  <a:schemeClr val="tx1"/>
                </a:solidFill>
              </a:rPr>
              <a:t>klant</a:t>
            </a:r>
          </a:p>
        </p:txBody>
      </p:sp>
      <p:sp>
        <p:nvSpPr>
          <p:cNvPr id="21" name="Isosceles Triangle 20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728046" y="1341438"/>
            <a:ext cx="1556802" cy="35242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18000" rIns="0" bIns="0"/>
          <a:lstStyle/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b="0" dirty="0">
                <a:solidFill>
                  <a:schemeClr val="tx1"/>
                </a:solidFill>
              </a:rPr>
              <a:t>privilegeniveau: privilegeniveau</a:t>
            </a:r>
          </a:p>
        </p:txBody>
      </p:sp>
      <p:sp>
        <p:nvSpPr>
          <p:cNvPr id="23" name="Rectangle 22"/>
          <p:cNvSpPr>
            <a:spLocks noChangeAspect="1"/>
          </p:cNvSpPr>
          <p:nvPr/>
        </p:nvSpPr>
        <p:spPr>
          <a:xfrm>
            <a:off x="728046" y="1181101"/>
            <a:ext cx="1556802" cy="1603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klant</a:t>
            </a: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1006472" y="1884188"/>
            <a:ext cx="1016000" cy="654399"/>
            <a:chOff x="3485447" y="2533773"/>
            <a:chExt cx="1016002" cy="833827"/>
          </a:xfrm>
        </p:grpSpPr>
        <p:sp>
          <p:nvSpPr>
            <p:cNvPr id="27" name="Rectangle 26"/>
            <p:cNvSpPr>
              <a:spLocks noChangeAspect="1"/>
            </p:cNvSpPr>
            <p:nvPr/>
          </p:nvSpPr>
          <p:spPr>
            <a:xfrm>
              <a:off x="3485447" y="2533773"/>
              <a:ext cx="1016002" cy="3240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/>
              <a:r>
                <a:rPr lang="nl-NL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«</a:t>
              </a:r>
              <a:r>
                <a:rPr lang="en-US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enumeration</a:t>
              </a:r>
              <a:r>
                <a:rPr lang="nl-NL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»</a:t>
              </a:r>
            </a:p>
            <a:p>
              <a:pPr algn="ctr"/>
              <a:r>
                <a:rPr lang="nl-NL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privilegeniveau</a:t>
              </a:r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3485447" y="2865716"/>
              <a:ext cx="1016002" cy="5018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18000" rIns="0" bIns="0"/>
            <a:lstStyle/>
            <a:p>
              <a:r>
                <a:rPr lang="nl-NL" sz="700" b="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brons</a:t>
              </a:r>
            </a:p>
            <a:p>
              <a:r>
                <a:rPr lang="nl-NL" sz="700" b="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zilver</a:t>
              </a:r>
            </a:p>
            <a:p>
              <a:r>
                <a:rPr lang="nl-NL" sz="700" b="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goud</a:t>
              </a:r>
            </a:p>
          </p:txBody>
        </p:sp>
      </p:grpSp>
      <p:sp>
        <p:nvSpPr>
          <p:cNvPr id="29" name="Rectangle 28"/>
          <p:cNvSpPr>
            <a:spLocks noChangeAspect="1"/>
          </p:cNvSpPr>
          <p:nvPr/>
        </p:nvSpPr>
        <p:spPr>
          <a:xfrm>
            <a:off x="955675" y="914795"/>
            <a:ext cx="1050925" cy="161925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0" i="1" dirty="0">
                <a:solidFill>
                  <a:schemeClr val="tx1"/>
                </a:solidFill>
              </a:rPr>
              <a:t>klassendiagram:</a:t>
            </a:r>
          </a:p>
        </p:txBody>
      </p:sp>
      <p:sp>
        <p:nvSpPr>
          <p:cNvPr id="30" name="Rectangle 29"/>
          <p:cNvSpPr>
            <a:spLocks noChangeAspect="1"/>
          </p:cNvSpPr>
          <p:nvPr/>
        </p:nvSpPr>
        <p:spPr bwMode="auto">
          <a:xfrm>
            <a:off x="2652606" y="914795"/>
            <a:ext cx="1790700" cy="161925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0" rIns="91427" bIns="45712"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0" i="1" dirty="0" err="1">
                <a:solidFill>
                  <a:schemeClr val="tx1"/>
                </a:solidFill>
              </a:rPr>
              <a:t>database-ontwerp</a:t>
            </a:r>
            <a:r>
              <a:rPr lang="nl-NL" b="0" i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AB07EA-F89A-5040-B024-47F6B56741D1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47</a:t>
            </a:r>
          </a:p>
        </p:txBody>
      </p:sp>
      <p:grpSp>
        <p:nvGrpSpPr>
          <p:cNvPr id="26" name="Group 24">
            <a:extLst>
              <a:ext uri="{FF2B5EF4-FFF2-40B4-BE49-F238E27FC236}">
                <a16:creationId xmlns:a16="http://schemas.microsoft.com/office/drawing/2014/main" id="{D987CC4A-CBC1-D640-98D0-02DA2EFD8703}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3706021" y="1811083"/>
            <a:ext cx="363537" cy="114298"/>
            <a:chOff x="2880486" y="1872334"/>
            <a:chExt cx="363534" cy="114329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D098E14-DE29-BC4D-BD58-032C02A0B092}"/>
                </a:ext>
              </a:extLst>
            </p:cNvPr>
            <p:cNvCxnSpPr/>
            <p:nvPr/>
          </p:nvCxnSpPr>
          <p:spPr>
            <a:xfrm flipV="1">
              <a:off x="2880486" y="1924130"/>
              <a:ext cx="363534" cy="317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58150F9-35A7-2745-B129-073FD765B482}"/>
                </a:ext>
              </a:extLst>
            </p:cNvPr>
            <p:cNvCxnSpPr/>
            <p:nvPr/>
          </p:nvCxnSpPr>
          <p:spPr>
            <a:xfrm flipV="1">
              <a:off x="3132896" y="1872334"/>
              <a:ext cx="104774" cy="5557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906FA9D7-4084-5C4D-8183-BE8ED8ECF5B2}"/>
                </a:ext>
              </a:extLst>
            </p:cNvPr>
            <p:cNvCxnSpPr/>
            <p:nvPr/>
          </p:nvCxnSpPr>
          <p:spPr>
            <a:xfrm rot="10800000">
              <a:off x="3132897" y="1931086"/>
              <a:ext cx="104774" cy="5557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03250" y="0"/>
            <a:ext cx="4398963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/>
              <a:t>Waarom klassendiagram?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19138" y="548268"/>
            <a:ext cx="4327525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7325" indent="-187325">
              <a:spcBef>
                <a:spcPct val="20000"/>
              </a:spcBef>
              <a:buFont typeface="Arial" charset="0"/>
              <a:buChar char="•"/>
            </a:pPr>
            <a:r>
              <a:rPr lang="nl-NL" sz="1400" b="0" dirty="0">
                <a:latin typeface="+mj-lt"/>
              </a:rPr>
              <a:t>Meer grafisch:</a:t>
            </a:r>
          </a:p>
          <a:p>
            <a:pPr marL="438150" lvl="1" indent="-187325">
              <a:spcBef>
                <a:spcPct val="20000"/>
              </a:spcBef>
              <a:buFont typeface="Arial" charset="0"/>
              <a:buChar char="•"/>
            </a:pPr>
            <a:r>
              <a:rPr lang="nl-NL" sz="1400" b="0" dirty="0">
                <a:latin typeface="+mj-lt"/>
              </a:rPr>
              <a:t>Overerving en abstractheid</a:t>
            </a:r>
          </a:p>
          <a:p>
            <a:pPr marL="438150" lvl="1" indent="-187325">
              <a:spcBef>
                <a:spcPct val="20000"/>
              </a:spcBef>
              <a:buFont typeface="Arial" charset="0"/>
              <a:buChar char="•"/>
            </a:pPr>
            <a:r>
              <a:rPr lang="nl-NL" sz="1400" b="0" dirty="0">
                <a:latin typeface="+mj-lt"/>
              </a:rPr>
              <a:t>Composieten</a:t>
            </a:r>
          </a:p>
          <a:p>
            <a:pPr marL="438150" lvl="1" indent="-187325">
              <a:spcBef>
                <a:spcPct val="20000"/>
              </a:spcBef>
              <a:buFont typeface="Arial" charset="0"/>
              <a:buChar char="•"/>
            </a:pPr>
            <a:r>
              <a:rPr lang="nl-NL" sz="1400" b="0" dirty="0">
                <a:latin typeface="+mj-lt"/>
              </a:rPr>
              <a:t>Afgeleide attributen</a:t>
            </a:r>
          </a:p>
          <a:p>
            <a:pPr marL="438150" lvl="1" indent="-187325">
              <a:spcBef>
                <a:spcPct val="20000"/>
              </a:spcBef>
              <a:buFont typeface="Arial" charset="0"/>
              <a:buChar char="•"/>
            </a:pPr>
            <a:r>
              <a:rPr lang="nl-NL" sz="1400" b="0" dirty="0" err="1">
                <a:latin typeface="+mj-lt"/>
              </a:rPr>
              <a:t>Enumeraties</a:t>
            </a:r>
            <a:endParaRPr lang="nl-NL" sz="1400" b="0" dirty="0">
              <a:latin typeface="+mj-lt"/>
            </a:endParaRPr>
          </a:p>
          <a:p>
            <a:pPr marL="438150" lvl="1" indent="-187325">
              <a:spcBef>
                <a:spcPct val="20000"/>
              </a:spcBef>
              <a:buFont typeface="Arial" charset="0"/>
              <a:buChar char="•"/>
            </a:pPr>
            <a:r>
              <a:rPr lang="nl-NL" sz="1400" b="0" dirty="0">
                <a:latin typeface="+mj-lt"/>
              </a:rPr>
              <a:t>Speciale attribuuttypen zoals valuta</a:t>
            </a:r>
          </a:p>
          <a:p>
            <a:pPr marL="187325" indent="-187325">
              <a:spcBef>
                <a:spcPct val="20000"/>
              </a:spcBef>
              <a:buFont typeface="Arial" charset="0"/>
              <a:buChar char="•"/>
            </a:pPr>
            <a:r>
              <a:rPr lang="nl-NL" sz="1400" b="0" dirty="0">
                <a:latin typeface="+mj-lt"/>
              </a:rPr>
              <a:t>ORM keuzen overerving en </a:t>
            </a:r>
            <a:r>
              <a:rPr lang="nl-NL" sz="1400" b="0" dirty="0" err="1">
                <a:latin typeface="+mj-lt"/>
              </a:rPr>
              <a:t>enumeraties</a:t>
            </a:r>
            <a:r>
              <a:rPr lang="nl-NL" sz="1400" b="0" dirty="0">
                <a:latin typeface="+mj-lt"/>
              </a:rPr>
              <a:t> niet nodig</a:t>
            </a:r>
          </a:p>
          <a:p>
            <a:pPr marL="187325" indent="-187325">
              <a:spcBef>
                <a:spcPct val="20000"/>
              </a:spcBef>
              <a:buFont typeface="Arial" charset="0"/>
              <a:buChar char="•"/>
            </a:pPr>
            <a:r>
              <a:rPr lang="nl-NL" sz="1400" b="0" dirty="0">
                <a:latin typeface="+mj-lt"/>
              </a:rPr>
              <a:t>Compacter want geen</a:t>
            </a:r>
          </a:p>
          <a:p>
            <a:pPr marL="439738" lvl="1" indent="-187325">
              <a:spcBef>
                <a:spcPct val="20000"/>
              </a:spcBef>
              <a:buFont typeface="Arial" charset="0"/>
              <a:buChar char="•"/>
            </a:pPr>
            <a:r>
              <a:rPr lang="nl-NL" sz="1400" b="0" dirty="0">
                <a:latin typeface="+mj-lt"/>
              </a:rPr>
              <a:t>Koppeltabellen</a:t>
            </a:r>
          </a:p>
          <a:p>
            <a:pPr marL="439738" lvl="1" indent="-187325">
              <a:spcBef>
                <a:spcPct val="20000"/>
              </a:spcBef>
              <a:buFont typeface="Arial" charset="0"/>
              <a:buChar char="•"/>
            </a:pPr>
            <a:r>
              <a:rPr lang="nl-NL" sz="1400" b="0" dirty="0">
                <a:latin typeface="+mj-lt"/>
              </a:rPr>
              <a:t>Primary </a:t>
            </a:r>
            <a:r>
              <a:rPr lang="nl-NL" sz="1400" b="0" dirty="0" err="1">
                <a:latin typeface="+mj-lt"/>
              </a:rPr>
              <a:t>keys</a:t>
            </a:r>
            <a:r>
              <a:rPr lang="nl-NL" sz="1400" b="0" dirty="0">
                <a:latin typeface="+mj-lt"/>
              </a:rPr>
              <a:t> en </a:t>
            </a:r>
            <a:r>
              <a:rPr lang="nl-NL" sz="1400" b="0" dirty="0" err="1">
                <a:latin typeface="+mj-lt"/>
              </a:rPr>
              <a:t>foreign</a:t>
            </a:r>
            <a:r>
              <a:rPr lang="nl-NL" sz="1400" b="0" dirty="0">
                <a:latin typeface="+mj-lt"/>
              </a:rPr>
              <a:t> </a:t>
            </a:r>
            <a:r>
              <a:rPr lang="nl-NL" sz="1400" b="0" dirty="0" err="1">
                <a:latin typeface="+mj-lt"/>
              </a:rPr>
              <a:t>keys</a:t>
            </a:r>
            <a:endParaRPr lang="nl-NL" sz="1400" b="0" dirty="0">
              <a:latin typeface="+mj-lt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3BD42F-DEB9-5C40-970B-268127174CB9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48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03250" y="0"/>
            <a:ext cx="4398963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/>
              <a:t>Vragen?</a:t>
            </a:r>
          </a:p>
        </p:txBody>
      </p:sp>
      <p:sp>
        <p:nvSpPr>
          <p:cNvPr id="4" name="Isosceles Triangle 3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03250" y="0"/>
            <a:ext cx="4398963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/>
              <a:t>Oefening Klassendiagram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19138" y="482208"/>
            <a:ext cx="4327525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7325" indent="-187325">
              <a:spcBef>
                <a:spcPct val="20000"/>
              </a:spcBef>
              <a:buFont typeface="Arial" charset="0"/>
              <a:buChar char="•"/>
            </a:pPr>
            <a:r>
              <a:rPr lang="nl-NL" sz="1800" b="0" dirty="0">
                <a:latin typeface="+mj-lt"/>
              </a:rPr>
              <a:t>Maak klassendiagram met:</a:t>
            </a:r>
          </a:p>
          <a:p>
            <a:pPr marL="439738" lvl="1" indent="-187325">
              <a:spcBef>
                <a:spcPct val="20000"/>
              </a:spcBef>
              <a:buFont typeface="Arial" charset="0"/>
              <a:buChar char="•"/>
            </a:pPr>
            <a:r>
              <a:rPr lang="nl-NL" sz="1800" b="0" dirty="0">
                <a:latin typeface="+mj-lt"/>
              </a:rPr>
              <a:t>Klassen</a:t>
            </a:r>
          </a:p>
          <a:p>
            <a:pPr marL="439738" lvl="1" indent="-187325">
              <a:spcBef>
                <a:spcPct val="20000"/>
              </a:spcBef>
              <a:buFont typeface="Arial" charset="0"/>
              <a:buChar char="•"/>
            </a:pPr>
            <a:r>
              <a:rPr lang="nl-NL" sz="1800" b="0" dirty="0">
                <a:latin typeface="+mj-lt"/>
              </a:rPr>
              <a:t>Associaties</a:t>
            </a:r>
          </a:p>
          <a:p>
            <a:pPr marL="439738" lvl="1" indent="-187325">
              <a:spcBef>
                <a:spcPct val="20000"/>
              </a:spcBef>
              <a:buFont typeface="Arial" charset="0"/>
              <a:buChar char="•"/>
            </a:pPr>
            <a:r>
              <a:rPr lang="nl-NL" sz="1800" b="0" dirty="0" err="1">
                <a:latin typeface="+mj-lt"/>
              </a:rPr>
              <a:t>Multipliciteiten</a:t>
            </a:r>
            <a:endParaRPr lang="nl-NL" sz="1800" b="0" dirty="0">
              <a:latin typeface="+mj-lt"/>
            </a:endParaRPr>
          </a:p>
          <a:p>
            <a:pPr marL="439738" lvl="1" indent="-187325">
              <a:spcBef>
                <a:spcPct val="20000"/>
              </a:spcBef>
              <a:buFont typeface="Arial" charset="0"/>
              <a:buChar char="•"/>
            </a:pPr>
            <a:r>
              <a:rPr lang="nl-NL" sz="1800" b="0" dirty="0">
                <a:latin typeface="+mj-lt"/>
              </a:rPr>
              <a:t>Attributen</a:t>
            </a:r>
          </a:p>
          <a:p>
            <a:pPr marL="439738" lvl="1" indent="-187325">
              <a:spcBef>
                <a:spcPct val="20000"/>
              </a:spcBef>
              <a:buFont typeface="Arial" charset="0"/>
              <a:buChar char="•"/>
            </a:pPr>
            <a:r>
              <a:rPr lang="nl-NL" sz="1800" b="0" dirty="0">
                <a:latin typeface="+mj-lt"/>
              </a:rPr>
              <a:t>Indien nodig: Overerving</a:t>
            </a:r>
          </a:p>
          <a:p>
            <a:pPr marL="188913" indent="-187325">
              <a:spcBef>
                <a:spcPct val="20000"/>
              </a:spcBef>
              <a:buFont typeface="Arial" charset="0"/>
              <a:buChar char="•"/>
            </a:pPr>
            <a:r>
              <a:rPr lang="nl-NL" sz="1800" b="0" dirty="0">
                <a:latin typeface="+mj-lt"/>
              </a:rPr>
              <a:t>Verdeel de klassen evenwichtig over het diagram, zodat de letters zo groot mogelijk kunnen zijn!</a:t>
            </a:r>
          </a:p>
        </p:txBody>
      </p:sp>
      <p:sp>
        <p:nvSpPr>
          <p:cNvPr id="7" name="Isosceles Triangle 6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03250" y="0"/>
            <a:ext cx="4398963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b="1" dirty="0"/>
              <a:t>UML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19138" y="719138"/>
            <a:ext cx="4327525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7325" indent="-187325" algn="ctr">
              <a:spcBef>
                <a:spcPct val="20000"/>
              </a:spcBef>
            </a:pPr>
            <a:r>
              <a:rPr lang="en-US" sz="2000" dirty="0">
                <a:latin typeface="+mj-lt"/>
              </a:rPr>
              <a:t>U</a:t>
            </a:r>
            <a:r>
              <a:rPr lang="en-US" sz="2000" b="0" dirty="0">
                <a:latin typeface="+mj-lt"/>
              </a:rPr>
              <a:t>nified </a:t>
            </a:r>
            <a:r>
              <a:rPr lang="en-US" sz="2000" dirty="0">
                <a:latin typeface="+mj-lt"/>
              </a:rPr>
              <a:t>M</a:t>
            </a:r>
            <a:r>
              <a:rPr lang="en-US" sz="2000" b="0" dirty="0">
                <a:latin typeface="+mj-lt"/>
              </a:rPr>
              <a:t>odeling </a:t>
            </a:r>
            <a:r>
              <a:rPr lang="en-US" sz="2000" dirty="0">
                <a:latin typeface="+mj-lt"/>
              </a:rPr>
              <a:t>L</a:t>
            </a:r>
            <a:r>
              <a:rPr lang="en-US" sz="2000" b="0" dirty="0">
                <a:latin typeface="+mj-lt"/>
              </a:rPr>
              <a:t>anguage</a:t>
            </a:r>
          </a:p>
        </p:txBody>
      </p:sp>
      <p:sp>
        <p:nvSpPr>
          <p:cNvPr id="6" name="Isosceles Triangle 5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2"/>
          <p:cNvSpPr>
            <a:spLocks noGrp="1"/>
          </p:cNvSpPr>
          <p:nvPr>
            <p:ph type="title" idx="4294967295"/>
          </p:nvPr>
        </p:nvSpPr>
        <p:spPr bwMode="auto">
          <a:xfrm>
            <a:off x="608013" y="0"/>
            <a:ext cx="4430712" cy="7048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sz="2000" b="1" dirty="0">
                <a:solidFill>
                  <a:schemeClr val="bg1"/>
                </a:solidFill>
                <a:latin typeface="Verdana" pitchFamily="34" charset="0"/>
              </a:rPr>
              <a:t>Processen </a:t>
            </a:r>
            <a:r>
              <a:rPr lang="nl-NL" sz="2000" b="1" dirty="0" err="1">
                <a:solidFill>
                  <a:schemeClr val="bg1"/>
                </a:solidFill>
                <a:latin typeface="Verdana" pitchFamily="34" charset="0"/>
              </a:rPr>
              <a:t>d.m.v.</a:t>
            </a:r>
            <a:br>
              <a:rPr lang="nl-NL" sz="2000" b="1" dirty="0">
                <a:solidFill>
                  <a:schemeClr val="bg1"/>
                </a:solidFill>
                <a:latin typeface="Verdana" pitchFamily="34" charset="0"/>
              </a:rPr>
            </a:br>
            <a:r>
              <a:rPr lang="nl-NL" sz="2000" b="1" dirty="0">
                <a:solidFill>
                  <a:schemeClr val="bg1"/>
                </a:solidFill>
                <a:latin typeface="Verdana" pitchFamily="34" charset="0"/>
              </a:rPr>
              <a:t> Activity Diagram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719138" y="1042988"/>
            <a:ext cx="4130675" cy="25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7325" indent="-187325">
              <a:spcBef>
                <a:spcPct val="20000"/>
              </a:spcBef>
              <a:buFont typeface="Arial" charset="0"/>
              <a:buChar char="•"/>
            </a:pPr>
            <a:r>
              <a:rPr lang="nl-NL" sz="2000" b="0" dirty="0">
                <a:latin typeface="+mj-lt"/>
              </a:rPr>
              <a:t>Doel: Laten zien welke processen de objecten van een klasse doorlopen</a:t>
            </a:r>
          </a:p>
        </p:txBody>
      </p:sp>
      <p:sp>
        <p:nvSpPr>
          <p:cNvPr id="5" name="Isosceles Triangle 4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4EC261-4316-8E43-A09A-3DD3522A1C74}"/>
              </a:ext>
            </a:extLst>
          </p:cNvPr>
          <p:cNvSpPr txBox="1"/>
          <p:nvPr/>
        </p:nvSpPr>
        <p:spPr>
          <a:xfrm>
            <a:off x="4537171" y="704850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49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49275" y="0"/>
            <a:ext cx="448945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 err="1"/>
              <a:t>Activity</a:t>
            </a:r>
            <a:r>
              <a:rPr lang="nl-NL" b="1"/>
              <a:t> Diagram</a:t>
            </a:r>
            <a:endParaRPr lang="nl-NL" b="1" dirty="0"/>
          </a:p>
        </p:txBody>
      </p:sp>
      <p:grpSp>
        <p:nvGrpSpPr>
          <p:cNvPr id="75" name="Group 74"/>
          <p:cNvGrpSpPr/>
          <p:nvPr/>
        </p:nvGrpSpPr>
        <p:grpSpPr>
          <a:xfrm>
            <a:off x="1378130" y="667583"/>
            <a:ext cx="831850" cy="661988"/>
            <a:chOff x="3940358" y="915987"/>
            <a:chExt cx="831850" cy="661988"/>
          </a:xfrm>
        </p:grpSpPr>
        <p:sp>
          <p:nvSpPr>
            <p:cNvPr id="76" name="Rectangle 75"/>
            <p:cNvSpPr>
              <a:spLocks noChangeAspect="1"/>
            </p:cNvSpPr>
            <p:nvPr/>
          </p:nvSpPr>
          <p:spPr>
            <a:xfrm>
              <a:off x="3940358" y="915987"/>
              <a:ext cx="831850" cy="1603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/>
              <a:r>
                <a:rPr lang="nl-NL" sz="900" dirty="0">
                  <a:solidFill>
                    <a:srgbClr val="FFFFFF"/>
                  </a:solidFill>
                  <a:cs typeface="Arial" charset="0"/>
                </a:rPr>
                <a:t>bestelling</a:t>
              </a:r>
            </a:p>
          </p:txBody>
        </p:sp>
        <p:sp>
          <p:nvSpPr>
            <p:cNvPr id="77" name="Rectangle 76"/>
            <p:cNvSpPr>
              <a:spLocks noChangeAspect="1"/>
            </p:cNvSpPr>
            <p:nvPr/>
          </p:nvSpPr>
          <p:spPr>
            <a:xfrm>
              <a:off x="3940358" y="1081087"/>
              <a:ext cx="831850" cy="49688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/>
            <a:lstStyle/>
            <a:p>
              <a:endParaRPr lang="nl-NL" sz="900" b="0" dirty="0">
                <a:solidFill>
                  <a:schemeClr val="tx1"/>
                </a:solidFill>
                <a:cs typeface="Arial" charset="0"/>
              </a:endParaRPr>
            </a:p>
            <a:p>
              <a:r>
                <a:rPr lang="nl-NL" sz="900" b="0" dirty="0">
                  <a:solidFill>
                    <a:schemeClr val="tx1"/>
                  </a:solidFill>
                  <a:cs typeface="Arial" charset="0"/>
                </a:rPr>
                <a:t>status : </a:t>
              </a:r>
              <a:r>
                <a:rPr lang="nl-NL" sz="900" b="0" dirty="0" err="1">
                  <a:solidFill>
                    <a:schemeClr val="tx1"/>
                  </a:solidFill>
                  <a:cs typeface="Arial" charset="0"/>
                </a:rPr>
                <a:t>process</a:t>
              </a:r>
              <a:endParaRPr lang="nl-NL" sz="900" b="0" dirty="0">
                <a:solidFill>
                  <a:schemeClr val="tx1"/>
                </a:solidFill>
                <a:cs typeface="Arial" charset="0"/>
              </a:endParaRPr>
            </a:p>
          </p:txBody>
        </p:sp>
      </p:grpSp>
      <p:sp>
        <p:nvSpPr>
          <p:cNvPr id="34" name="Isosceles Triangle 33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grpSp>
        <p:nvGrpSpPr>
          <p:cNvPr id="45" name="Group 44"/>
          <p:cNvGrpSpPr/>
          <p:nvPr/>
        </p:nvGrpSpPr>
        <p:grpSpPr>
          <a:xfrm>
            <a:off x="916662" y="2804741"/>
            <a:ext cx="1168409" cy="170679"/>
            <a:chOff x="915900" y="2804741"/>
            <a:chExt cx="1168409" cy="170679"/>
          </a:xfrm>
        </p:grpSpPr>
        <p:cxnSp>
          <p:nvCxnSpPr>
            <p:cNvPr id="35" name="Straight Arrow Connector 34"/>
            <p:cNvCxnSpPr>
              <a:cxnSpLocks/>
              <a:endCxn id="37" idx="1"/>
            </p:cNvCxnSpPr>
            <p:nvPr/>
          </p:nvCxnSpPr>
          <p:spPr>
            <a:xfrm>
              <a:off x="915900" y="2971634"/>
              <a:ext cx="1168409" cy="3786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>
              <a:spLocks noChangeAspect="1"/>
            </p:cNvSpPr>
            <p:nvPr/>
          </p:nvSpPr>
          <p:spPr>
            <a:xfrm>
              <a:off x="1236456" y="2804741"/>
              <a:ext cx="470860" cy="161279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r"/>
              <a:r>
                <a:rPr lang="nl-NL" sz="1000" dirty="0">
                  <a:solidFill>
                    <a:schemeClr val="tx1"/>
                  </a:solidFill>
                </a:rPr>
                <a:t>inkomende status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2085071" y="2876420"/>
            <a:ext cx="694863" cy="198000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 anchorCtr="1"/>
          <a:lstStyle/>
          <a:p>
            <a:pPr algn="ctr"/>
            <a:r>
              <a:rPr lang="nl-NL" sz="1000" b="1" dirty="0">
                <a:solidFill>
                  <a:schemeClr val="bg1"/>
                </a:solidFill>
              </a:rPr>
              <a:t>activiteit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2779934" y="2803495"/>
            <a:ext cx="1097954" cy="173513"/>
            <a:chOff x="2563863" y="2792511"/>
            <a:chExt cx="1097954" cy="173513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2563863" y="2964436"/>
              <a:ext cx="1097954" cy="1588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2833445" y="2792511"/>
              <a:ext cx="470860" cy="161279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r"/>
              <a:r>
                <a:rPr lang="nl-NL" sz="1000" dirty="0">
                  <a:solidFill>
                    <a:schemeClr val="tx1"/>
                  </a:solidFill>
                </a:rPr>
                <a:t>uitgaande status</a:t>
              </a: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1948843" y="3286606"/>
            <a:ext cx="938246" cy="198000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 anchorCtr="1"/>
          <a:lstStyle/>
          <a:p>
            <a:pPr algn="ctr"/>
            <a:r>
              <a:rPr lang="nl-NL" sz="1000" b="1" dirty="0">
                <a:solidFill>
                  <a:schemeClr val="bg1"/>
                </a:solidFill>
              </a:rPr>
              <a:t>bronactiviteit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2882798" y="3229609"/>
            <a:ext cx="908279" cy="162073"/>
            <a:chOff x="2845210" y="3218625"/>
            <a:chExt cx="908279" cy="162073"/>
          </a:xfrm>
        </p:grpSpPr>
        <p:cxnSp>
          <p:nvCxnSpPr>
            <p:cNvPr id="41" name="Straight Arrow Connector 40"/>
            <p:cNvCxnSpPr>
              <a:cxnSpLocks/>
            </p:cNvCxnSpPr>
            <p:nvPr/>
          </p:nvCxnSpPr>
          <p:spPr>
            <a:xfrm>
              <a:off x="2845210" y="3379110"/>
              <a:ext cx="908279" cy="1588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>
              <a:spLocks noChangeAspect="1"/>
            </p:cNvSpPr>
            <p:nvPr/>
          </p:nvSpPr>
          <p:spPr>
            <a:xfrm>
              <a:off x="3033000" y="3218625"/>
              <a:ext cx="470860" cy="161279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r"/>
              <a:r>
                <a:rPr lang="nl-NL" sz="1000" dirty="0">
                  <a:solidFill>
                    <a:schemeClr val="tx1"/>
                  </a:solidFill>
                </a:rPr>
                <a:t>status</a:t>
              </a:r>
            </a:p>
          </p:txBody>
        </p:sp>
      </p:grpSp>
      <p:sp>
        <p:nvSpPr>
          <p:cNvPr id="43" name="Rounded Rectangle 42"/>
          <p:cNvSpPr/>
          <p:nvPr/>
        </p:nvSpPr>
        <p:spPr>
          <a:xfrm>
            <a:off x="3786786" y="3285018"/>
            <a:ext cx="912305" cy="198000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 anchorCtr="1"/>
          <a:lstStyle/>
          <a:p>
            <a:pPr algn="ctr"/>
            <a:r>
              <a:rPr lang="nl-NL" sz="1000" b="1" dirty="0">
                <a:solidFill>
                  <a:schemeClr val="bg1"/>
                </a:solidFill>
              </a:rPr>
              <a:t>doelactiviteit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47A2F81-62C5-AA4A-958E-901F0C67BBE2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49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6E70592-3C99-A947-A7A9-226512109A0E}"/>
              </a:ext>
            </a:extLst>
          </p:cNvPr>
          <p:cNvSpPr txBox="1"/>
          <p:nvPr/>
        </p:nvSpPr>
        <p:spPr>
          <a:xfrm>
            <a:off x="4540030" y="142377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50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5754576-D36F-D24D-816D-EF3382555C9A}"/>
              </a:ext>
            </a:extLst>
          </p:cNvPr>
          <p:cNvGrpSpPr/>
          <p:nvPr/>
        </p:nvGrpSpPr>
        <p:grpSpPr>
          <a:xfrm>
            <a:off x="870507" y="3215745"/>
            <a:ext cx="908279" cy="171449"/>
            <a:chOff x="2671018" y="3204761"/>
            <a:chExt cx="908279" cy="171449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2F2A632-0C78-F14D-BFF5-63D67871E1FC}"/>
                </a:ext>
              </a:extLst>
            </p:cNvPr>
            <p:cNvCxnSpPr/>
            <p:nvPr/>
          </p:nvCxnSpPr>
          <p:spPr>
            <a:xfrm>
              <a:off x="2671018" y="3374622"/>
              <a:ext cx="908279" cy="1588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A8DA5E4-7F9B-F448-9763-151D80EF0D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49501" y="3204761"/>
              <a:ext cx="470860" cy="161279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r"/>
              <a:r>
                <a:rPr lang="nl-NL" sz="1000" dirty="0">
                  <a:solidFill>
                    <a:schemeClr val="tx1"/>
                  </a:solidFill>
                </a:rPr>
                <a:t>beginstatus</a:t>
              </a:r>
            </a:p>
          </p:txBody>
        </p:sp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A980DEAC-95B9-2E4B-8336-5410599B5351}"/>
              </a:ext>
            </a:extLst>
          </p:cNvPr>
          <p:cNvSpPr/>
          <p:nvPr/>
        </p:nvSpPr>
        <p:spPr>
          <a:xfrm>
            <a:off x="699175" y="3275417"/>
            <a:ext cx="217487" cy="2159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sz="90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B71A96F-E216-0843-95CA-AD481CE2C416}"/>
              </a:ext>
            </a:extLst>
          </p:cNvPr>
          <p:cNvGrpSpPr/>
          <p:nvPr/>
        </p:nvGrpSpPr>
        <p:grpSpPr>
          <a:xfrm>
            <a:off x="853214" y="1956026"/>
            <a:ext cx="1150044" cy="365871"/>
            <a:chOff x="720139" y="2375216"/>
            <a:chExt cx="1150044" cy="365871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698F0480-5FE8-C64A-B780-DCB4B074B4FD}"/>
                </a:ext>
              </a:extLst>
            </p:cNvPr>
            <p:cNvGrpSpPr/>
            <p:nvPr/>
          </p:nvGrpSpPr>
          <p:grpSpPr>
            <a:xfrm>
              <a:off x="720139" y="2483166"/>
              <a:ext cx="1150044" cy="257921"/>
              <a:chOff x="2736020" y="3376210"/>
              <a:chExt cx="1150044" cy="257921"/>
            </a:xfrm>
          </p:grpSpPr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5EBD9C60-342A-9F47-B769-C4994A00F6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36020" y="3376210"/>
                <a:ext cx="793042" cy="0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7067ADE-F20D-6749-A7DD-60FC3789C1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15204" y="3472852"/>
                <a:ext cx="470860" cy="161279"/>
              </a:xfrm>
              <a:prstGeom prst="rect">
                <a:avLst/>
              </a:prstGeom>
              <a:noFill/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 anchorCtr="1"/>
              <a:lstStyle/>
              <a:p>
                <a:pPr algn="r"/>
                <a:r>
                  <a:rPr lang="nl-NL" dirty="0">
                    <a:solidFill>
                      <a:schemeClr val="tx1"/>
                    </a:solidFill>
                  </a:rPr>
                  <a:t>eind</a:t>
                </a:r>
                <a:r>
                  <a:rPr lang="nl-NL" sz="1000" dirty="0">
                    <a:solidFill>
                      <a:schemeClr val="tx1"/>
                    </a:solidFill>
                  </a:rPr>
                  <a:t>status</a:t>
                </a:r>
              </a:p>
            </p:txBody>
          </p:sp>
        </p:grpSp>
        <p:grpSp>
          <p:nvGrpSpPr>
            <p:cNvPr id="88" name="Group 83">
              <a:extLst>
                <a:ext uri="{FF2B5EF4-FFF2-40B4-BE49-F238E27FC236}">
                  <a16:creationId xmlns:a16="http://schemas.microsoft.com/office/drawing/2014/main" id="{A41A2368-0142-464A-8372-B5B0FFA967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7897" y="2375216"/>
              <a:ext cx="215900" cy="215900"/>
              <a:chOff x="2357619" y="3937143"/>
              <a:chExt cx="215905" cy="215807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BA2893B3-2DF0-2B4E-A0F9-0883B6152020}"/>
                  </a:ext>
                </a:extLst>
              </p:cNvPr>
              <p:cNvSpPr/>
              <p:nvPr/>
            </p:nvSpPr>
            <p:spPr>
              <a:xfrm>
                <a:off x="2357619" y="3937143"/>
                <a:ext cx="215905" cy="215807"/>
              </a:xfrm>
              <a:prstGeom prst="ellipse">
                <a:avLst/>
              </a:prstGeom>
              <a:noFill/>
              <a:ln w="25400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nl-NL" sz="900" b="0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B8D3E05B-D91A-754A-B168-16B6FA9AB038}"/>
                  </a:ext>
                </a:extLst>
              </p:cNvPr>
              <p:cNvSpPr/>
              <p:nvPr/>
            </p:nvSpPr>
            <p:spPr>
              <a:xfrm>
                <a:off x="2393339" y="3969499"/>
                <a:ext cx="144465" cy="1444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nl-NL" sz="900" b="0">
                  <a:solidFill>
                    <a:schemeClr val="tx1"/>
                  </a:solidFill>
                  <a:cs typeface="Arial" charset="0"/>
                </a:endParaRPr>
              </a:p>
            </p:txBody>
          </p:sp>
        </p:grp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5A280AEB-82AE-8A4D-BF07-E5FB7ACAFDF2}"/>
              </a:ext>
            </a:extLst>
          </p:cNvPr>
          <p:cNvSpPr/>
          <p:nvPr/>
        </p:nvSpPr>
        <p:spPr>
          <a:xfrm>
            <a:off x="3838735" y="768648"/>
            <a:ext cx="876342" cy="1661562"/>
          </a:xfrm>
          <a:prstGeom prst="rect">
            <a:avLst/>
          </a:prstGeom>
          <a:solidFill>
            <a:schemeClr val="accent3">
              <a:lumMod val="50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/>
            <a:r>
              <a:rPr lang="nl-NL" sz="900" dirty="0">
                <a:solidFill>
                  <a:schemeClr val="tx1"/>
                </a:solidFill>
                <a:cs typeface="Arial" charset="0"/>
              </a:rPr>
              <a:t>magazijn-</a:t>
            </a:r>
          </a:p>
          <a:p>
            <a:pPr algn="ctr"/>
            <a:r>
              <a:rPr lang="nl-NL" sz="900" dirty="0">
                <a:solidFill>
                  <a:schemeClr val="tx1"/>
                </a:solidFill>
                <a:cs typeface="Arial" charset="0"/>
              </a:rPr>
              <a:t>medewerker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62B6FF3-EDA9-3943-8E7F-BA1BD3491FFC}"/>
              </a:ext>
            </a:extLst>
          </p:cNvPr>
          <p:cNvSpPr/>
          <p:nvPr/>
        </p:nvSpPr>
        <p:spPr>
          <a:xfrm>
            <a:off x="2519643" y="768648"/>
            <a:ext cx="837891" cy="1661562"/>
          </a:xfrm>
          <a:prstGeom prst="rect">
            <a:avLst/>
          </a:prstGeom>
          <a:solidFill>
            <a:schemeClr val="accent3">
              <a:lumMod val="50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/>
            <a:r>
              <a:rPr lang="nl-NL" sz="900" dirty="0">
                <a:solidFill>
                  <a:schemeClr val="tx1"/>
                </a:solidFill>
                <a:cs typeface="Arial" charset="0"/>
              </a:rPr>
              <a:t>inkoper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6343A12-B6F9-9D42-82F6-C2456DC62605}"/>
              </a:ext>
            </a:extLst>
          </p:cNvPr>
          <p:cNvGrpSpPr>
            <a:grpSpLocks/>
          </p:cNvGrpSpPr>
          <p:nvPr/>
        </p:nvGrpSpPr>
        <p:grpSpPr bwMode="auto">
          <a:xfrm>
            <a:off x="2811802" y="1197731"/>
            <a:ext cx="946150" cy="304027"/>
            <a:chOff x="1927969" y="1174121"/>
            <a:chExt cx="947109" cy="303956"/>
          </a:xfrm>
        </p:grpSpPr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CEA6E26B-5422-E441-AA9E-EB48FCFED390}"/>
                </a:ext>
              </a:extLst>
            </p:cNvPr>
            <p:cNvCxnSpPr>
              <a:cxnSpLocks/>
              <a:stCxn id="97" idx="4"/>
              <a:endCxn id="96" idx="0"/>
            </p:cNvCxnSpPr>
            <p:nvPr/>
          </p:nvCxnSpPr>
          <p:spPr>
            <a:xfrm>
              <a:off x="2057071" y="1174121"/>
              <a:ext cx="3864" cy="303956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7D1DEAA1-4ACC-4C48-B123-A507125FBC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7969" y="1175690"/>
              <a:ext cx="947109" cy="160297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/>
            <a:lstStyle/>
            <a:p>
              <a:pPr algn="r"/>
              <a:r>
                <a:rPr lang="nl-NL" sz="900" dirty="0">
                  <a:solidFill>
                    <a:schemeClr val="tx1"/>
                  </a:solidFill>
                  <a:cs typeface="Arial" charset="0"/>
                </a:rPr>
                <a:t>winkelwagen</a:t>
              </a:r>
            </a:p>
          </p:txBody>
        </p:sp>
      </p:grp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2949F995-9AEB-C04A-BA8A-DEEA90F15FE8}"/>
              </a:ext>
            </a:extLst>
          </p:cNvPr>
          <p:cNvSpPr/>
          <p:nvPr/>
        </p:nvSpPr>
        <p:spPr>
          <a:xfrm>
            <a:off x="2654925" y="1501759"/>
            <a:ext cx="579416" cy="185366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900" dirty="0">
                <a:solidFill>
                  <a:schemeClr val="bg1"/>
                </a:solidFill>
                <a:cs typeface="Arial" charset="0"/>
              </a:rPr>
              <a:t>bestellen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039AD32C-09A3-1541-A52A-07268A55D0A1}"/>
              </a:ext>
            </a:extLst>
          </p:cNvPr>
          <p:cNvSpPr/>
          <p:nvPr/>
        </p:nvSpPr>
        <p:spPr>
          <a:xfrm>
            <a:off x="2832029" y="981832"/>
            <a:ext cx="217487" cy="2159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sz="90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8A3AFB8-1585-BF42-ADA7-2E55F2AE8F5C}"/>
              </a:ext>
            </a:extLst>
          </p:cNvPr>
          <p:cNvGrpSpPr>
            <a:grpSpLocks/>
          </p:cNvGrpSpPr>
          <p:nvPr/>
        </p:nvGrpSpPr>
        <p:grpSpPr bwMode="auto">
          <a:xfrm>
            <a:off x="2744414" y="1687123"/>
            <a:ext cx="946150" cy="390655"/>
            <a:chOff x="1858556" y="1434972"/>
            <a:chExt cx="947109" cy="390559"/>
          </a:xfrm>
        </p:grpSpPr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2BB9A67E-8FA8-4945-B846-835FCCBA4485}"/>
                </a:ext>
              </a:extLst>
            </p:cNvPr>
            <p:cNvCxnSpPr>
              <a:cxnSpLocks/>
              <a:stCxn id="96" idx="2"/>
              <a:endCxn id="101" idx="0"/>
            </p:cNvCxnSpPr>
            <p:nvPr/>
          </p:nvCxnSpPr>
          <p:spPr>
            <a:xfrm>
              <a:off x="2058978" y="1434972"/>
              <a:ext cx="3635" cy="390559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456FB93-825D-5647-A188-0BAAE49A97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58556" y="1543770"/>
              <a:ext cx="947109" cy="160296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/>
            <a:lstStyle/>
            <a:p>
              <a:pPr algn="r"/>
              <a:r>
                <a:rPr lang="nl-NL" sz="900" dirty="0">
                  <a:solidFill>
                    <a:schemeClr val="tx1"/>
                  </a:solidFill>
                  <a:cs typeface="Arial" charset="0"/>
                </a:rPr>
                <a:t>te betalen</a:t>
              </a:r>
            </a:p>
          </p:txBody>
        </p:sp>
      </p:grp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D073663E-4C03-5241-AB0E-B1AC9F20A630}"/>
              </a:ext>
            </a:extLst>
          </p:cNvPr>
          <p:cNvSpPr/>
          <p:nvPr/>
        </p:nvSpPr>
        <p:spPr>
          <a:xfrm>
            <a:off x="2678389" y="2077780"/>
            <a:ext cx="539750" cy="198438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900" dirty="0">
                <a:solidFill>
                  <a:schemeClr val="bg1"/>
                </a:solidFill>
                <a:cs typeface="Arial" charset="0"/>
              </a:rPr>
              <a:t>betalen…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102250F3-600D-8C4A-818A-0B330C429CD9}"/>
              </a:ext>
            </a:extLst>
          </p:cNvPr>
          <p:cNvGrpSpPr>
            <a:grpSpLocks/>
          </p:cNvGrpSpPr>
          <p:nvPr/>
        </p:nvGrpSpPr>
        <p:grpSpPr bwMode="auto">
          <a:xfrm>
            <a:off x="3218139" y="2031914"/>
            <a:ext cx="719575" cy="161925"/>
            <a:chOff x="2317665" y="2086299"/>
            <a:chExt cx="719576" cy="161923"/>
          </a:xfrm>
        </p:grpSpPr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41079EBC-2A58-6847-ACF9-F344CC660AA2}"/>
                </a:ext>
              </a:extLst>
            </p:cNvPr>
            <p:cNvCxnSpPr>
              <a:stCxn id="101" idx="3"/>
              <a:endCxn id="105" idx="1"/>
            </p:cNvCxnSpPr>
            <p:nvPr/>
          </p:nvCxnSpPr>
          <p:spPr>
            <a:xfrm>
              <a:off x="2317665" y="2231382"/>
              <a:ext cx="719576" cy="1531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C87C869E-9D78-4F46-B159-20DCE3ECA5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63197" y="2086299"/>
              <a:ext cx="471487" cy="161923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/>
            <a:lstStyle/>
            <a:p>
              <a:pPr algn="r"/>
              <a:r>
                <a:rPr lang="nl-NL" sz="900" dirty="0">
                  <a:solidFill>
                    <a:schemeClr val="tx1"/>
                  </a:solidFill>
                  <a:cs typeface="Arial" charset="0"/>
                </a:rPr>
                <a:t>betaald</a:t>
              </a:r>
            </a:p>
          </p:txBody>
        </p:sp>
      </p:grpSp>
      <p:sp>
        <p:nvSpPr>
          <p:cNvPr id="105" name="Rounded Rectangle 104">
            <a:extLst>
              <a:ext uri="{FF2B5EF4-FFF2-40B4-BE49-F238E27FC236}">
                <a16:creationId xmlns:a16="http://schemas.microsoft.com/office/drawing/2014/main" id="{1D1F5F3C-2046-2048-9427-9CA2269CDB8B}"/>
              </a:ext>
            </a:extLst>
          </p:cNvPr>
          <p:cNvSpPr/>
          <p:nvPr/>
        </p:nvSpPr>
        <p:spPr>
          <a:xfrm>
            <a:off x="3937714" y="2084074"/>
            <a:ext cx="693738" cy="188912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900" dirty="0">
                <a:solidFill>
                  <a:schemeClr val="bg1"/>
                </a:solidFill>
                <a:cs typeface="Arial" charset="0"/>
              </a:rPr>
              <a:t>versturen…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BFC3527C-BE42-B148-8878-5A206CE47FAF}"/>
              </a:ext>
            </a:extLst>
          </p:cNvPr>
          <p:cNvGrpSpPr/>
          <p:nvPr/>
        </p:nvGrpSpPr>
        <p:grpSpPr>
          <a:xfrm>
            <a:off x="3615782" y="2257811"/>
            <a:ext cx="788690" cy="534804"/>
            <a:chOff x="3485537" y="2365557"/>
            <a:chExt cx="788690" cy="534804"/>
          </a:xfrm>
        </p:grpSpPr>
        <p:grpSp>
          <p:nvGrpSpPr>
            <p:cNvPr id="107" name="Group 31">
              <a:extLst>
                <a:ext uri="{FF2B5EF4-FFF2-40B4-BE49-F238E27FC236}">
                  <a16:creationId xmlns:a16="http://schemas.microsoft.com/office/drawing/2014/main" id="{16DC8052-9276-DE4C-B2DA-A4B7E087FA65}"/>
                </a:ext>
              </a:extLst>
            </p:cNvPr>
            <p:cNvGrpSpPr/>
            <p:nvPr/>
          </p:nvGrpSpPr>
          <p:grpSpPr>
            <a:xfrm>
              <a:off x="3485537" y="2684461"/>
              <a:ext cx="788690" cy="215900"/>
              <a:chOff x="2267247" y="2543177"/>
              <a:chExt cx="788690" cy="215900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2CD3D230-44FC-8B44-8924-14193948D39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67247" y="2566408"/>
                <a:ext cx="641350" cy="161925"/>
              </a:xfrm>
              <a:prstGeom prst="rect">
                <a:avLst/>
              </a:prstGeom>
              <a:noFill/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 anchorCtr="1"/>
              <a:lstStyle/>
              <a:p>
                <a:pPr algn="r"/>
                <a:r>
                  <a:rPr lang="nl-NL" sz="900" dirty="0">
                    <a:solidFill>
                      <a:srgbClr val="595959"/>
                    </a:solidFill>
                    <a:cs typeface="Arial" charset="0"/>
                  </a:rPr>
                  <a:t>verstuurd</a:t>
                </a:r>
              </a:p>
            </p:txBody>
          </p:sp>
          <p:grpSp>
            <p:nvGrpSpPr>
              <p:cNvPr id="110" name="Group 83">
                <a:extLst>
                  <a:ext uri="{FF2B5EF4-FFF2-40B4-BE49-F238E27FC236}">
                    <a16:creationId xmlns:a16="http://schemas.microsoft.com/office/drawing/2014/main" id="{276BF676-6BB2-1548-B32E-4A68BEA081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0037" y="2543177"/>
                <a:ext cx="215900" cy="215900"/>
                <a:chOff x="2357619" y="3937143"/>
                <a:chExt cx="215905" cy="215807"/>
              </a:xfrm>
            </p:grpSpPr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EE706AFA-A627-8940-8E23-DE08C4D6A271}"/>
                    </a:ext>
                  </a:extLst>
                </p:cNvPr>
                <p:cNvSpPr/>
                <p:nvPr/>
              </p:nvSpPr>
              <p:spPr>
                <a:xfrm>
                  <a:off x="2357619" y="3937143"/>
                  <a:ext cx="215905" cy="215807"/>
                </a:xfrm>
                <a:prstGeom prst="ellipse">
                  <a:avLst/>
                </a:prstGeom>
                <a:noFill/>
                <a:ln w="25400">
                  <a:solidFill>
                    <a:schemeClr val="accent2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nl-NL" sz="900" b="0">
                    <a:solidFill>
                      <a:schemeClr val="tx1"/>
                    </a:solidFill>
                    <a:cs typeface="Arial" charset="0"/>
                  </a:endParaRPr>
                </a:p>
              </p:txBody>
            </p:sp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C71FFBA8-E810-D348-8E09-D7F75DD1B46F}"/>
                    </a:ext>
                  </a:extLst>
                </p:cNvPr>
                <p:cNvSpPr/>
                <p:nvPr/>
              </p:nvSpPr>
              <p:spPr>
                <a:xfrm>
                  <a:off x="2394133" y="3973640"/>
                  <a:ext cx="144465" cy="1444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nl-NL" sz="900" b="0">
                    <a:solidFill>
                      <a:schemeClr val="tx1"/>
                    </a:solidFill>
                    <a:cs typeface="Arial" charset="0"/>
                  </a:endParaRPr>
                </a:p>
              </p:txBody>
            </p:sp>
          </p:grpSp>
        </p:grp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C0F13830-A59C-C446-8F09-713FDB711C56}"/>
                </a:ext>
              </a:extLst>
            </p:cNvPr>
            <p:cNvCxnSpPr/>
            <p:nvPr/>
          </p:nvCxnSpPr>
          <p:spPr bwMode="auto">
            <a:xfrm rot="16200000" flipH="1">
              <a:off x="4005560" y="2523744"/>
              <a:ext cx="318904" cy="2529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Rectangle 112">
            <a:extLst>
              <a:ext uri="{FF2B5EF4-FFF2-40B4-BE49-F238E27FC236}">
                <a16:creationId xmlns:a16="http://schemas.microsoft.com/office/drawing/2014/main" id="{5FB84C51-3B7D-B445-A619-A4E475B75918}"/>
              </a:ext>
            </a:extLst>
          </p:cNvPr>
          <p:cNvSpPr>
            <a:spLocks noChangeAspect="1"/>
          </p:cNvSpPr>
          <p:nvPr/>
        </p:nvSpPr>
        <p:spPr>
          <a:xfrm>
            <a:off x="3257970" y="578793"/>
            <a:ext cx="947738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r"/>
            <a:r>
              <a:rPr lang="nl-NL" sz="900" dirty="0">
                <a:solidFill>
                  <a:schemeClr val="tx1"/>
                </a:solidFill>
                <a:cs typeface="Arial" charset="0"/>
              </a:rPr>
              <a:t>proces van bestelling: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 animBg="1"/>
      <p:bldP spid="40" grpId="0" animBg="1"/>
      <p:bldP spid="43" grpId="0" animBg="1"/>
      <p:bldP spid="49" grpId="0"/>
      <p:bldP spid="54" grpId="0" animBg="1"/>
      <p:bldP spid="91" grpId="0" animBg="1"/>
      <p:bldP spid="92" grpId="0" animBg="1"/>
      <p:bldP spid="96" grpId="0" animBg="1"/>
      <p:bldP spid="97" grpId="0" animBg="1"/>
      <p:bldP spid="101" grpId="0" animBg="1"/>
      <p:bldP spid="105" grpId="0" animBg="1"/>
      <p:bldP spid="11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49275" y="0"/>
            <a:ext cx="448945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 err="1"/>
              <a:t>Activities</a:t>
            </a:r>
            <a:r>
              <a:rPr lang="nl-NL" b="1" dirty="0"/>
              <a:t> in use case diagram</a:t>
            </a:r>
          </a:p>
        </p:txBody>
      </p:sp>
      <p:sp>
        <p:nvSpPr>
          <p:cNvPr id="34" name="Isosceles Triangle 33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7BCD57F-E2DF-0A4E-8928-409993364CCE}"/>
              </a:ext>
            </a:extLst>
          </p:cNvPr>
          <p:cNvSpPr/>
          <p:nvPr/>
        </p:nvSpPr>
        <p:spPr>
          <a:xfrm rot="16200000">
            <a:off x="906534" y="494731"/>
            <a:ext cx="863600" cy="1077089"/>
          </a:xfrm>
          <a:prstGeom prst="rect">
            <a:avLst/>
          </a:prstGeom>
          <a:solidFill>
            <a:srgbClr val="FFE000">
              <a:alpha val="6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013" tIns="0" rIns="0" bIns="39025" rtlCol="0" anchor="t" anchorCtr="0"/>
          <a:lstStyle/>
          <a:p>
            <a:pPr algn="ctr"/>
            <a:r>
              <a:rPr lang="nl-NL" sz="1102" dirty="0">
                <a:solidFill>
                  <a:schemeClr val="tx1"/>
                </a:solidFill>
              </a:rPr>
              <a:t>leverancier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3F7C44D-CF99-BB47-943C-6AB5AB00DF5B}"/>
              </a:ext>
            </a:extLst>
          </p:cNvPr>
          <p:cNvSpPr/>
          <p:nvPr/>
        </p:nvSpPr>
        <p:spPr>
          <a:xfrm rot="16200000">
            <a:off x="821677" y="2212553"/>
            <a:ext cx="1020625" cy="1081172"/>
          </a:xfrm>
          <a:prstGeom prst="rect">
            <a:avLst/>
          </a:prstGeom>
          <a:solidFill>
            <a:srgbClr val="FFE000">
              <a:alpha val="6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013" tIns="0" rIns="0" bIns="39025" rtlCol="0" anchor="t" anchorCtr="0"/>
          <a:lstStyle/>
          <a:p>
            <a:pPr algn="ctr"/>
            <a:r>
              <a:rPr lang="nl-NL" sz="1102" dirty="0">
                <a:solidFill>
                  <a:schemeClr val="tx1"/>
                </a:solidFill>
              </a:rPr>
              <a:t>klant</a:t>
            </a:r>
          </a:p>
        </p:txBody>
      </p:sp>
      <p:grpSp>
        <p:nvGrpSpPr>
          <p:cNvPr id="52" name="Group 13">
            <a:extLst>
              <a:ext uri="{FF2B5EF4-FFF2-40B4-BE49-F238E27FC236}">
                <a16:creationId xmlns:a16="http://schemas.microsoft.com/office/drawing/2014/main" id="{2E470557-C221-B042-A896-B2089F8BD8C5}"/>
              </a:ext>
            </a:extLst>
          </p:cNvPr>
          <p:cNvGrpSpPr>
            <a:grpSpLocks/>
          </p:cNvGrpSpPr>
          <p:nvPr/>
        </p:nvGrpSpPr>
        <p:grpSpPr bwMode="auto">
          <a:xfrm>
            <a:off x="2799888" y="3295806"/>
            <a:ext cx="554422" cy="192758"/>
            <a:chOff x="2910521" y="2067135"/>
            <a:chExt cx="835026" cy="33577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0661B41-2AAD-AB4F-9E1E-C394355BB635}"/>
                </a:ext>
              </a:extLst>
            </p:cNvPr>
            <p:cNvSpPr/>
            <p:nvPr/>
          </p:nvSpPr>
          <p:spPr>
            <a:xfrm>
              <a:off x="2986721" y="2067135"/>
              <a:ext cx="758826" cy="335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0998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7" dirty="0">
                  <a:solidFill>
                    <a:schemeClr val="bg1"/>
                  </a:solidFill>
                </a:rPr>
                <a:t>iDeal van bank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E95356E-32EF-2445-89A4-12F4A532CFAB}"/>
                </a:ext>
              </a:extLst>
            </p:cNvPr>
            <p:cNvSpPr/>
            <p:nvPr/>
          </p:nvSpPr>
          <p:spPr>
            <a:xfrm>
              <a:off x="2910521" y="2114760"/>
              <a:ext cx="152400" cy="571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0998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67" b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07FCA6C-45F5-8E4B-8593-61CF4BD86094}"/>
                </a:ext>
              </a:extLst>
            </p:cNvPr>
            <p:cNvSpPr/>
            <p:nvPr/>
          </p:nvSpPr>
          <p:spPr>
            <a:xfrm>
              <a:off x="2910521" y="2225885"/>
              <a:ext cx="152400" cy="571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0998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67" b="0"/>
            </a:p>
          </p:txBody>
        </p: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BF8192E-3CA8-6C4F-8DBC-C790975C3307}"/>
              </a:ext>
            </a:extLst>
          </p:cNvPr>
          <p:cNvCxnSpPr>
            <a:cxnSpLocks/>
            <a:stCxn id="102" idx="3"/>
            <a:endCxn id="103" idx="2"/>
          </p:cNvCxnSpPr>
          <p:nvPr/>
        </p:nvCxnSpPr>
        <p:spPr bwMode="auto">
          <a:xfrm>
            <a:off x="1476704" y="2528253"/>
            <a:ext cx="531476" cy="10813"/>
          </a:xfrm>
          <a:prstGeom prst="line">
            <a:avLst/>
          </a:prstGeom>
          <a:ln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9F7B950-06A2-174D-B2AC-638901150EF1}"/>
              </a:ext>
            </a:extLst>
          </p:cNvPr>
          <p:cNvGrpSpPr/>
          <p:nvPr/>
        </p:nvGrpSpPr>
        <p:grpSpPr>
          <a:xfrm>
            <a:off x="1432477" y="643665"/>
            <a:ext cx="482231" cy="524311"/>
            <a:chOff x="2432631" y="472722"/>
            <a:chExt cx="875127" cy="951489"/>
          </a:xfrm>
        </p:grpSpPr>
        <p:sp>
          <p:nvSpPr>
            <p:cNvPr id="58" name="TextBox 14">
              <a:extLst>
                <a:ext uri="{FF2B5EF4-FFF2-40B4-BE49-F238E27FC236}">
                  <a16:creationId xmlns:a16="http://schemas.microsoft.com/office/drawing/2014/main" id="{88D26976-51B0-1E49-BFA6-AB81593E56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2631" y="897691"/>
              <a:ext cx="875127" cy="526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4002" tIns="42001" rIns="84002" bIns="42001">
              <a:spAutoFit/>
            </a:bodyPr>
            <a:lstStyle/>
            <a:p>
              <a:pPr algn="ctr"/>
              <a:r>
                <a:rPr lang="nl-NL" sz="667" dirty="0">
                  <a:latin typeface="Calibri" pitchFamily="34" charset="0"/>
                </a:rPr>
                <a:t>product</a:t>
              </a:r>
              <a:br>
                <a:rPr lang="nl-NL" sz="667" dirty="0">
                  <a:latin typeface="Calibri" pitchFamily="34" charset="0"/>
                </a:rPr>
              </a:br>
              <a:r>
                <a:rPr lang="nl-NL" sz="667" dirty="0">
                  <a:latin typeface="Calibri" pitchFamily="34" charset="0"/>
                </a:rPr>
                <a:t>manager</a:t>
              </a: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F67DF8C-58F3-1945-85A2-9F8E19F2143C}"/>
                </a:ext>
              </a:extLst>
            </p:cNvPr>
            <p:cNvCxnSpPr>
              <a:stCxn id="87" idx="4"/>
            </p:cNvCxnSpPr>
            <p:nvPr/>
          </p:nvCxnSpPr>
          <p:spPr bwMode="auto">
            <a:xfrm rot="5400000">
              <a:off x="2740567" y="724029"/>
              <a:ext cx="229082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28A9F33-0468-BF4C-B114-C530DF98E7D9}"/>
                </a:ext>
              </a:extLst>
            </p:cNvPr>
            <p:cNvCxnSpPr/>
            <p:nvPr/>
          </p:nvCxnSpPr>
          <p:spPr bwMode="auto">
            <a:xfrm rot="5400000" flipH="1" flipV="1">
              <a:off x="2736689" y="862046"/>
              <a:ext cx="167539" cy="69302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027CEAA-9ADD-4540-A513-0DFBF431D688}"/>
                </a:ext>
              </a:extLst>
            </p:cNvPr>
            <p:cNvCxnSpPr/>
            <p:nvPr/>
          </p:nvCxnSpPr>
          <p:spPr bwMode="auto">
            <a:xfrm rot="16200000" flipV="1">
              <a:off x="2803370" y="861248"/>
              <a:ext cx="170957" cy="67478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E44D71F5-ED5B-6440-AADA-56F9377D8A24}"/>
                </a:ext>
              </a:extLst>
            </p:cNvPr>
            <p:cNvSpPr/>
            <p:nvPr/>
          </p:nvSpPr>
          <p:spPr bwMode="auto">
            <a:xfrm>
              <a:off x="2785809" y="472722"/>
              <a:ext cx="136780" cy="136765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4002" tIns="42001" rIns="84002" bIns="42001" anchor="ctr"/>
            <a:lstStyle/>
            <a:p>
              <a:pPr algn="ctr" defTabSz="2099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406" dirty="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F9AE1241-A402-A946-8A9C-C58071C16C06}"/>
                </a:ext>
              </a:extLst>
            </p:cNvPr>
            <p:cNvSpPr/>
            <p:nvPr/>
          </p:nvSpPr>
          <p:spPr>
            <a:xfrm>
              <a:off x="2726912" y="664491"/>
              <a:ext cx="247000" cy="43581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A56A5F0-D4D2-0E47-AB23-9E91B1399053}"/>
              </a:ext>
            </a:extLst>
          </p:cNvPr>
          <p:cNvGrpSpPr/>
          <p:nvPr/>
        </p:nvGrpSpPr>
        <p:grpSpPr>
          <a:xfrm>
            <a:off x="905850" y="946724"/>
            <a:ext cx="624897" cy="524311"/>
            <a:chOff x="1476937" y="1022698"/>
            <a:chExt cx="1134028" cy="951489"/>
          </a:xfrm>
        </p:grpSpPr>
        <p:sp>
          <p:nvSpPr>
            <p:cNvPr id="90" name="TextBox 14">
              <a:extLst>
                <a:ext uri="{FF2B5EF4-FFF2-40B4-BE49-F238E27FC236}">
                  <a16:creationId xmlns:a16="http://schemas.microsoft.com/office/drawing/2014/main" id="{3EDD6F26-B3C6-624A-A98E-35AAE3E5E3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6937" y="1447667"/>
              <a:ext cx="1134028" cy="526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4002" tIns="42001" rIns="84002" bIns="42001">
              <a:spAutoFit/>
            </a:bodyPr>
            <a:lstStyle/>
            <a:p>
              <a:pPr algn="ctr"/>
              <a:r>
                <a:rPr lang="nl-NL" sz="667" dirty="0">
                  <a:latin typeface="Calibri" pitchFamily="34" charset="0"/>
                </a:rPr>
                <a:t>magazijn-</a:t>
              </a:r>
              <a:br>
                <a:rPr lang="nl-NL" sz="667" dirty="0">
                  <a:latin typeface="Calibri" pitchFamily="34" charset="0"/>
                </a:rPr>
              </a:br>
              <a:r>
                <a:rPr lang="nl-NL" sz="667" dirty="0">
                  <a:latin typeface="Calibri" pitchFamily="34" charset="0"/>
                </a:rPr>
                <a:t>medewerker</a:t>
              </a:r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5BA0759-6439-0E4B-BE24-F598D1295F21}"/>
                </a:ext>
              </a:extLst>
            </p:cNvPr>
            <p:cNvCxnSpPr>
              <a:stCxn id="94" idx="4"/>
            </p:cNvCxnSpPr>
            <p:nvPr/>
          </p:nvCxnSpPr>
          <p:spPr bwMode="auto">
            <a:xfrm rot="5400000">
              <a:off x="1914319" y="1274005"/>
              <a:ext cx="229082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CEE220F-F58B-B744-874D-2F6464D2EEC7}"/>
                </a:ext>
              </a:extLst>
            </p:cNvPr>
            <p:cNvCxnSpPr/>
            <p:nvPr/>
          </p:nvCxnSpPr>
          <p:spPr bwMode="auto">
            <a:xfrm rot="5400000" flipH="1" flipV="1">
              <a:off x="1910441" y="1412022"/>
              <a:ext cx="167539" cy="69302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09969A1E-8240-944F-ABE7-4BED54A60A2E}"/>
                </a:ext>
              </a:extLst>
            </p:cNvPr>
            <p:cNvCxnSpPr/>
            <p:nvPr/>
          </p:nvCxnSpPr>
          <p:spPr bwMode="auto">
            <a:xfrm rot="16200000" flipV="1">
              <a:off x="1977122" y="1411224"/>
              <a:ext cx="170957" cy="67478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10490909-BB3C-CE43-8AFC-8C26641BF476}"/>
                </a:ext>
              </a:extLst>
            </p:cNvPr>
            <p:cNvSpPr/>
            <p:nvPr/>
          </p:nvSpPr>
          <p:spPr bwMode="auto">
            <a:xfrm>
              <a:off x="1959561" y="1022698"/>
              <a:ext cx="136780" cy="136765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4002" tIns="42001" rIns="84002" bIns="42001" anchor="ctr"/>
            <a:lstStyle/>
            <a:p>
              <a:pPr algn="ctr" defTabSz="2099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406" dirty="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FB3B6941-7AAB-6A47-B584-D0065AB6A9BF}"/>
                </a:ext>
              </a:extLst>
            </p:cNvPr>
            <p:cNvSpPr/>
            <p:nvPr/>
          </p:nvSpPr>
          <p:spPr>
            <a:xfrm>
              <a:off x="1900664" y="1214467"/>
              <a:ext cx="247000" cy="43581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0802AEE-ECC2-AD41-813B-30D1F1C0DB5C}"/>
              </a:ext>
            </a:extLst>
          </p:cNvPr>
          <p:cNvGrpSpPr/>
          <p:nvPr/>
        </p:nvGrpSpPr>
        <p:grpSpPr>
          <a:xfrm>
            <a:off x="1196873" y="2410572"/>
            <a:ext cx="445361" cy="421654"/>
            <a:chOff x="2005069" y="3679204"/>
            <a:chExt cx="808216" cy="765195"/>
          </a:xfrm>
        </p:grpSpPr>
        <p:sp>
          <p:nvSpPr>
            <p:cNvPr id="97" name="TextBox 14">
              <a:extLst>
                <a:ext uri="{FF2B5EF4-FFF2-40B4-BE49-F238E27FC236}">
                  <a16:creationId xmlns:a16="http://schemas.microsoft.com/office/drawing/2014/main" id="{D6431262-A7E2-AD42-B1C6-65811E56A0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5069" y="4104172"/>
              <a:ext cx="808216" cy="340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4002" tIns="42001" rIns="84002" bIns="42001">
              <a:spAutoFit/>
            </a:bodyPr>
            <a:lstStyle/>
            <a:p>
              <a:pPr algn="ctr"/>
              <a:r>
                <a:rPr lang="nl-NL" sz="667" dirty="0">
                  <a:latin typeface="Calibri" pitchFamily="34" charset="0"/>
                </a:rPr>
                <a:t>inkoper</a:t>
              </a: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E11ECCBA-EA0B-8047-A68A-460F97C8857B}"/>
                </a:ext>
              </a:extLst>
            </p:cNvPr>
            <p:cNvCxnSpPr>
              <a:stCxn id="101" idx="4"/>
            </p:cNvCxnSpPr>
            <p:nvPr/>
          </p:nvCxnSpPr>
          <p:spPr bwMode="auto">
            <a:xfrm rot="5400000">
              <a:off x="2279546" y="3930511"/>
              <a:ext cx="229082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2B24F679-9748-F342-A0CB-C0893034A93B}"/>
                </a:ext>
              </a:extLst>
            </p:cNvPr>
            <p:cNvCxnSpPr/>
            <p:nvPr/>
          </p:nvCxnSpPr>
          <p:spPr bwMode="auto">
            <a:xfrm rot="5400000" flipH="1" flipV="1">
              <a:off x="2275668" y="4068528"/>
              <a:ext cx="167539" cy="69302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381A71F8-D11D-F744-A936-45944216B79D}"/>
                </a:ext>
              </a:extLst>
            </p:cNvPr>
            <p:cNvCxnSpPr/>
            <p:nvPr/>
          </p:nvCxnSpPr>
          <p:spPr bwMode="auto">
            <a:xfrm rot="16200000" flipV="1">
              <a:off x="2342349" y="4067730"/>
              <a:ext cx="170957" cy="67478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243D2323-A8BC-614E-97BF-CB7F725408E8}"/>
                </a:ext>
              </a:extLst>
            </p:cNvPr>
            <p:cNvSpPr/>
            <p:nvPr/>
          </p:nvSpPr>
          <p:spPr bwMode="auto">
            <a:xfrm>
              <a:off x="2324788" y="3679204"/>
              <a:ext cx="136780" cy="136765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4002" tIns="42001" rIns="84002" bIns="42001" anchor="ctr"/>
            <a:lstStyle/>
            <a:p>
              <a:pPr algn="ctr" defTabSz="2099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406" b="0" dirty="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2DF67332-CE5C-5B4D-B54A-B828315D9B93}"/>
                </a:ext>
              </a:extLst>
            </p:cNvPr>
            <p:cNvSpPr/>
            <p:nvPr/>
          </p:nvSpPr>
          <p:spPr>
            <a:xfrm>
              <a:off x="2265891" y="3870973"/>
              <a:ext cx="247000" cy="43581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6"/>
            </a:p>
          </p:txBody>
        </p:sp>
      </p:grpSp>
      <p:sp>
        <p:nvSpPr>
          <p:cNvPr id="103" name="Oval 102">
            <a:extLst>
              <a:ext uri="{FF2B5EF4-FFF2-40B4-BE49-F238E27FC236}">
                <a16:creationId xmlns:a16="http://schemas.microsoft.com/office/drawing/2014/main" id="{038CD606-4160-364C-A66F-F3AB34959A80}"/>
              </a:ext>
            </a:extLst>
          </p:cNvPr>
          <p:cNvSpPr/>
          <p:nvPr/>
        </p:nvSpPr>
        <p:spPr bwMode="auto">
          <a:xfrm>
            <a:off x="2008180" y="2376949"/>
            <a:ext cx="758958" cy="32423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 defTabSz="2099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49" dirty="0">
                <a:solidFill>
                  <a:schemeClr val="bg1"/>
                </a:solidFill>
              </a:rPr>
              <a:t>winkelwagen vullen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78E2C04-E5EE-3E42-AB59-5A20256787C9}"/>
              </a:ext>
            </a:extLst>
          </p:cNvPr>
          <p:cNvGrpSpPr/>
          <p:nvPr/>
        </p:nvGrpSpPr>
        <p:grpSpPr>
          <a:xfrm>
            <a:off x="1730745" y="693163"/>
            <a:ext cx="979013" cy="328924"/>
            <a:chOff x="2990459" y="605236"/>
            <a:chExt cx="1776658" cy="596913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E85D71E-DE51-0240-9CDF-22C980832649}"/>
                </a:ext>
              </a:extLst>
            </p:cNvPr>
            <p:cNvCxnSpPr>
              <a:cxnSpLocks/>
              <a:stCxn id="88" idx="3"/>
              <a:endCxn id="106" idx="2"/>
            </p:cNvCxnSpPr>
            <p:nvPr/>
          </p:nvCxnSpPr>
          <p:spPr>
            <a:xfrm>
              <a:off x="2990459" y="728971"/>
              <a:ext cx="607602" cy="174722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ABB689F3-A776-1B4E-B08D-A7137B379E0D}"/>
                </a:ext>
              </a:extLst>
            </p:cNvPr>
            <p:cNvSpPr/>
            <p:nvPr/>
          </p:nvSpPr>
          <p:spPr bwMode="auto">
            <a:xfrm>
              <a:off x="3598061" y="605236"/>
              <a:ext cx="1169056" cy="59691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spAutoFit/>
            </a:bodyPr>
            <a:lstStyle/>
            <a:p>
              <a:pPr algn="ctr" defTabSz="20995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60" dirty="0">
                  <a:solidFill>
                    <a:schemeClr val="bg1"/>
                  </a:solidFill>
                </a:rPr>
                <a:t>producten beheren</a:t>
              </a:r>
            </a:p>
          </p:txBody>
        </p:sp>
      </p:grp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5C1AEA07-C5B9-3240-A38B-AE9BBE009EC5}"/>
              </a:ext>
            </a:extLst>
          </p:cNvPr>
          <p:cNvCxnSpPr>
            <a:cxnSpLocks/>
            <a:stCxn id="116" idx="3"/>
          </p:cNvCxnSpPr>
          <p:nvPr/>
        </p:nvCxnSpPr>
        <p:spPr bwMode="auto">
          <a:xfrm>
            <a:off x="2599017" y="3088922"/>
            <a:ext cx="251465" cy="206884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3500000" scaled="1"/>
              <a:tileRect/>
            </a:gra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EDD9D84C-8677-494E-8CF0-D0B161CE8499}"/>
              </a:ext>
            </a:extLst>
          </p:cNvPr>
          <p:cNvGrpSpPr/>
          <p:nvPr/>
        </p:nvGrpSpPr>
        <p:grpSpPr>
          <a:xfrm>
            <a:off x="1037850" y="2653698"/>
            <a:ext cx="1111092" cy="436375"/>
            <a:chOff x="1716483" y="4174706"/>
            <a:chExt cx="2016347" cy="791906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5A1D657E-319D-6846-92ED-CAC5C1417067}"/>
                </a:ext>
              </a:extLst>
            </p:cNvPr>
            <p:cNvCxnSpPr>
              <a:cxnSpLocks/>
              <a:stCxn id="111" idx="3"/>
              <a:endCxn id="116" idx="1"/>
            </p:cNvCxnSpPr>
            <p:nvPr/>
          </p:nvCxnSpPr>
          <p:spPr bwMode="auto">
            <a:xfrm>
              <a:off x="2675134" y="4786610"/>
              <a:ext cx="1057696" cy="177911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C3B139A-59CE-154B-8CE8-167F694125CD}"/>
                </a:ext>
              </a:extLst>
            </p:cNvPr>
            <p:cNvCxnSpPr>
              <a:cxnSpLocks/>
              <a:stCxn id="111" idx="3"/>
              <a:endCxn id="103" idx="3"/>
            </p:cNvCxnSpPr>
            <p:nvPr/>
          </p:nvCxnSpPr>
          <p:spPr bwMode="auto">
            <a:xfrm flipV="1">
              <a:off x="2675134" y="4174706"/>
              <a:ext cx="1003952" cy="611904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AFAB6DD-33E9-AF4F-84BA-13DCBC6C0239}"/>
                </a:ext>
              </a:extLst>
            </p:cNvPr>
            <p:cNvSpPr/>
            <p:nvPr/>
          </p:nvSpPr>
          <p:spPr bwMode="auto">
            <a:xfrm>
              <a:off x="1803964" y="4606606"/>
              <a:ext cx="871169" cy="360006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0998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7" dirty="0">
                  <a:solidFill>
                    <a:schemeClr val="bg1"/>
                  </a:solidFill>
                </a:rPr>
                <a:t>ERP systeem</a:t>
              </a:r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F54C9D0E-3DB9-D040-978E-332BCD237BAB}"/>
                </a:ext>
              </a:extLst>
            </p:cNvPr>
            <p:cNvGrpSpPr/>
            <p:nvPr/>
          </p:nvGrpSpPr>
          <p:grpSpPr>
            <a:xfrm>
              <a:off x="1716483" y="4657668"/>
              <a:ext cx="174963" cy="180417"/>
              <a:chOff x="1716483" y="4657668"/>
              <a:chExt cx="174963" cy="180417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24D71C26-D411-474E-B66F-8B14D62BEEE5}"/>
                  </a:ext>
                </a:extLst>
              </p:cNvPr>
              <p:cNvSpPr/>
              <p:nvPr/>
            </p:nvSpPr>
            <p:spPr bwMode="auto">
              <a:xfrm>
                <a:off x="1716483" y="4657668"/>
                <a:ext cx="174963" cy="61274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099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67" b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51D28331-0DF6-864B-BB45-989F0C955437}"/>
                  </a:ext>
                </a:extLst>
              </p:cNvPr>
              <p:cNvSpPr/>
              <p:nvPr/>
            </p:nvSpPr>
            <p:spPr bwMode="auto">
              <a:xfrm>
                <a:off x="1716483" y="4776811"/>
                <a:ext cx="174963" cy="61274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099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67" b="0"/>
              </a:p>
            </p:txBody>
          </p:sp>
        </p:grpSp>
      </p:grp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7EE13F3-AB31-7B4A-AE9B-8185FAC1D81C}"/>
              </a:ext>
            </a:extLst>
          </p:cNvPr>
          <p:cNvCxnSpPr>
            <a:cxnSpLocks/>
            <a:stCxn id="102" idx="3"/>
          </p:cNvCxnSpPr>
          <p:nvPr/>
        </p:nvCxnSpPr>
        <p:spPr bwMode="auto">
          <a:xfrm>
            <a:off x="1476704" y="2528251"/>
            <a:ext cx="676271" cy="486259"/>
          </a:xfrm>
          <a:prstGeom prst="line">
            <a:avLst/>
          </a:prstGeom>
          <a:ln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Rounded Rectangle 115">
            <a:extLst>
              <a:ext uri="{FF2B5EF4-FFF2-40B4-BE49-F238E27FC236}">
                <a16:creationId xmlns:a16="http://schemas.microsoft.com/office/drawing/2014/main" id="{5399CD3C-F6A9-FB44-9A4C-7A7B6E1BD288}"/>
              </a:ext>
            </a:extLst>
          </p:cNvPr>
          <p:cNvSpPr/>
          <p:nvPr/>
        </p:nvSpPr>
        <p:spPr>
          <a:xfrm>
            <a:off x="2148942" y="2966427"/>
            <a:ext cx="450075" cy="244990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9838" rIns="0" bIns="30019" anchor="ctr" anchorCtr="1"/>
          <a:lstStyle/>
          <a:p>
            <a:pPr algn="ctr">
              <a:spcBef>
                <a:spcPts val="110"/>
              </a:spcBef>
            </a:pPr>
            <a:r>
              <a:rPr lang="nl-NL" sz="750" dirty="0">
                <a:solidFill>
                  <a:schemeClr val="bg1"/>
                </a:solidFill>
                <a:cs typeface="Arial" charset="0"/>
              </a:rPr>
              <a:t>bestelling betalen…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39D8CE7A-DB4E-AB4A-807C-170EB1437B9D}"/>
              </a:ext>
            </a:extLst>
          </p:cNvPr>
          <p:cNvGrpSpPr/>
          <p:nvPr/>
        </p:nvGrpSpPr>
        <p:grpSpPr>
          <a:xfrm>
            <a:off x="1275448" y="1064405"/>
            <a:ext cx="1369286" cy="435884"/>
            <a:chOff x="2314613" y="1362284"/>
            <a:chExt cx="2484904" cy="791018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3360AE96-4E35-3A4F-BD3D-2657B3F127D6}"/>
                </a:ext>
              </a:extLst>
            </p:cNvPr>
            <p:cNvCxnSpPr>
              <a:cxnSpLocks/>
              <a:stCxn id="95" idx="3"/>
              <a:endCxn id="119" idx="1"/>
            </p:cNvCxnSpPr>
            <p:nvPr/>
          </p:nvCxnSpPr>
          <p:spPr bwMode="auto">
            <a:xfrm>
              <a:off x="2314613" y="1362284"/>
              <a:ext cx="1502202" cy="568721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Rounded Rectangle 118">
              <a:extLst>
                <a:ext uri="{FF2B5EF4-FFF2-40B4-BE49-F238E27FC236}">
                  <a16:creationId xmlns:a16="http://schemas.microsoft.com/office/drawing/2014/main" id="{375960A2-EE5F-3748-8E46-7DCB5DABDBE0}"/>
                </a:ext>
              </a:extLst>
            </p:cNvPr>
            <p:cNvSpPr/>
            <p:nvPr/>
          </p:nvSpPr>
          <p:spPr>
            <a:xfrm>
              <a:off x="3816815" y="1708708"/>
              <a:ext cx="982702" cy="444594"/>
            </a:xfrm>
            <a:prstGeom prst="roundRect">
              <a:avLst>
                <a:gd name="adj" fmla="val 28432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19838" rIns="0" bIns="30019" anchor="ctr" anchorCtr="1"/>
            <a:lstStyle/>
            <a:p>
              <a:pPr algn="ctr">
                <a:spcBef>
                  <a:spcPts val="110"/>
                </a:spcBef>
              </a:pPr>
              <a:r>
                <a:rPr lang="nl-NL" sz="750" dirty="0">
                  <a:solidFill>
                    <a:schemeClr val="bg1"/>
                  </a:solidFill>
                  <a:cs typeface="Arial" charset="0"/>
                </a:rPr>
                <a:t>bestelling versturen…</a:t>
              </a:r>
            </a:p>
          </p:txBody>
        </p:sp>
      </p:grpSp>
      <p:sp>
        <p:nvSpPr>
          <p:cNvPr id="121" name="Rectangle 120">
            <a:extLst>
              <a:ext uri="{FF2B5EF4-FFF2-40B4-BE49-F238E27FC236}">
                <a16:creationId xmlns:a16="http://schemas.microsoft.com/office/drawing/2014/main" id="{189B7275-58C9-C94C-900B-BD292754D296}"/>
              </a:ext>
            </a:extLst>
          </p:cNvPr>
          <p:cNvSpPr/>
          <p:nvPr/>
        </p:nvSpPr>
        <p:spPr>
          <a:xfrm>
            <a:off x="4072998" y="1076412"/>
            <a:ext cx="876342" cy="1661562"/>
          </a:xfrm>
          <a:prstGeom prst="rect">
            <a:avLst/>
          </a:prstGeom>
          <a:solidFill>
            <a:schemeClr val="accent3">
              <a:lumMod val="50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/>
            <a:r>
              <a:rPr lang="nl-NL" sz="900" dirty="0">
                <a:solidFill>
                  <a:schemeClr val="tx1"/>
                </a:solidFill>
                <a:cs typeface="Arial" charset="0"/>
              </a:rPr>
              <a:t>magazijn-</a:t>
            </a:r>
          </a:p>
          <a:p>
            <a:pPr algn="ctr"/>
            <a:r>
              <a:rPr lang="nl-NL" sz="900" dirty="0">
                <a:solidFill>
                  <a:schemeClr val="tx1"/>
                </a:solidFill>
                <a:cs typeface="Arial" charset="0"/>
              </a:rPr>
              <a:t>medewerker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324A492D-FD19-9746-8E08-BF7CBCCFE42D}"/>
              </a:ext>
            </a:extLst>
          </p:cNvPr>
          <p:cNvSpPr/>
          <p:nvPr/>
        </p:nvSpPr>
        <p:spPr>
          <a:xfrm>
            <a:off x="2959011" y="1076412"/>
            <a:ext cx="837891" cy="1661562"/>
          </a:xfrm>
          <a:prstGeom prst="rect">
            <a:avLst/>
          </a:prstGeom>
          <a:solidFill>
            <a:schemeClr val="accent3">
              <a:lumMod val="50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/>
            <a:r>
              <a:rPr lang="nl-NL" sz="900" dirty="0">
                <a:solidFill>
                  <a:schemeClr val="tx1"/>
                </a:solidFill>
                <a:cs typeface="Arial" charset="0"/>
              </a:rPr>
              <a:t>inkoper</a:t>
            </a: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655C8593-A01A-3E4B-817A-F8D89DBCB077}"/>
              </a:ext>
            </a:extLst>
          </p:cNvPr>
          <p:cNvGrpSpPr>
            <a:grpSpLocks/>
          </p:cNvGrpSpPr>
          <p:nvPr/>
        </p:nvGrpSpPr>
        <p:grpSpPr bwMode="auto">
          <a:xfrm>
            <a:off x="3258094" y="1504245"/>
            <a:ext cx="946150" cy="274465"/>
            <a:chOff x="2014690" y="1172867"/>
            <a:chExt cx="947109" cy="274400"/>
          </a:xfrm>
        </p:grpSpPr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F0EA4BB7-7B98-4147-949C-ED321D821CE8}"/>
                </a:ext>
              </a:extLst>
            </p:cNvPr>
            <p:cNvCxnSpPr>
              <a:cxnSpLocks/>
              <a:stCxn id="127" idx="4"/>
              <a:endCxn id="126" idx="0"/>
            </p:cNvCxnSpPr>
            <p:nvPr/>
          </p:nvCxnSpPr>
          <p:spPr>
            <a:xfrm flipH="1">
              <a:off x="2140212" y="1190856"/>
              <a:ext cx="1" cy="256411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F95F4E28-B710-D44C-A12F-1EBAD725CF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14690" y="1172867"/>
              <a:ext cx="947109" cy="160297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/>
            <a:lstStyle/>
            <a:p>
              <a:pPr algn="r"/>
              <a:r>
                <a:rPr lang="nl-NL" sz="900" dirty="0">
                  <a:solidFill>
                    <a:schemeClr val="tx1"/>
                  </a:solidFill>
                  <a:cs typeface="Arial" charset="0"/>
                </a:rPr>
                <a:t>winkelwagen</a:t>
              </a:r>
            </a:p>
          </p:txBody>
        </p:sp>
      </p:grpSp>
      <p:sp>
        <p:nvSpPr>
          <p:cNvPr id="126" name="Rounded Rectangle 125">
            <a:extLst>
              <a:ext uri="{FF2B5EF4-FFF2-40B4-BE49-F238E27FC236}">
                <a16:creationId xmlns:a16="http://schemas.microsoft.com/office/drawing/2014/main" id="{BA9B8CFD-8764-8249-BEE9-0FD4B495D2C5}"/>
              </a:ext>
            </a:extLst>
          </p:cNvPr>
          <p:cNvSpPr/>
          <p:nvPr/>
        </p:nvSpPr>
        <p:spPr>
          <a:xfrm>
            <a:off x="3018484" y="1778713"/>
            <a:ext cx="730009" cy="283755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900" dirty="0">
                <a:solidFill>
                  <a:schemeClr val="bg1"/>
                </a:solidFill>
                <a:cs typeface="Arial" charset="0"/>
              </a:rPr>
              <a:t>winkelwagen vullen...</a:t>
            </a: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E3DF3730-3244-2546-AFE9-CE19C31338C1}"/>
              </a:ext>
            </a:extLst>
          </p:cNvPr>
          <p:cNvSpPr/>
          <p:nvPr/>
        </p:nvSpPr>
        <p:spPr>
          <a:xfrm>
            <a:off x="3274746" y="1306341"/>
            <a:ext cx="217487" cy="2159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sz="90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B20045CF-6A1C-DE49-BC6D-588178E6C8D5}"/>
              </a:ext>
            </a:extLst>
          </p:cNvPr>
          <p:cNvGrpSpPr>
            <a:grpSpLocks/>
          </p:cNvGrpSpPr>
          <p:nvPr/>
        </p:nvGrpSpPr>
        <p:grpSpPr bwMode="auto">
          <a:xfrm>
            <a:off x="3181083" y="2062465"/>
            <a:ext cx="946150" cy="323076"/>
            <a:chOff x="1942447" y="1810214"/>
            <a:chExt cx="947109" cy="322996"/>
          </a:xfrm>
        </p:grpSpPr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3E578519-98B4-7046-9F3E-7A2A8C0044F6}"/>
                </a:ext>
              </a:extLst>
            </p:cNvPr>
            <p:cNvCxnSpPr>
              <a:cxnSpLocks/>
              <a:stCxn id="126" idx="2"/>
              <a:endCxn id="131" idx="0"/>
            </p:cNvCxnSpPr>
            <p:nvPr/>
          </p:nvCxnSpPr>
          <p:spPr>
            <a:xfrm>
              <a:off x="2145058" y="1810214"/>
              <a:ext cx="795" cy="322996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79E71ABF-73FC-1641-97AD-FAD780FC70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42447" y="1828442"/>
              <a:ext cx="947109" cy="160296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/>
            <a:lstStyle/>
            <a:p>
              <a:pPr algn="r"/>
              <a:r>
                <a:rPr lang="nl-NL" sz="900" dirty="0">
                  <a:solidFill>
                    <a:schemeClr val="tx1"/>
                  </a:solidFill>
                  <a:cs typeface="Arial" charset="0"/>
                </a:rPr>
                <a:t>te betalen</a:t>
              </a:r>
            </a:p>
          </p:txBody>
        </p:sp>
      </p:grpSp>
      <p:sp>
        <p:nvSpPr>
          <p:cNvPr id="131" name="Rounded Rectangle 130">
            <a:extLst>
              <a:ext uri="{FF2B5EF4-FFF2-40B4-BE49-F238E27FC236}">
                <a16:creationId xmlns:a16="http://schemas.microsoft.com/office/drawing/2014/main" id="{8A8DDB01-38B2-314B-BEB8-D1DDBF973B22}"/>
              </a:ext>
            </a:extLst>
          </p:cNvPr>
          <p:cNvSpPr/>
          <p:nvPr/>
        </p:nvSpPr>
        <p:spPr>
          <a:xfrm>
            <a:off x="3114408" y="2385544"/>
            <a:ext cx="539750" cy="198438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6000" anchor="ctr" anchorCtr="1"/>
          <a:lstStyle/>
          <a:p>
            <a:pPr algn="ctr"/>
            <a:r>
              <a:rPr lang="nl-NL" sz="900" dirty="0">
                <a:solidFill>
                  <a:schemeClr val="bg1"/>
                </a:solidFill>
                <a:cs typeface="Arial" charset="0"/>
              </a:rPr>
              <a:t>betalen…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7C5FFC32-2058-674E-9A3C-2D2FD105EAD4}"/>
              </a:ext>
            </a:extLst>
          </p:cNvPr>
          <p:cNvGrpSpPr>
            <a:grpSpLocks/>
          </p:cNvGrpSpPr>
          <p:nvPr/>
        </p:nvGrpSpPr>
        <p:grpSpPr bwMode="auto">
          <a:xfrm>
            <a:off x="3616866" y="2342362"/>
            <a:ext cx="555111" cy="161925"/>
            <a:chOff x="2679098" y="2138612"/>
            <a:chExt cx="555112" cy="161923"/>
          </a:xfrm>
        </p:grpSpPr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9588E35C-21D0-6841-A1BC-5451D0BACCA3}"/>
                </a:ext>
              </a:extLst>
            </p:cNvPr>
            <p:cNvCxnSpPr>
              <a:stCxn id="131" idx="3"/>
              <a:endCxn id="135" idx="1"/>
            </p:cNvCxnSpPr>
            <p:nvPr/>
          </p:nvCxnSpPr>
          <p:spPr>
            <a:xfrm>
              <a:off x="2716390" y="2281011"/>
              <a:ext cx="517820" cy="1531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7107B9A0-F19B-794D-A875-7F0B4406F5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79098" y="2138612"/>
              <a:ext cx="471487" cy="161923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/>
            <a:lstStyle/>
            <a:p>
              <a:pPr algn="r"/>
              <a:r>
                <a:rPr lang="nl-NL" sz="900" dirty="0">
                  <a:solidFill>
                    <a:schemeClr val="tx1"/>
                  </a:solidFill>
                  <a:cs typeface="Arial" charset="0"/>
                </a:rPr>
                <a:t>betaald</a:t>
              </a:r>
            </a:p>
          </p:txBody>
        </p:sp>
      </p:grp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6233EACC-E723-4049-98F1-4301E54D70F8}"/>
              </a:ext>
            </a:extLst>
          </p:cNvPr>
          <p:cNvSpPr/>
          <p:nvPr/>
        </p:nvSpPr>
        <p:spPr>
          <a:xfrm>
            <a:off x="4171977" y="2391838"/>
            <a:ext cx="693738" cy="188912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6000" anchor="ctr" anchorCtr="1"/>
          <a:lstStyle/>
          <a:p>
            <a:pPr algn="ctr"/>
            <a:r>
              <a:rPr lang="nl-NL" sz="900" dirty="0">
                <a:solidFill>
                  <a:schemeClr val="bg1"/>
                </a:solidFill>
                <a:cs typeface="Arial" charset="0"/>
              </a:rPr>
              <a:t>versturen…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FF13905F-014D-9146-8EF4-C190B0892131}"/>
              </a:ext>
            </a:extLst>
          </p:cNvPr>
          <p:cNvGrpSpPr/>
          <p:nvPr/>
        </p:nvGrpSpPr>
        <p:grpSpPr>
          <a:xfrm>
            <a:off x="3850045" y="2565575"/>
            <a:ext cx="788690" cy="534804"/>
            <a:chOff x="3485537" y="2365557"/>
            <a:chExt cx="788690" cy="534804"/>
          </a:xfrm>
        </p:grpSpPr>
        <p:grpSp>
          <p:nvGrpSpPr>
            <p:cNvPr id="137" name="Group 31">
              <a:extLst>
                <a:ext uri="{FF2B5EF4-FFF2-40B4-BE49-F238E27FC236}">
                  <a16:creationId xmlns:a16="http://schemas.microsoft.com/office/drawing/2014/main" id="{55902E07-EB21-B449-AD8D-D6F95CDB6FA5}"/>
                </a:ext>
              </a:extLst>
            </p:cNvPr>
            <p:cNvGrpSpPr/>
            <p:nvPr/>
          </p:nvGrpSpPr>
          <p:grpSpPr>
            <a:xfrm>
              <a:off x="3485537" y="2684461"/>
              <a:ext cx="788690" cy="215900"/>
              <a:chOff x="2267247" y="2543177"/>
              <a:chExt cx="788690" cy="215900"/>
            </a:xfrm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8E929747-804F-4D4A-ABFC-A4DFBDD299E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67247" y="2566408"/>
                <a:ext cx="641350" cy="161925"/>
              </a:xfrm>
              <a:prstGeom prst="rect">
                <a:avLst/>
              </a:prstGeom>
              <a:noFill/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 anchorCtr="1"/>
              <a:lstStyle/>
              <a:p>
                <a:pPr algn="r"/>
                <a:r>
                  <a:rPr lang="nl-NL" sz="900" dirty="0">
                    <a:solidFill>
                      <a:srgbClr val="595959"/>
                    </a:solidFill>
                    <a:cs typeface="Arial" charset="0"/>
                  </a:rPr>
                  <a:t>verstuurd</a:t>
                </a:r>
              </a:p>
            </p:txBody>
          </p:sp>
          <p:grpSp>
            <p:nvGrpSpPr>
              <p:cNvPr id="140" name="Group 83">
                <a:extLst>
                  <a:ext uri="{FF2B5EF4-FFF2-40B4-BE49-F238E27FC236}">
                    <a16:creationId xmlns:a16="http://schemas.microsoft.com/office/drawing/2014/main" id="{129E57B8-8666-AC46-9D4D-91B893BFE2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0037" y="2543177"/>
                <a:ext cx="215900" cy="215900"/>
                <a:chOff x="2357619" y="3937143"/>
                <a:chExt cx="215905" cy="215807"/>
              </a:xfrm>
            </p:grpSpPr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0B2267CF-7799-DD40-A424-E0DAD9C12EF3}"/>
                    </a:ext>
                  </a:extLst>
                </p:cNvPr>
                <p:cNvSpPr/>
                <p:nvPr/>
              </p:nvSpPr>
              <p:spPr>
                <a:xfrm>
                  <a:off x="2357619" y="3937143"/>
                  <a:ext cx="215905" cy="215807"/>
                </a:xfrm>
                <a:prstGeom prst="ellipse">
                  <a:avLst/>
                </a:prstGeom>
                <a:noFill/>
                <a:ln w="25400">
                  <a:solidFill>
                    <a:schemeClr val="accent2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nl-NL" sz="900" b="0">
                    <a:solidFill>
                      <a:schemeClr val="tx1"/>
                    </a:solidFill>
                    <a:cs typeface="Arial" charset="0"/>
                  </a:endParaRPr>
                </a:p>
              </p:txBody>
            </p:sp>
            <p:sp>
              <p:nvSpPr>
                <p:cNvPr id="142" name="Oval 141">
                  <a:extLst>
                    <a:ext uri="{FF2B5EF4-FFF2-40B4-BE49-F238E27FC236}">
                      <a16:creationId xmlns:a16="http://schemas.microsoft.com/office/drawing/2014/main" id="{20AB3EED-02B1-B041-9325-B11512068583}"/>
                    </a:ext>
                  </a:extLst>
                </p:cNvPr>
                <p:cNvSpPr/>
                <p:nvPr/>
              </p:nvSpPr>
              <p:spPr>
                <a:xfrm>
                  <a:off x="2394133" y="3973640"/>
                  <a:ext cx="144465" cy="1444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nl-NL" sz="900" b="0">
                    <a:solidFill>
                      <a:schemeClr val="tx1"/>
                    </a:solidFill>
                    <a:cs typeface="Arial" charset="0"/>
                  </a:endParaRPr>
                </a:p>
              </p:txBody>
            </p:sp>
          </p:grpSp>
        </p:grp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7601F21A-8ABE-0941-9C2C-1BC5730B4F6B}"/>
                </a:ext>
              </a:extLst>
            </p:cNvPr>
            <p:cNvCxnSpPr/>
            <p:nvPr/>
          </p:nvCxnSpPr>
          <p:spPr bwMode="auto">
            <a:xfrm rot="16200000" flipH="1">
              <a:off x="4005560" y="2523744"/>
              <a:ext cx="318904" cy="2529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4F288521-154C-7F45-B5D8-262DDEFAE227}"/>
              </a:ext>
            </a:extLst>
          </p:cNvPr>
          <p:cNvSpPr>
            <a:spLocks noChangeAspect="1"/>
          </p:cNvSpPr>
          <p:nvPr/>
        </p:nvSpPr>
        <p:spPr>
          <a:xfrm>
            <a:off x="3481255" y="880485"/>
            <a:ext cx="947738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r"/>
            <a:r>
              <a:rPr lang="nl-NL" sz="900" dirty="0">
                <a:solidFill>
                  <a:schemeClr val="tx1"/>
                </a:solidFill>
                <a:cs typeface="Arial" charset="0"/>
              </a:rPr>
              <a:t>proces van bestelling:</a:t>
            </a:r>
          </a:p>
        </p:txBody>
      </p:sp>
    </p:spTree>
    <p:extLst>
      <p:ext uri="{BB962C8B-B14F-4D97-AF65-F5344CB8AC3E}">
        <p14:creationId xmlns:p14="http://schemas.microsoft.com/office/powerpoint/2010/main" val="27911381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49275" y="0"/>
            <a:ext cx="448945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/>
              <a:t>Voorwaarde bij handmatige activiteit</a:t>
            </a:r>
          </a:p>
        </p:txBody>
      </p:sp>
      <p:grpSp>
        <p:nvGrpSpPr>
          <p:cNvPr id="5" name="Group 74"/>
          <p:cNvGrpSpPr/>
          <p:nvPr/>
        </p:nvGrpSpPr>
        <p:grpSpPr>
          <a:xfrm>
            <a:off x="916908" y="992956"/>
            <a:ext cx="831850" cy="661988"/>
            <a:chOff x="3940358" y="915987"/>
            <a:chExt cx="831850" cy="661988"/>
          </a:xfrm>
        </p:grpSpPr>
        <p:sp>
          <p:nvSpPr>
            <p:cNvPr id="76" name="Rectangle 75"/>
            <p:cNvSpPr>
              <a:spLocks noChangeAspect="1"/>
            </p:cNvSpPr>
            <p:nvPr/>
          </p:nvSpPr>
          <p:spPr>
            <a:xfrm>
              <a:off x="3940358" y="915987"/>
              <a:ext cx="831850" cy="1603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/>
              <a:r>
                <a:rPr lang="nl-NL" sz="900" dirty="0">
                  <a:solidFill>
                    <a:srgbClr val="FFFFFF"/>
                  </a:solidFill>
                  <a:cs typeface="Arial" charset="0"/>
                </a:rPr>
                <a:t>bestelling</a:t>
              </a:r>
            </a:p>
          </p:txBody>
        </p:sp>
        <p:sp>
          <p:nvSpPr>
            <p:cNvPr id="77" name="Rectangle 76"/>
            <p:cNvSpPr>
              <a:spLocks noChangeAspect="1"/>
            </p:cNvSpPr>
            <p:nvPr/>
          </p:nvSpPr>
          <p:spPr>
            <a:xfrm>
              <a:off x="3940358" y="1081087"/>
              <a:ext cx="831850" cy="49688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/>
            <a:lstStyle/>
            <a:p>
              <a:endParaRPr lang="nl-NL" sz="900" b="0" dirty="0">
                <a:solidFill>
                  <a:schemeClr val="tx1"/>
                </a:solidFill>
                <a:cs typeface="Arial" charset="0"/>
              </a:endParaRPr>
            </a:p>
            <a:p>
              <a:r>
                <a:rPr lang="nl-NL" sz="900" b="0" dirty="0">
                  <a:solidFill>
                    <a:schemeClr val="tx1"/>
                  </a:solidFill>
                  <a:cs typeface="Arial" charset="0"/>
                </a:rPr>
                <a:t>status : </a:t>
              </a:r>
              <a:r>
                <a:rPr lang="nl-NL" sz="900" b="0" dirty="0" err="1">
                  <a:solidFill>
                    <a:schemeClr val="tx1"/>
                  </a:solidFill>
                  <a:cs typeface="Arial" charset="0"/>
                </a:rPr>
                <a:t>process</a:t>
              </a:r>
              <a:endParaRPr lang="nl-NL" sz="900" b="0" dirty="0">
                <a:solidFill>
                  <a:schemeClr val="tx1"/>
                </a:solidFill>
                <a:cs typeface="Arial" charset="0"/>
              </a:endParaRPr>
            </a:p>
          </p:txBody>
        </p:sp>
      </p:grpSp>
      <p:sp>
        <p:nvSpPr>
          <p:cNvPr id="34" name="Isosceles Triangle 33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grpSp>
        <p:nvGrpSpPr>
          <p:cNvPr id="9" name="Group 36"/>
          <p:cNvGrpSpPr/>
          <p:nvPr/>
        </p:nvGrpSpPr>
        <p:grpSpPr>
          <a:xfrm>
            <a:off x="905796" y="1727802"/>
            <a:ext cx="842962" cy="939800"/>
            <a:chOff x="2970213" y="1803400"/>
            <a:chExt cx="842962" cy="939800"/>
          </a:xfrm>
        </p:grpSpPr>
        <p:grpSp>
          <p:nvGrpSpPr>
            <p:cNvPr id="10" name="Group 30"/>
            <p:cNvGrpSpPr>
              <a:grpSpLocks/>
            </p:cNvGrpSpPr>
            <p:nvPr/>
          </p:nvGrpSpPr>
          <p:grpSpPr bwMode="auto">
            <a:xfrm>
              <a:off x="3370263" y="1803400"/>
              <a:ext cx="187325" cy="434975"/>
              <a:chOff x="3370712" y="1803447"/>
              <a:chExt cx="187091" cy="434250"/>
            </a:xfrm>
          </p:grpSpPr>
          <p:cxnSp>
            <p:nvCxnSpPr>
              <p:cNvPr id="32" name="Straight Arrow Connector 31"/>
              <p:cNvCxnSpPr>
                <a:endCxn id="35" idx="0"/>
              </p:cNvCxnSpPr>
              <p:nvPr/>
            </p:nvCxnSpPr>
            <p:spPr>
              <a:xfrm rot="5400000">
                <a:off x="3178952" y="2015819"/>
                <a:ext cx="424744" cy="0"/>
              </a:xfrm>
              <a:prstGeom prst="straightConnector1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headEnd type="diamond" w="lg" len="lg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Rectangle 32"/>
              <p:cNvSpPr>
                <a:spLocks noChangeAspect="1"/>
              </p:cNvSpPr>
              <p:nvPr/>
            </p:nvSpPr>
            <p:spPr>
              <a:xfrm>
                <a:off x="3370712" y="2076041"/>
                <a:ext cx="187091" cy="161656"/>
              </a:xfrm>
              <a:prstGeom prst="rect">
                <a:avLst/>
              </a:prstGeom>
              <a:noFill/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 anchorCtr="1"/>
              <a:lstStyle/>
              <a:p>
                <a:r>
                  <a:rPr lang="nl-NL" sz="700" dirty="0">
                    <a:solidFill>
                      <a:schemeClr val="accent1">
                        <a:lumMod val="75000"/>
                      </a:schemeClr>
                    </a:solidFill>
                    <a:latin typeface="Verdana" pitchFamily="34" charset="0"/>
                    <a:cs typeface="Arial" charset="0"/>
                  </a:rPr>
                  <a:t>*</a:t>
                </a:r>
              </a:p>
            </p:txBody>
          </p:sp>
        </p:grpSp>
        <p:sp>
          <p:nvSpPr>
            <p:cNvPr id="35" name="Rectangle 34"/>
            <p:cNvSpPr>
              <a:spLocks noChangeAspect="1"/>
            </p:cNvSpPr>
            <p:nvPr/>
          </p:nvSpPr>
          <p:spPr>
            <a:xfrm>
              <a:off x="2970213" y="2228850"/>
              <a:ext cx="842962" cy="1603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/>
              <a:r>
                <a:rPr lang="nl-NL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bestelregel</a:t>
              </a:r>
            </a:p>
          </p:txBody>
        </p:sp>
        <p:sp>
          <p:nvSpPr>
            <p:cNvPr id="36" name="Rectangle 35"/>
            <p:cNvSpPr>
              <a:spLocks noChangeAspect="1"/>
            </p:cNvSpPr>
            <p:nvPr/>
          </p:nvSpPr>
          <p:spPr>
            <a:xfrm>
              <a:off x="2970213" y="2389188"/>
              <a:ext cx="842962" cy="35401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/>
            <a:lstStyle/>
            <a:p>
              <a:endParaRPr lang="nl-NL" sz="700" b="0">
                <a:solidFill>
                  <a:schemeClr val="tx1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991B142-D75C-734F-8B3C-CA7C530D2F98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52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F7A1275-5A3B-AF47-9C1E-51B86BEFF0FE}"/>
              </a:ext>
            </a:extLst>
          </p:cNvPr>
          <p:cNvSpPr/>
          <p:nvPr/>
        </p:nvSpPr>
        <p:spPr>
          <a:xfrm>
            <a:off x="3575377" y="1058837"/>
            <a:ext cx="1106967" cy="1751351"/>
          </a:xfrm>
          <a:prstGeom prst="rect">
            <a:avLst/>
          </a:prstGeom>
          <a:solidFill>
            <a:schemeClr val="accent3">
              <a:lumMod val="50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/>
            <a:r>
              <a:rPr lang="nl-NL" sz="900">
                <a:solidFill>
                  <a:schemeClr val="tx1"/>
                </a:solidFill>
                <a:cs typeface="Arial" charset="0"/>
              </a:rPr>
              <a:t>magazijnmedewerker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FE2DCC6-CC70-714F-BC20-AA985D9045B4}"/>
              </a:ext>
            </a:extLst>
          </p:cNvPr>
          <p:cNvSpPr/>
          <p:nvPr/>
        </p:nvSpPr>
        <p:spPr>
          <a:xfrm>
            <a:off x="1972887" y="1058837"/>
            <a:ext cx="1146159" cy="1751351"/>
          </a:xfrm>
          <a:prstGeom prst="rect">
            <a:avLst/>
          </a:prstGeom>
          <a:solidFill>
            <a:schemeClr val="accent3">
              <a:lumMod val="50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/>
            <a:r>
              <a:rPr lang="nl-NL" sz="900" dirty="0">
                <a:solidFill>
                  <a:schemeClr val="tx1"/>
                </a:solidFill>
                <a:cs typeface="Arial" charset="0"/>
              </a:rPr>
              <a:t>inkoper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A14B940-8416-A64D-B730-B1FBBB4F997E}"/>
              </a:ext>
            </a:extLst>
          </p:cNvPr>
          <p:cNvCxnSpPr>
            <a:cxnSpLocks/>
            <a:stCxn id="43" idx="4"/>
            <a:endCxn id="42" idx="0"/>
          </p:cNvCxnSpPr>
          <p:nvPr/>
        </p:nvCxnSpPr>
        <p:spPr bwMode="auto">
          <a:xfrm>
            <a:off x="2545528" y="1504665"/>
            <a:ext cx="793" cy="23940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4DBE0E14-2DC3-C34D-9D1C-408394A04108}"/>
              </a:ext>
            </a:extLst>
          </p:cNvPr>
          <p:cNvSpPr>
            <a:spLocks noChangeAspect="1"/>
          </p:cNvSpPr>
          <p:nvPr/>
        </p:nvSpPr>
        <p:spPr bwMode="auto">
          <a:xfrm>
            <a:off x="2445017" y="1480337"/>
            <a:ext cx="880718" cy="16033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r>
              <a:rPr lang="nl-NL" sz="900" dirty="0">
                <a:solidFill>
                  <a:schemeClr val="tx1"/>
                </a:solidFill>
                <a:cs typeface="Arial" charset="0"/>
              </a:rPr>
              <a:t>winkelwagen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95B3008C-A212-E844-9B56-D9AA419292CA}"/>
              </a:ext>
            </a:extLst>
          </p:cNvPr>
          <p:cNvSpPr/>
          <p:nvPr/>
        </p:nvSpPr>
        <p:spPr>
          <a:xfrm>
            <a:off x="2199999" y="1744073"/>
            <a:ext cx="692644" cy="288135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900" dirty="0">
                <a:solidFill>
                  <a:schemeClr val="bg1"/>
                </a:solidFill>
                <a:cs typeface="Arial" charset="0"/>
              </a:rPr>
              <a:t>winkelwagen vullen...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7787EBB-9DAD-FD45-AB1E-9B7721BBDC1A}"/>
              </a:ext>
            </a:extLst>
          </p:cNvPr>
          <p:cNvSpPr/>
          <p:nvPr/>
        </p:nvSpPr>
        <p:spPr>
          <a:xfrm>
            <a:off x="2436784" y="1288767"/>
            <a:ext cx="217487" cy="2159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sz="9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9C75BE2-93FA-A846-BC1D-0C76715F1BF7}"/>
              </a:ext>
            </a:extLst>
          </p:cNvPr>
          <p:cNvCxnSpPr>
            <a:cxnSpLocks/>
            <a:stCxn id="42" idx="2"/>
            <a:endCxn id="46" idx="0"/>
          </p:cNvCxnSpPr>
          <p:nvPr/>
        </p:nvCxnSpPr>
        <p:spPr bwMode="auto">
          <a:xfrm flipH="1">
            <a:off x="2545528" y="2032208"/>
            <a:ext cx="793" cy="48679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3ED584BF-C25A-C94E-8C00-8957004424B1}"/>
              </a:ext>
            </a:extLst>
          </p:cNvPr>
          <p:cNvSpPr>
            <a:spLocks noChangeAspect="1"/>
          </p:cNvSpPr>
          <p:nvPr/>
        </p:nvSpPr>
        <p:spPr bwMode="auto">
          <a:xfrm>
            <a:off x="2342328" y="2218010"/>
            <a:ext cx="946150" cy="160336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r>
              <a:rPr lang="nl-NL" sz="900" dirty="0">
                <a:solidFill>
                  <a:schemeClr val="tx1"/>
                </a:solidFill>
                <a:cs typeface="Arial" charset="0"/>
              </a:rPr>
              <a:t>te betalen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F46B3C5E-21B2-384A-8302-64E74AB86C34}"/>
              </a:ext>
            </a:extLst>
          </p:cNvPr>
          <p:cNvSpPr/>
          <p:nvPr/>
        </p:nvSpPr>
        <p:spPr>
          <a:xfrm>
            <a:off x="2275653" y="2519005"/>
            <a:ext cx="539750" cy="198438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900" dirty="0">
                <a:solidFill>
                  <a:schemeClr val="bg1"/>
                </a:solidFill>
                <a:cs typeface="Arial" charset="0"/>
              </a:rPr>
              <a:t>betalen…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16D6DB8-94CF-ED42-8BAA-F724AFBD0995}"/>
              </a:ext>
            </a:extLst>
          </p:cNvPr>
          <p:cNvGrpSpPr>
            <a:grpSpLocks/>
          </p:cNvGrpSpPr>
          <p:nvPr/>
        </p:nvGrpSpPr>
        <p:grpSpPr bwMode="auto">
          <a:xfrm>
            <a:off x="2815403" y="2466978"/>
            <a:ext cx="982199" cy="161925"/>
            <a:chOff x="2397852" y="2129768"/>
            <a:chExt cx="982200" cy="161923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D373F467-9DBA-7F4C-B3A2-1B3686E61F14}"/>
                </a:ext>
              </a:extLst>
            </p:cNvPr>
            <p:cNvCxnSpPr>
              <a:stCxn id="46" idx="3"/>
              <a:endCxn id="50" idx="1"/>
            </p:cNvCxnSpPr>
            <p:nvPr/>
          </p:nvCxnSpPr>
          <p:spPr>
            <a:xfrm>
              <a:off x="2397852" y="2281010"/>
              <a:ext cx="982200" cy="1531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347AE3C-5AA2-0C43-8C4C-8D2B98C727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16390" y="2129768"/>
              <a:ext cx="471487" cy="161923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/>
            <a:lstStyle/>
            <a:p>
              <a:pPr algn="r"/>
              <a:r>
                <a:rPr lang="nl-NL" sz="900" dirty="0">
                  <a:solidFill>
                    <a:schemeClr val="tx1"/>
                  </a:solidFill>
                  <a:cs typeface="Arial" charset="0"/>
                </a:rPr>
                <a:t>betaald</a:t>
              </a:r>
            </a:p>
          </p:txBody>
        </p:sp>
      </p:grp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82087ACF-0ADF-8640-BF23-FDEFDDD8C937}"/>
              </a:ext>
            </a:extLst>
          </p:cNvPr>
          <p:cNvSpPr/>
          <p:nvPr/>
        </p:nvSpPr>
        <p:spPr>
          <a:xfrm>
            <a:off x="3797602" y="2525299"/>
            <a:ext cx="693738" cy="188912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900" dirty="0">
                <a:solidFill>
                  <a:schemeClr val="bg1"/>
                </a:solidFill>
                <a:cs typeface="Arial" charset="0"/>
              </a:rPr>
              <a:t>versturen…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702E4D5-BAEE-244A-9498-0E5406783DC1}"/>
              </a:ext>
            </a:extLst>
          </p:cNvPr>
          <p:cNvSpPr>
            <a:spLocks noChangeAspect="1"/>
          </p:cNvSpPr>
          <p:nvPr/>
        </p:nvSpPr>
        <p:spPr>
          <a:xfrm>
            <a:off x="2850524" y="832790"/>
            <a:ext cx="947738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r"/>
            <a:r>
              <a:rPr lang="nl-NL" sz="900" dirty="0">
                <a:solidFill>
                  <a:schemeClr val="tx1"/>
                </a:solidFill>
                <a:cs typeface="Arial" charset="0"/>
              </a:rPr>
              <a:t>proces van bestelling: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5DCC1C3-795F-A547-9355-CC5F49894156}"/>
              </a:ext>
            </a:extLst>
          </p:cNvPr>
          <p:cNvGrpSpPr/>
          <p:nvPr/>
        </p:nvGrpSpPr>
        <p:grpSpPr>
          <a:xfrm>
            <a:off x="4040787" y="2714210"/>
            <a:ext cx="798107" cy="534804"/>
            <a:chOff x="4058327" y="2365557"/>
            <a:chExt cx="798107" cy="534804"/>
          </a:xfrm>
        </p:grpSpPr>
        <p:grpSp>
          <p:nvGrpSpPr>
            <p:cNvPr id="53" name="Group 31">
              <a:extLst>
                <a:ext uri="{FF2B5EF4-FFF2-40B4-BE49-F238E27FC236}">
                  <a16:creationId xmlns:a16="http://schemas.microsoft.com/office/drawing/2014/main" id="{E6CD9EFD-C4BC-9049-BF9D-2C7E30D4B712}"/>
                </a:ext>
              </a:extLst>
            </p:cNvPr>
            <p:cNvGrpSpPr/>
            <p:nvPr/>
          </p:nvGrpSpPr>
          <p:grpSpPr>
            <a:xfrm>
              <a:off x="4058327" y="2684461"/>
              <a:ext cx="798107" cy="215900"/>
              <a:chOff x="2840037" y="2543177"/>
              <a:chExt cx="798107" cy="215900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FA876CB-359C-264E-9EC0-9DCC7DFFE6D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96794" y="2546350"/>
                <a:ext cx="641350" cy="161925"/>
              </a:xfrm>
              <a:prstGeom prst="rect">
                <a:avLst/>
              </a:prstGeom>
              <a:noFill/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 anchorCtr="1"/>
              <a:lstStyle/>
              <a:p>
                <a:pPr algn="r"/>
                <a:r>
                  <a:rPr lang="nl-NL" sz="900" dirty="0">
                    <a:solidFill>
                      <a:schemeClr val="tx1"/>
                    </a:solidFill>
                    <a:cs typeface="Arial" charset="0"/>
                  </a:rPr>
                  <a:t>verstuurd</a:t>
                </a:r>
              </a:p>
            </p:txBody>
          </p:sp>
          <p:grpSp>
            <p:nvGrpSpPr>
              <p:cNvPr id="56" name="Group 83">
                <a:extLst>
                  <a:ext uri="{FF2B5EF4-FFF2-40B4-BE49-F238E27FC236}">
                    <a16:creationId xmlns:a16="http://schemas.microsoft.com/office/drawing/2014/main" id="{B663BF89-447F-F54A-8F2A-F4427CFBCA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0037" y="2543177"/>
                <a:ext cx="215900" cy="215900"/>
                <a:chOff x="2357619" y="3937143"/>
                <a:chExt cx="215905" cy="215807"/>
              </a:xfrm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B18EC428-AEFE-A44B-AF3F-D9054E1C6E28}"/>
                    </a:ext>
                  </a:extLst>
                </p:cNvPr>
                <p:cNvSpPr/>
                <p:nvPr/>
              </p:nvSpPr>
              <p:spPr>
                <a:xfrm>
                  <a:off x="2357619" y="3937143"/>
                  <a:ext cx="215905" cy="215807"/>
                </a:xfrm>
                <a:prstGeom prst="ellipse">
                  <a:avLst/>
                </a:prstGeom>
                <a:noFill/>
                <a:ln w="25400">
                  <a:solidFill>
                    <a:schemeClr val="accent2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nl-NL" sz="900" b="0">
                    <a:solidFill>
                      <a:schemeClr val="tx1"/>
                    </a:solidFill>
                    <a:cs typeface="Arial" charset="0"/>
                  </a:endParaRPr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80DE5628-D63A-334D-8213-2A91485F740D}"/>
                    </a:ext>
                  </a:extLst>
                </p:cNvPr>
                <p:cNvSpPr/>
                <p:nvPr/>
              </p:nvSpPr>
              <p:spPr>
                <a:xfrm>
                  <a:off x="2393339" y="3972847"/>
                  <a:ext cx="144465" cy="1444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nl-NL" sz="900" b="0">
                    <a:solidFill>
                      <a:schemeClr val="tx1"/>
                    </a:solidFill>
                    <a:cs typeface="Arial" charset="0"/>
                  </a:endParaRPr>
                </a:p>
              </p:txBody>
            </p:sp>
          </p:grpSp>
        </p:grp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AD2BD6A5-E3D4-9641-90D5-CE82832209D7}"/>
                </a:ext>
              </a:extLst>
            </p:cNvPr>
            <p:cNvCxnSpPr/>
            <p:nvPr/>
          </p:nvCxnSpPr>
          <p:spPr bwMode="auto">
            <a:xfrm rot="16200000" flipH="1">
              <a:off x="4005560" y="2523744"/>
              <a:ext cx="318904" cy="2529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A43B18BA-02F3-1F47-949E-A02F8738FA33}"/>
              </a:ext>
            </a:extLst>
          </p:cNvPr>
          <p:cNvSpPr>
            <a:spLocks noChangeAspect="1"/>
          </p:cNvSpPr>
          <p:nvPr/>
        </p:nvSpPr>
        <p:spPr bwMode="auto">
          <a:xfrm>
            <a:off x="2669210" y="2023116"/>
            <a:ext cx="946150" cy="160336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r>
              <a:rPr lang="nl-NL" sz="900" dirty="0">
                <a:solidFill>
                  <a:schemeClr val="tx1"/>
                </a:solidFill>
                <a:cs typeface="Arial" charset="0"/>
              </a:rPr>
              <a:t>[aantal bestelregels &gt; 0]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6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938241" y="-66243"/>
            <a:ext cx="3752701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>
                <a:solidFill>
                  <a:srgbClr val="000000"/>
                </a:solidFill>
              </a:rPr>
              <a:t>Automatische Keuze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863429" y="1247984"/>
            <a:ext cx="1081636" cy="1714806"/>
          </a:xfrm>
          <a:prstGeom prst="rect">
            <a:avLst/>
          </a:prstGeom>
          <a:solidFill>
            <a:schemeClr val="accent3">
              <a:lumMod val="50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nl-NL" sz="1000" b="1" dirty="0">
                <a:solidFill>
                  <a:srgbClr val="000000"/>
                </a:solidFill>
              </a:rPr>
              <a:t>medewerker</a:t>
            </a:r>
          </a:p>
          <a:p>
            <a:pPr algn="ctr"/>
            <a:r>
              <a:rPr lang="nl-NL" sz="1000" b="1" dirty="0">
                <a:solidFill>
                  <a:srgbClr val="000000"/>
                </a:solidFill>
              </a:rPr>
              <a:t>leasemaatschappij</a:t>
            </a:r>
          </a:p>
        </p:txBody>
      </p:sp>
      <p:sp>
        <p:nvSpPr>
          <p:cNvPr id="93" name="Rectangle 92"/>
          <p:cNvSpPr/>
          <p:nvPr/>
        </p:nvSpPr>
        <p:spPr>
          <a:xfrm>
            <a:off x="895350" y="1247982"/>
            <a:ext cx="1021658" cy="1714808"/>
          </a:xfrm>
          <a:prstGeom prst="rect">
            <a:avLst/>
          </a:prstGeom>
          <a:solidFill>
            <a:schemeClr val="accent3">
              <a:lumMod val="50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nl-NL" sz="1000" b="1" dirty="0">
                <a:solidFill>
                  <a:srgbClr val="000000"/>
                </a:solidFill>
              </a:rPr>
              <a:t>garagebedrijf</a:t>
            </a:r>
          </a:p>
        </p:txBody>
      </p:sp>
      <p:sp>
        <p:nvSpPr>
          <p:cNvPr id="110" name="Rectangle 109"/>
          <p:cNvSpPr>
            <a:spLocks noChangeAspect="1"/>
          </p:cNvSpPr>
          <p:nvPr/>
        </p:nvSpPr>
        <p:spPr>
          <a:xfrm>
            <a:off x="902750" y="1837531"/>
            <a:ext cx="483559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r"/>
            <a:r>
              <a:rPr lang="nl-NL" sz="1000" dirty="0">
                <a:solidFill>
                  <a:srgbClr val="000000"/>
                </a:solidFill>
              </a:rPr>
              <a:t>nieuw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1209481" y="2119684"/>
            <a:ext cx="606887" cy="198000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 anchorCtr="1"/>
          <a:lstStyle/>
          <a:p>
            <a:pPr algn="ctr"/>
            <a:r>
              <a:rPr lang="nl-NL" sz="1000" b="1" dirty="0">
                <a:solidFill>
                  <a:schemeClr val="bg1"/>
                </a:solidFill>
              </a:rPr>
              <a:t>aanvragen</a:t>
            </a:r>
          </a:p>
        </p:txBody>
      </p:sp>
      <p:sp>
        <p:nvSpPr>
          <p:cNvPr id="112" name="Oval 111"/>
          <p:cNvSpPr/>
          <p:nvPr/>
        </p:nvSpPr>
        <p:spPr>
          <a:xfrm>
            <a:off x="1216282" y="1627522"/>
            <a:ext cx="216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991464" y="2545582"/>
            <a:ext cx="591971" cy="337895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 anchorCtr="1"/>
          <a:lstStyle/>
          <a:p>
            <a:pPr algn="ctr"/>
            <a:r>
              <a:rPr lang="nl-NL" sz="1000" b="1" dirty="0">
                <a:solidFill>
                  <a:schemeClr val="bg1"/>
                </a:solidFill>
              </a:rPr>
              <a:t>gereed melden</a:t>
            </a:r>
          </a:p>
        </p:txBody>
      </p:sp>
      <p:sp>
        <p:nvSpPr>
          <p:cNvPr id="114" name="Rectangle 113"/>
          <p:cNvSpPr>
            <a:spLocks noChangeAspect="1"/>
          </p:cNvSpPr>
          <p:nvPr/>
        </p:nvSpPr>
        <p:spPr>
          <a:xfrm>
            <a:off x="2660867" y="2771481"/>
            <a:ext cx="470860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r"/>
            <a:r>
              <a:rPr lang="nl-NL" sz="1000" dirty="0">
                <a:solidFill>
                  <a:srgbClr val="000000"/>
                </a:solidFill>
              </a:rPr>
              <a:t>goedgekeurd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4208400" y="1645523"/>
            <a:ext cx="694863" cy="198000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 anchorCtr="1"/>
          <a:lstStyle/>
          <a:p>
            <a:pPr algn="ctr"/>
            <a:r>
              <a:rPr lang="nl-NL" sz="1000" b="1" dirty="0">
                <a:solidFill>
                  <a:schemeClr val="bg1"/>
                </a:solidFill>
              </a:rPr>
              <a:t>afkeuren</a:t>
            </a:r>
          </a:p>
        </p:txBody>
      </p:sp>
      <p:cxnSp>
        <p:nvCxnSpPr>
          <p:cNvPr id="116" name="Straight Arrow Connector 115"/>
          <p:cNvCxnSpPr>
            <a:cxnSpLocks/>
            <a:stCxn id="113" idx="2"/>
          </p:cNvCxnSpPr>
          <p:nvPr/>
        </p:nvCxnSpPr>
        <p:spPr>
          <a:xfrm>
            <a:off x="1287450" y="2883477"/>
            <a:ext cx="3733" cy="24829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83"/>
          <p:cNvGrpSpPr/>
          <p:nvPr/>
        </p:nvGrpSpPr>
        <p:grpSpPr>
          <a:xfrm>
            <a:off x="1183182" y="3131774"/>
            <a:ext cx="216000" cy="216000"/>
            <a:chOff x="2357619" y="3936950"/>
            <a:chExt cx="216000" cy="216000"/>
          </a:xfrm>
        </p:grpSpPr>
        <p:sp>
          <p:nvSpPr>
            <p:cNvPr id="118" name="Oval 117"/>
            <p:cNvSpPr/>
            <p:nvPr/>
          </p:nvSpPr>
          <p:spPr>
            <a:xfrm>
              <a:off x="2357619" y="3936950"/>
              <a:ext cx="216000" cy="216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2394414" y="3973925"/>
              <a:ext cx="144000" cy="144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20" name="Rectangle 119"/>
          <p:cNvSpPr>
            <a:spLocks noChangeAspect="1"/>
          </p:cNvSpPr>
          <p:nvPr/>
        </p:nvSpPr>
        <p:spPr>
          <a:xfrm>
            <a:off x="2420819" y="1024198"/>
            <a:ext cx="947109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r"/>
            <a:r>
              <a:rPr lang="nl-NL" sz="1000" b="1" dirty="0">
                <a:solidFill>
                  <a:srgbClr val="000000"/>
                </a:solidFill>
              </a:rPr>
              <a:t>proces van </a:t>
            </a:r>
            <a:r>
              <a:rPr lang="nl-NL" dirty="0">
                <a:solidFill>
                  <a:srgbClr val="000000"/>
                </a:solidFill>
              </a:rPr>
              <a:t>aanvraag</a:t>
            </a:r>
            <a:r>
              <a:rPr lang="nl-NL" sz="1000" b="1"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121" name="Diamond 120"/>
          <p:cNvSpPr/>
          <p:nvPr/>
        </p:nvSpPr>
        <p:spPr>
          <a:xfrm>
            <a:off x="2733441" y="2114453"/>
            <a:ext cx="360000" cy="216000"/>
          </a:xfrm>
          <a:prstGeom prst="diamond">
            <a:avLst/>
          </a:prstGeom>
          <a:solidFill>
            <a:schemeClr val="accent2">
              <a:lumMod val="75000"/>
            </a:schemeClr>
          </a:solidFill>
          <a:ln w="254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2" name="Straight Arrow Connector 121"/>
          <p:cNvCxnSpPr>
            <a:stCxn id="121" idx="3"/>
            <a:endCxn id="48" idx="1"/>
          </p:cNvCxnSpPr>
          <p:nvPr/>
        </p:nvCxnSpPr>
        <p:spPr>
          <a:xfrm>
            <a:off x="3093441" y="2222453"/>
            <a:ext cx="972041" cy="900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Rectangle 123"/>
          <p:cNvSpPr>
            <a:spLocks noChangeAspect="1"/>
          </p:cNvSpPr>
          <p:nvPr/>
        </p:nvSpPr>
        <p:spPr>
          <a:xfrm>
            <a:off x="2997959" y="2141760"/>
            <a:ext cx="947109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nl-NL" sz="1000" dirty="0">
                <a:solidFill>
                  <a:srgbClr val="000000"/>
                </a:solidFill>
              </a:rPr>
              <a:t>handmatig</a:t>
            </a:r>
          </a:p>
          <a:p>
            <a:pPr algn="ctr"/>
            <a:r>
              <a:rPr lang="nl-NL" sz="1000" dirty="0">
                <a:solidFill>
                  <a:srgbClr val="000000"/>
                </a:solidFill>
              </a:rPr>
              <a:t>te beoordelen</a:t>
            </a:r>
          </a:p>
        </p:txBody>
      </p:sp>
      <p:cxnSp>
        <p:nvCxnSpPr>
          <p:cNvPr id="125" name="Straight Arrow Connector 124"/>
          <p:cNvCxnSpPr>
            <a:stCxn id="121" idx="2"/>
            <a:endCxn id="126" idx="2"/>
          </p:cNvCxnSpPr>
          <p:nvPr/>
        </p:nvCxnSpPr>
        <p:spPr>
          <a:xfrm rot="5400000">
            <a:off x="2764003" y="2473757"/>
            <a:ext cx="292742" cy="613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Arc 125"/>
          <p:cNvSpPr/>
          <p:nvPr/>
        </p:nvSpPr>
        <p:spPr>
          <a:xfrm flipV="1">
            <a:off x="2699676" y="2493269"/>
            <a:ext cx="207630" cy="259852"/>
          </a:xfrm>
          <a:prstGeom prst="arc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27" name="Straight Arrow Connector 126"/>
          <p:cNvCxnSpPr>
            <a:cxnSpLocks/>
          </p:cNvCxnSpPr>
          <p:nvPr/>
        </p:nvCxnSpPr>
        <p:spPr>
          <a:xfrm flipH="1">
            <a:off x="1583435" y="2759819"/>
            <a:ext cx="2624965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>
            <a:spLocks noChangeAspect="1"/>
          </p:cNvSpPr>
          <p:nvPr/>
        </p:nvSpPr>
        <p:spPr>
          <a:xfrm>
            <a:off x="1875159" y="2047955"/>
            <a:ext cx="794709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r"/>
            <a:r>
              <a:rPr lang="nl-NL" sz="1000" dirty="0">
                <a:solidFill>
                  <a:srgbClr val="000000"/>
                </a:solidFill>
              </a:rPr>
              <a:t>aangevraagd</a:t>
            </a:r>
          </a:p>
        </p:txBody>
      </p:sp>
      <p:sp>
        <p:nvSpPr>
          <p:cNvPr id="129" name="Rectangle 128"/>
          <p:cNvSpPr>
            <a:spLocks noChangeAspect="1"/>
          </p:cNvSpPr>
          <p:nvPr/>
        </p:nvSpPr>
        <p:spPr>
          <a:xfrm>
            <a:off x="2976945" y="2429697"/>
            <a:ext cx="470860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nl-NL" sz="800" dirty="0">
                <a:solidFill>
                  <a:srgbClr val="000000"/>
                </a:solidFill>
              </a:rPr>
              <a:t>[automatisch</a:t>
            </a:r>
          </a:p>
          <a:p>
            <a:pPr algn="ctr"/>
            <a:r>
              <a:rPr lang="nl-NL" sz="800" dirty="0">
                <a:solidFill>
                  <a:srgbClr val="000000"/>
                </a:solidFill>
              </a:rPr>
              <a:t>akkoord]</a:t>
            </a:r>
          </a:p>
        </p:txBody>
      </p:sp>
      <p:sp>
        <p:nvSpPr>
          <p:cNvPr id="130" name="Rectangle 129"/>
          <p:cNvSpPr>
            <a:spLocks noChangeAspect="1"/>
          </p:cNvSpPr>
          <p:nvPr/>
        </p:nvSpPr>
        <p:spPr>
          <a:xfrm>
            <a:off x="1584339" y="3138771"/>
            <a:ext cx="470860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r"/>
            <a:r>
              <a:rPr lang="nl-NL" sz="1000" dirty="0">
                <a:solidFill>
                  <a:srgbClr val="000000"/>
                </a:solidFill>
              </a:rPr>
              <a:t>gereed gemeld</a:t>
            </a:r>
          </a:p>
        </p:txBody>
      </p:sp>
      <p:cxnSp>
        <p:nvCxnSpPr>
          <p:cNvPr id="131" name="Straight Arrow Connector 130"/>
          <p:cNvCxnSpPr>
            <a:cxnSpLocks/>
          </p:cNvCxnSpPr>
          <p:nvPr/>
        </p:nvCxnSpPr>
        <p:spPr>
          <a:xfrm flipH="1">
            <a:off x="4806462" y="1845285"/>
            <a:ext cx="1938" cy="43904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>
            <a:spLocks noChangeAspect="1"/>
          </p:cNvSpPr>
          <p:nvPr/>
        </p:nvSpPr>
        <p:spPr>
          <a:xfrm>
            <a:off x="2660867" y="1563730"/>
            <a:ext cx="470860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r"/>
            <a:r>
              <a:rPr lang="nl-NL" sz="1000" dirty="0">
                <a:solidFill>
                  <a:srgbClr val="000000"/>
                </a:solidFill>
              </a:rPr>
              <a:t>afgekeurd</a:t>
            </a:r>
          </a:p>
        </p:txBody>
      </p:sp>
      <p:cxnSp>
        <p:nvCxnSpPr>
          <p:cNvPr id="134" name="Straight Arrow Connector 133"/>
          <p:cNvCxnSpPr>
            <a:stCxn id="115" idx="0"/>
          </p:cNvCxnSpPr>
          <p:nvPr/>
        </p:nvCxnSpPr>
        <p:spPr>
          <a:xfrm rot="16200000" flipV="1">
            <a:off x="4208400" y="1640068"/>
            <a:ext cx="5596" cy="5314"/>
          </a:xfrm>
          <a:prstGeom prst="straightConnector1">
            <a:avLst/>
          </a:prstGeom>
          <a:ln>
            <a:solidFill>
              <a:srgbClr val="CCC6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Arc 134"/>
          <p:cNvSpPr/>
          <p:nvPr/>
        </p:nvSpPr>
        <p:spPr>
          <a:xfrm flipH="1">
            <a:off x="1710425" y="1743537"/>
            <a:ext cx="245748" cy="240734"/>
          </a:xfrm>
          <a:prstGeom prst="arc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36" name="Straight Arrow Connector 135"/>
          <p:cNvCxnSpPr>
            <a:cxnSpLocks/>
          </p:cNvCxnSpPr>
          <p:nvPr/>
        </p:nvCxnSpPr>
        <p:spPr>
          <a:xfrm flipH="1">
            <a:off x="1708220" y="1853857"/>
            <a:ext cx="2205" cy="27639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cxnSpLocks/>
            <a:stCxn id="121" idx="2"/>
          </p:cNvCxnSpPr>
          <p:nvPr/>
        </p:nvCxnSpPr>
        <p:spPr>
          <a:xfrm flipH="1" flipV="1">
            <a:off x="2911615" y="1817019"/>
            <a:ext cx="1826" cy="51343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Arc 137"/>
          <p:cNvSpPr/>
          <p:nvPr/>
        </p:nvSpPr>
        <p:spPr>
          <a:xfrm>
            <a:off x="2682322" y="1743539"/>
            <a:ext cx="229293" cy="167049"/>
          </a:xfrm>
          <a:prstGeom prst="arc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9" name="Rectangle 138"/>
          <p:cNvSpPr>
            <a:spLocks noChangeAspect="1"/>
          </p:cNvSpPr>
          <p:nvPr/>
        </p:nvSpPr>
        <p:spPr>
          <a:xfrm>
            <a:off x="2976945" y="1853367"/>
            <a:ext cx="470860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nl-NL" sz="800" dirty="0">
                <a:solidFill>
                  <a:srgbClr val="000000"/>
                </a:solidFill>
              </a:rPr>
              <a:t>[automatisch</a:t>
            </a:r>
          </a:p>
          <a:p>
            <a:pPr algn="ctr"/>
            <a:r>
              <a:rPr lang="nl-NL" sz="800" dirty="0">
                <a:solidFill>
                  <a:srgbClr val="000000"/>
                </a:solidFill>
              </a:rPr>
              <a:t>afgewezen]</a:t>
            </a:r>
          </a:p>
        </p:txBody>
      </p:sp>
      <p:cxnSp>
        <p:nvCxnSpPr>
          <p:cNvPr id="141" name="Straight Arrow Connector 140"/>
          <p:cNvCxnSpPr>
            <a:stCxn id="112" idx="4"/>
          </p:cNvCxnSpPr>
          <p:nvPr/>
        </p:nvCxnSpPr>
        <p:spPr>
          <a:xfrm rot="16200000" flipH="1">
            <a:off x="1186717" y="1981086"/>
            <a:ext cx="276161" cy="103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stCxn id="115" idx="1"/>
            <a:endCxn id="135" idx="0"/>
          </p:cNvCxnSpPr>
          <p:nvPr/>
        </p:nvCxnSpPr>
        <p:spPr>
          <a:xfrm flipH="1" flipV="1">
            <a:off x="1833299" y="1743537"/>
            <a:ext cx="2375101" cy="98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111" idx="3"/>
            <a:endCxn id="121" idx="1"/>
          </p:cNvCxnSpPr>
          <p:nvPr/>
        </p:nvCxnSpPr>
        <p:spPr>
          <a:xfrm>
            <a:off x="1816368" y="2218684"/>
            <a:ext cx="917073" cy="376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Rounded Rectangle 145"/>
          <p:cNvSpPr/>
          <p:nvPr/>
        </p:nvSpPr>
        <p:spPr>
          <a:xfrm>
            <a:off x="4208400" y="2654121"/>
            <a:ext cx="694863" cy="198000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 anchorCtr="1"/>
          <a:lstStyle/>
          <a:p>
            <a:pPr algn="ctr"/>
            <a:r>
              <a:rPr lang="nl-NL" sz="1000" b="1" dirty="0">
                <a:solidFill>
                  <a:schemeClr val="bg1"/>
                </a:solidFill>
              </a:rPr>
              <a:t>goedkeuren</a:t>
            </a:r>
          </a:p>
        </p:txBody>
      </p:sp>
      <p:cxnSp>
        <p:nvCxnSpPr>
          <p:cNvPr id="149" name="Straight Arrow Connector 148"/>
          <p:cNvCxnSpPr/>
          <p:nvPr/>
        </p:nvCxnSpPr>
        <p:spPr>
          <a:xfrm rot="5400000">
            <a:off x="4636651" y="2489449"/>
            <a:ext cx="332868" cy="15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Isosceles Triangle 43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grpSp>
        <p:nvGrpSpPr>
          <p:cNvPr id="3" name="Group 43"/>
          <p:cNvGrpSpPr/>
          <p:nvPr/>
        </p:nvGrpSpPr>
        <p:grpSpPr>
          <a:xfrm>
            <a:off x="702752" y="797721"/>
            <a:ext cx="881248" cy="321473"/>
            <a:chOff x="3940356" y="915985"/>
            <a:chExt cx="831852" cy="368967"/>
          </a:xfrm>
        </p:grpSpPr>
        <p:sp>
          <p:nvSpPr>
            <p:cNvPr id="46" name="Rectangle 45"/>
            <p:cNvSpPr>
              <a:spLocks noChangeAspect="1"/>
            </p:cNvSpPr>
            <p:nvPr/>
          </p:nvSpPr>
          <p:spPr>
            <a:xfrm>
              <a:off x="3940356" y="915985"/>
              <a:ext cx="831850" cy="1603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/>
              <a:r>
                <a:rPr lang="nl-NL" sz="900" dirty="0">
                  <a:solidFill>
                    <a:srgbClr val="FFFFFF"/>
                  </a:solidFill>
                  <a:cs typeface="Arial" charset="0"/>
                </a:rPr>
                <a:t>aanvraag</a:t>
              </a:r>
            </a:p>
          </p:txBody>
        </p:sp>
        <p:sp>
          <p:nvSpPr>
            <p:cNvPr id="47" name="Rectangle 46"/>
            <p:cNvSpPr>
              <a:spLocks noChangeAspect="1"/>
            </p:cNvSpPr>
            <p:nvPr/>
          </p:nvSpPr>
          <p:spPr>
            <a:xfrm>
              <a:off x="3940358" y="1081088"/>
              <a:ext cx="831850" cy="2038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18000" rIns="0" bIns="0"/>
            <a:lstStyle/>
            <a:p>
              <a:r>
                <a:rPr lang="nl-NL" sz="900" b="0" dirty="0">
                  <a:solidFill>
                    <a:schemeClr val="tx1"/>
                  </a:solidFill>
                  <a:cs typeface="Arial" charset="0"/>
                </a:rPr>
                <a:t>status : </a:t>
              </a:r>
              <a:r>
                <a:rPr lang="nl-NL" sz="900" b="0" dirty="0" err="1">
                  <a:solidFill>
                    <a:schemeClr val="tx1"/>
                  </a:solidFill>
                  <a:cs typeface="Arial" charset="0"/>
                </a:rPr>
                <a:t>process</a:t>
              </a:r>
              <a:endParaRPr lang="nl-NL" sz="900" b="0" dirty="0">
                <a:solidFill>
                  <a:schemeClr val="tx1"/>
                </a:solidFill>
                <a:cs typeface="Arial" charset="0"/>
              </a:endParaRPr>
            </a:p>
          </p:txBody>
        </p:sp>
      </p:grpSp>
      <p:sp>
        <p:nvSpPr>
          <p:cNvPr id="48" name="Rounded Rectangle 47"/>
          <p:cNvSpPr/>
          <p:nvPr/>
        </p:nvSpPr>
        <p:spPr>
          <a:xfrm>
            <a:off x="4065482" y="2132453"/>
            <a:ext cx="837781" cy="198000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 anchorCtr="1"/>
          <a:lstStyle/>
          <a:p>
            <a:pPr algn="ctr"/>
            <a:r>
              <a:rPr lang="nl-NL" sz="1000" b="1" dirty="0">
                <a:solidFill>
                  <a:schemeClr val="bg1"/>
                </a:solidFill>
              </a:rPr>
              <a:t>beoordelen…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AA75B9-B894-8340-9F4E-3FBB5488EA5F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53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66351A3-B0E2-584D-BD20-76E6DD992AC6}"/>
              </a:ext>
            </a:extLst>
          </p:cNvPr>
          <p:cNvCxnSpPr>
            <a:cxnSpLocks/>
          </p:cNvCxnSpPr>
          <p:nvPr/>
        </p:nvCxnSpPr>
        <p:spPr>
          <a:xfrm>
            <a:off x="1713150" y="2314512"/>
            <a:ext cx="0" cy="32400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Arc 49">
            <a:extLst>
              <a:ext uri="{FF2B5EF4-FFF2-40B4-BE49-F238E27FC236}">
                <a16:creationId xmlns:a16="http://schemas.microsoft.com/office/drawing/2014/main" id="{8FF08528-60CF-3E4C-AC3A-EFCCC1CCFE6D}"/>
              </a:ext>
            </a:extLst>
          </p:cNvPr>
          <p:cNvSpPr/>
          <p:nvPr/>
        </p:nvSpPr>
        <p:spPr>
          <a:xfrm flipH="1" flipV="1">
            <a:off x="1715748" y="2471971"/>
            <a:ext cx="233011" cy="287091"/>
          </a:xfrm>
          <a:prstGeom prst="arc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3437979" y="1247984"/>
            <a:ext cx="1081636" cy="1714806"/>
          </a:xfrm>
          <a:prstGeom prst="rect">
            <a:avLst/>
          </a:prstGeom>
          <a:solidFill>
            <a:schemeClr val="accent3">
              <a:lumMod val="50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nl-NL" sz="1000" b="1" dirty="0">
                <a:solidFill>
                  <a:srgbClr val="000000"/>
                </a:solidFill>
              </a:rPr>
              <a:t>medewerker</a:t>
            </a:r>
          </a:p>
          <a:p>
            <a:pPr algn="ctr"/>
            <a:r>
              <a:rPr lang="nl-NL" sz="1000" b="1" dirty="0">
                <a:solidFill>
                  <a:srgbClr val="000000"/>
                </a:solidFill>
              </a:rPr>
              <a:t>leasemaatschappij</a:t>
            </a:r>
          </a:p>
        </p:txBody>
      </p:sp>
      <p:sp>
        <p:nvSpPr>
          <p:cNvPr id="114" name="Rectangle 113"/>
          <p:cNvSpPr>
            <a:spLocks noChangeAspect="1"/>
          </p:cNvSpPr>
          <p:nvPr/>
        </p:nvSpPr>
        <p:spPr>
          <a:xfrm>
            <a:off x="2235417" y="2771481"/>
            <a:ext cx="470860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r"/>
            <a:r>
              <a:rPr lang="nl-NL" sz="1000" dirty="0">
                <a:solidFill>
                  <a:srgbClr val="000000"/>
                </a:solidFill>
              </a:rPr>
              <a:t>goedgekeurd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3782950" y="1645523"/>
            <a:ext cx="694863" cy="198000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 anchorCtr="1"/>
          <a:lstStyle/>
          <a:p>
            <a:pPr algn="ctr"/>
            <a:r>
              <a:rPr lang="nl-NL" sz="1000" b="1" dirty="0">
                <a:solidFill>
                  <a:schemeClr val="bg1"/>
                </a:solidFill>
              </a:rPr>
              <a:t>afkeuren</a:t>
            </a:r>
          </a:p>
        </p:txBody>
      </p:sp>
      <p:sp>
        <p:nvSpPr>
          <p:cNvPr id="120" name="Rectangle 119"/>
          <p:cNvSpPr>
            <a:spLocks noChangeAspect="1"/>
          </p:cNvSpPr>
          <p:nvPr/>
        </p:nvSpPr>
        <p:spPr>
          <a:xfrm>
            <a:off x="1995369" y="1024198"/>
            <a:ext cx="947109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r"/>
            <a:r>
              <a:rPr lang="nl-NL" sz="1000" b="1" dirty="0">
                <a:solidFill>
                  <a:srgbClr val="000000"/>
                </a:solidFill>
              </a:rPr>
              <a:t>proces van </a:t>
            </a:r>
            <a:r>
              <a:rPr lang="nl-NL" dirty="0">
                <a:solidFill>
                  <a:srgbClr val="000000"/>
                </a:solidFill>
              </a:rPr>
              <a:t>aanvraag</a:t>
            </a:r>
            <a:r>
              <a:rPr lang="nl-NL" sz="1000" b="1"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121" name="Diamond 120"/>
          <p:cNvSpPr/>
          <p:nvPr/>
        </p:nvSpPr>
        <p:spPr>
          <a:xfrm>
            <a:off x="2307991" y="2114453"/>
            <a:ext cx="360000" cy="216000"/>
          </a:xfrm>
          <a:prstGeom prst="diamond">
            <a:avLst/>
          </a:prstGeom>
          <a:solidFill>
            <a:schemeClr val="accent2">
              <a:lumMod val="75000"/>
            </a:schemeClr>
          </a:solidFill>
          <a:ln w="254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2" name="Straight Arrow Connector 121"/>
          <p:cNvCxnSpPr>
            <a:cxnSpLocks/>
            <a:stCxn id="121" idx="3"/>
            <a:endCxn id="55" idx="1"/>
          </p:cNvCxnSpPr>
          <p:nvPr/>
        </p:nvCxnSpPr>
        <p:spPr>
          <a:xfrm>
            <a:off x="2667991" y="2222453"/>
            <a:ext cx="808236" cy="538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Rectangle 123"/>
          <p:cNvSpPr>
            <a:spLocks noChangeAspect="1"/>
          </p:cNvSpPr>
          <p:nvPr/>
        </p:nvSpPr>
        <p:spPr>
          <a:xfrm>
            <a:off x="2572509" y="2141760"/>
            <a:ext cx="947109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nl-NL" sz="1000" dirty="0">
                <a:solidFill>
                  <a:srgbClr val="000000"/>
                </a:solidFill>
              </a:rPr>
              <a:t>handmatig</a:t>
            </a:r>
          </a:p>
          <a:p>
            <a:pPr algn="ctr"/>
            <a:r>
              <a:rPr lang="nl-NL" sz="1000" dirty="0">
                <a:solidFill>
                  <a:srgbClr val="000000"/>
                </a:solidFill>
              </a:rPr>
              <a:t>te beoordelen</a:t>
            </a:r>
          </a:p>
        </p:txBody>
      </p:sp>
      <p:cxnSp>
        <p:nvCxnSpPr>
          <p:cNvPr id="125" name="Straight Arrow Connector 124"/>
          <p:cNvCxnSpPr>
            <a:stCxn id="121" idx="2"/>
            <a:endCxn id="126" idx="2"/>
          </p:cNvCxnSpPr>
          <p:nvPr/>
        </p:nvCxnSpPr>
        <p:spPr>
          <a:xfrm rot="5400000">
            <a:off x="2338553" y="2473757"/>
            <a:ext cx="292742" cy="613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Arc 125"/>
          <p:cNvSpPr/>
          <p:nvPr/>
        </p:nvSpPr>
        <p:spPr>
          <a:xfrm flipV="1">
            <a:off x="2274226" y="2493269"/>
            <a:ext cx="207630" cy="259852"/>
          </a:xfrm>
          <a:prstGeom prst="arc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29" name="Rectangle 128"/>
          <p:cNvSpPr>
            <a:spLocks noChangeAspect="1"/>
          </p:cNvSpPr>
          <p:nvPr/>
        </p:nvSpPr>
        <p:spPr>
          <a:xfrm>
            <a:off x="2551495" y="2429697"/>
            <a:ext cx="470860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nl-NL" sz="800" dirty="0">
                <a:solidFill>
                  <a:srgbClr val="000000"/>
                </a:solidFill>
              </a:rPr>
              <a:t>[automatisch</a:t>
            </a:r>
          </a:p>
          <a:p>
            <a:pPr algn="ctr"/>
            <a:r>
              <a:rPr lang="nl-NL" sz="800" dirty="0">
                <a:solidFill>
                  <a:srgbClr val="000000"/>
                </a:solidFill>
              </a:rPr>
              <a:t>akkoord]</a:t>
            </a:r>
          </a:p>
        </p:txBody>
      </p:sp>
      <p:sp>
        <p:nvSpPr>
          <p:cNvPr id="133" name="Rectangle 132"/>
          <p:cNvSpPr>
            <a:spLocks noChangeAspect="1"/>
          </p:cNvSpPr>
          <p:nvPr/>
        </p:nvSpPr>
        <p:spPr>
          <a:xfrm>
            <a:off x="2235417" y="1563730"/>
            <a:ext cx="470860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r"/>
            <a:r>
              <a:rPr lang="nl-NL" sz="1000" dirty="0">
                <a:solidFill>
                  <a:srgbClr val="000000"/>
                </a:solidFill>
              </a:rPr>
              <a:t>afgekeurd</a:t>
            </a:r>
          </a:p>
        </p:txBody>
      </p:sp>
      <p:cxnSp>
        <p:nvCxnSpPr>
          <p:cNvPr id="134" name="Straight Arrow Connector 133"/>
          <p:cNvCxnSpPr>
            <a:stCxn id="115" idx="0"/>
          </p:cNvCxnSpPr>
          <p:nvPr/>
        </p:nvCxnSpPr>
        <p:spPr>
          <a:xfrm rot="16200000" flipV="1">
            <a:off x="3782950" y="1640068"/>
            <a:ext cx="5596" cy="5314"/>
          </a:xfrm>
          <a:prstGeom prst="straightConnector1">
            <a:avLst/>
          </a:prstGeom>
          <a:ln>
            <a:solidFill>
              <a:srgbClr val="CCC6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cxnSpLocks/>
            <a:stCxn id="121" idx="2"/>
          </p:cNvCxnSpPr>
          <p:nvPr/>
        </p:nvCxnSpPr>
        <p:spPr>
          <a:xfrm flipH="1" flipV="1">
            <a:off x="2486165" y="1817019"/>
            <a:ext cx="1826" cy="51343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Arc 137"/>
          <p:cNvSpPr/>
          <p:nvPr/>
        </p:nvSpPr>
        <p:spPr>
          <a:xfrm>
            <a:off x="2256872" y="1743539"/>
            <a:ext cx="229293" cy="167049"/>
          </a:xfrm>
          <a:prstGeom prst="arc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9" name="Rectangle 138"/>
          <p:cNvSpPr>
            <a:spLocks noChangeAspect="1"/>
          </p:cNvSpPr>
          <p:nvPr/>
        </p:nvSpPr>
        <p:spPr>
          <a:xfrm>
            <a:off x="2551495" y="1853367"/>
            <a:ext cx="470860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nl-NL" sz="800" dirty="0">
                <a:solidFill>
                  <a:srgbClr val="000000"/>
                </a:solidFill>
              </a:rPr>
              <a:t>[automatisch</a:t>
            </a:r>
          </a:p>
          <a:p>
            <a:pPr algn="ctr"/>
            <a:r>
              <a:rPr lang="nl-NL" sz="800" dirty="0">
                <a:solidFill>
                  <a:srgbClr val="000000"/>
                </a:solidFill>
              </a:rPr>
              <a:t>afgewezen]</a:t>
            </a:r>
          </a:p>
        </p:txBody>
      </p:sp>
      <p:cxnSp>
        <p:nvCxnSpPr>
          <p:cNvPr id="145" name="Straight Arrow Connector 144"/>
          <p:cNvCxnSpPr>
            <a:cxnSpLocks/>
            <a:endCxn id="121" idx="1"/>
          </p:cNvCxnSpPr>
          <p:nvPr/>
        </p:nvCxnSpPr>
        <p:spPr>
          <a:xfrm>
            <a:off x="1390918" y="2218684"/>
            <a:ext cx="917073" cy="376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Rounded Rectangle 145"/>
          <p:cNvSpPr/>
          <p:nvPr/>
        </p:nvSpPr>
        <p:spPr>
          <a:xfrm>
            <a:off x="3782950" y="2654121"/>
            <a:ext cx="694863" cy="198000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 anchorCtr="1"/>
          <a:lstStyle/>
          <a:p>
            <a:pPr algn="ctr"/>
            <a:r>
              <a:rPr lang="nl-NL" sz="1000" b="1" dirty="0">
                <a:solidFill>
                  <a:schemeClr val="bg1"/>
                </a:solidFill>
              </a:rPr>
              <a:t>goedkeuren</a:t>
            </a:r>
          </a:p>
        </p:txBody>
      </p:sp>
      <p:sp>
        <p:nvSpPr>
          <p:cNvPr id="44" name="Isosceles Triangle 43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grpSp>
        <p:nvGrpSpPr>
          <p:cNvPr id="3" name="Group 43"/>
          <p:cNvGrpSpPr/>
          <p:nvPr/>
        </p:nvGrpSpPr>
        <p:grpSpPr>
          <a:xfrm>
            <a:off x="702752" y="797721"/>
            <a:ext cx="881248" cy="321473"/>
            <a:chOff x="3940356" y="915985"/>
            <a:chExt cx="831852" cy="368967"/>
          </a:xfrm>
        </p:grpSpPr>
        <p:sp>
          <p:nvSpPr>
            <p:cNvPr id="46" name="Rectangle 45"/>
            <p:cNvSpPr>
              <a:spLocks noChangeAspect="1"/>
            </p:cNvSpPr>
            <p:nvPr/>
          </p:nvSpPr>
          <p:spPr>
            <a:xfrm>
              <a:off x="3940356" y="915985"/>
              <a:ext cx="831850" cy="1603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/>
              <a:r>
                <a:rPr lang="nl-NL" sz="900" dirty="0">
                  <a:solidFill>
                    <a:srgbClr val="FFFFFF"/>
                  </a:solidFill>
                  <a:cs typeface="Arial" charset="0"/>
                </a:rPr>
                <a:t>aanvraag</a:t>
              </a:r>
            </a:p>
          </p:txBody>
        </p:sp>
        <p:sp>
          <p:nvSpPr>
            <p:cNvPr id="47" name="Rectangle 46"/>
            <p:cNvSpPr>
              <a:spLocks noChangeAspect="1"/>
            </p:cNvSpPr>
            <p:nvPr/>
          </p:nvSpPr>
          <p:spPr>
            <a:xfrm>
              <a:off x="3940358" y="1081088"/>
              <a:ext cx="831850" cy="2038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18000" rIns="0" bIns="0"/>
            <a:lstStyle/>
            <a:p>
              <a:r>
                <a:rPr lang="nl-NL" sz="900" b="0" dirty="0">
                  <a:solidFill>
                    <a:schemeClr val="tx1"/>
                  </a:solidFill>
                  <a:cs typeface="Arial" charset="0"/>
                </a:rPr>
                <a:t>status : </a:t>
              </a:r>
              <a:r>
                <a:rPr lang="nl-NL" sz="900" b="0" dirty="0" err="1">
                  <a:solidFill>
                    <a:schemeClr val="tx1"/>
                  </a:solidFill>
                  <a:cs typeface="Arial" charset="0"/>
                </a:rPr>
                <a:t>process</a:t>
              </a:r>
              <a:endParaRPr lang="nl-NL" sz="900" b="0" dirty="0">
                <a:solidFill>
                  <a:schemeClr val="tx1"/>
                </a:solidFill>
                <a:cs typeface="Arial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0CAA75B9-B894-8340-9F4E-3FBB5488EA5F}"/>
              </a:ext>
            </a:extLst>
          </p:cNvPr>
          <p:cNvSpPr txBox="1"/>
          <p:nvPr/>
        </p:nvSpPr>
        <p:spPr>
          <a:xfrm>
            <a:off x="4540031" y="335"/>
            <a:ext cx="501553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54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DC4E5CB4-5106-7943-B7EA-9140D040C7AF}"/>
              </a:ext>
            </a:extLst>
          </p:cNvPr>
          <p:cNvSpPr txBox="1">
            <a:spLocks/>
          </p:cNvSpPr>
          <p:nvPr/>
        </p:nvSpPr>
        <p:spPr bwMode="auto">
          <a:xfrm>
            <a:off x="565263" y="-66243"/>
            <a:ext cx="4473462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>
            <a:lvl1pPr algn="ctr" defTabSz="2508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2508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2508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2508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2508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250825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250825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250825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250825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nl-NL" b="1">
                <a:solidFill>
                  <a:srgbClr val="000000"/>
                </a:solidFill>
              </a:rPr>
              <a:t>Handmatige Keuze –</a:t>
            </a:r>
            <a:br>
              <a:rPr lang="nl-NL" b="1">
                <a:solidFill>
                  <a:srgbClr val="000000"/>
                </a:solidFill>
              </a:rPr>
            </a:br>
            <a:r>
              <a:rPr lang="nl-NL" b="1">
                <a:solidFill>
                  <a:srgbClr val="000000"/>
                </a:solidFill>
              </a:rPr>
              <a:t>zelfde inkomende status</a:t>
            </a:r>
            <a:endParaRPr lang="nl-NL" b="1" dirty="0">
              <a:solidFill>
                <a:srgbClr val="000000"/>
              </a:solidFill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0A52905-F2CA-9244-B6EB-37F9C04AE06C}"/>
              </a:ext>
            </a:extLst>
          </p:cNvPr>
          <p:cNvCxnSpPr>
            <a:endCxn id="52" idx="2"/>
          </p:cNvCxnSpPr>
          <p:nvPr/>
        </p:nvCxnSpPr>
        <p:spPr>
          <a:xfrm rot="16200000" flipH="1">
            <a:off x="4251024" y="1969817"/>
            <a:ext cx="253991" cy="140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Arc 51">
            <a:extLst>
              <a:ext uri="{FF2B5EF4-FFF2-40B4-BE49-F238E27FC236}">
                <a16:creationId xmlns:a16="http://schemas.microsoft.com/office/drawing/2014/main" id="{198EA894-1A11-D841-94A1-B8436AEC78AA}"/>
              </a:ext>
            </a:extLst>
          </p:cNvPr>
          <p:cNvSpPr/>
          <p:nvPr/>
        </p:nvSpPr>
        <p:spPr>
          <a:xfrm flipV="1">
            <a:off x="4171090" y="1967588"/>
            <a:ext cx="207630" cy="259852"/>
          </a:xfrm>
          <a:prstGeom prst="arc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23294F61-4430-5643-98FA-414A7008A45B}"/>
              </a:ext>
            </a:extLst>
          </p:cNvPr>
          <p:cNvSpPr/>
          <p:nvPr/>
        </p:nvSpPr>
        <p:spPr>
          <a:xfrm>
            <a:off x="4167915" y="2227440"/>
            <a:ext cx="207630" cy="240734"/>
          </a:xfrm>
          <a:prstGeom prst="arc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16A9E55-626F-9D48-B24E-84099A9E3E9C}"/>
              </a:ext>
            </a:extLst>
          </p:cNvPr>
          <p:cNvCxnSpPr>
            <a:cxnSpLocks/>
          </p:cNvCxnSpPr>
          <p:nvPr/>
        </p:nvCxnSpPr>
        <p:spPr>
          <a:xfrm flipH="1">
            <a:off x="4378720" y="2338283"/>
            <a:ext cx="1" cy="31584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BC944412-E099-BB44-9DA6-186D80892450}"/>
              </a:ext>
            </a:extLst>
          </p:cNvPr>
          <p:cNvSpPr/>
          <p:nvPr/>
        </p:nvSpPr>
        <p:spPr>
          <a:xfrm>
            <a:off x="3476227" y="2128837"/>
            <a:ext cx="694863" cy="198000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 anchorCtr="1"/>
          <a:lstStyle/>
          <a:p>
            <a:pPr algn="ctr"/>
            <a:r>
              <a:rPr lang="nl-NL" sz="1000" b="1" dirty="0">
                <a:solidFill>
                  <a:schemeClr val="bg1"/>
                </a:solidFill>
              </a:rPr>
              <a:t>beoordelen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1E085BE-C0B0-EF41-9EE7-348F307FCC1C}"/>
              </a:ext>
            </a:extLst>
          </p:cNvPr>
          <p:cNvCxnSpPr>
            <a:cxnSpLocks/>
            <a:stCxn id="55" idx="3"/>
          </p:cNvCxnSpPr>
          <p:nvPr/>
        </p:nvCxnSpPr>
        <p:spPr>
          <a:xfrm flipV="1">
            <a:off x="4171090" y="2227441"/>
            <a:ext cx="110165" cy="39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96FFCEC8-C0BC-7844-88DB-D1F2714CCB90}"/>
              </a:ext>
            </a:extLst>
          </p:cNvPr>
          <p:cNvSpPr>
            <a:spLocks noChangeAspect="1"/>
          </p:cNvSpPr>
          <p:nvPr/>
        </p:nvSpPr>
        <p:spPr>
          <a:xfrm>
            <a:off x="4575247" y="2146028"/>
            <a:ext cx="273670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r>
              <a:rPr lang="nl-NL" sz="1000" dirty="0">
                <a:solidFill>
                  <a:srgbClr val="000000"/>
                </a:solidFill>
              </a:rPr>
              <a:t>bezig</a:t>
            </a:r>
          </a:p>
          <a:p>
            <a:r>
              <a:rPr lang="nl-NL" sz="1000" dirty="0">
                <a:solidFill>
                  <a:srgbClr val="000000"/>
                </a:solidFill>
              </a:rPr>
              <a:t>met</a:t>
            </a:r>
          </a:p>
          <a:p>
            <a:r>
              <a:rPr lang="nl-NL" sz="1000" dirty="0">
                <a:solidFill>
                  <a:srgbClr val="000000"/>
                </a:solidFill>
              </a:rPr>
              <a:t>beoordelen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791D898-10E3-EC49-A987-D342B200E4DB}"/>
              </a:ext>
            </a:extLst>
          </p:cNvPr>
          <p:cNvSpPr/>
          <p:nvPr/>
        </p:nvSpPr>
        <p:spPr>
          <a:xfrm>
            <a:off x="698500" y="1247982"/>
            <a:ext cx="1021658" cy="1714808"/>
          </a:xfrm>
          <a:prstGeom prst="rect">
            <a:avLst/>
          </a:prstGeom>
          <a:solidFill>
            <a:schemeClr val="accent3">
              <a:lumMod val="50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nl-NL" sz="1000" b="1" dirty="0">
                <a:solidFill>
                  <a:srgbClr val="000000"/>
                </a:solidFill>
              </a:rPr>
              <a:t>garagebedrijf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F6CD3E4-37A1-8341-9D54-F20149D3E36E}"/>
              </a:ext>
            </a:extLst>
          </p:cNvPr>
          <p:cNvSpPr>
            <a:spLocks noChangeAspect="1"/>
          </p:cNvSpPr>
          <p:nvPr/>
        </p:nvSpPr>
        <p:spPr>
          <a:xfrm>
            <a:off x="705900" y="1837531"/>
            <a:ext cx="483559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r"/>
            <a:r>
              <a:rPr lang="nl-NL" sz="1000" dirty="0">
                <a:solidFill>
                  <a:srgbClr val="000000"/>
                </a:solidFill>
              </a:rPr>
              <a:t>nieuw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8C163B60-0960-A04C-A9FF-C66D91F3FFFB}"/>
              </a:ext>
            </a:extLst>
          </p:cNvPr>
          <p:cNvSpPr/>
          <p:nvPr/>
        </p:nvSpPr>
        <p:spPr>
          <a:xfrm>
            <a:off x="1012631" y="2119684"/>
            <a:ext cx="606887" cy="198000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 anchorCtr="1"/>
          <a:lstStyle/>
          <a:p>
            <a:pPr algn="ctr"/>
            <a:r>
              <a:rPr lang="nl-NL" sz="1000" b="1" dirty="0">
                <a:solidFill>
                  <a:schemeClr val="bg1"/>
                </a:solidFill>
              </a:rPr>
              <a:t>aanvragen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3903D074-9211-A542-A1A8-7DB840E04E0E}"/>
              </a:ext>
            </a:extLst>
          </p:cNvPr>
          <p:cNvSpPr/>
          <p:nvPr/>
        </p:nvSpPr>
        <p:spPr>
          <a:xfrm>
            <a:off x="1019432" y="1627522"/>
            <a:ext cx="216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E5915252-0817-824F-BFF2-1F138B39F06A}"/>
              </a:ext>
            </a:extLst>
          </p:cNvPr>
          <p:cNvSpPr/>
          <p:nvPr/>
        </p:nvSpPr>
        <p:spPr>
          <a:xfrm>
            <a:off x="794614" y="2545582"/>
            <a:ext cx="591971" cy="337895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 anchorCtr="1"/>
          <a:lstStyle/>
          <a:p>
            <a:pPr algn="ctr"/>
            <a:r>
              <a:rPr lang="nl-NL" sz="1000" b="1" dirty="0">
                <a:solidFill>
                  <a:schemeClr val="bg1"/>
                </a:solidFill>
              </a:rPr>
              <a:t>gereed melden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8CFA140-53A2-174B-99B0-D5C97299EB41}"/>
              </a:ext>
            </a:extLst>
          </p:cNvPr>
          <p:cNvCxnSpPr>
            <a:cxnSpLocks/>
            <a:stCxn id="60" idx="2"/>
          </p:cNvCxnSpPr>
          <p:nvPr/>
        </p:nvCxnSpPr>
        <p:spPr>
          <a:xfrm>
            <a:off x="1090600" y="2883477"/>
            <a:ext cx="3733" cy="24829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83">
            <a:extLst>
              <a:ext uri="{FF2B5EF4-FFF2-40B4-BE49-F238E27FC236}">
                <a16:creationId xmlns:a16="http://schemas.microsoft.com/office/drawing/2014/main" id="{846B2E5E-9291-554E-975D-E78BDD15E476}"/>
              </a:ext>
            </a:extLst>
          </p:cNvPr>
          <p:cNvGrpSpPr/>
          <p:nvPr/>
        </p:nvGrpSpPr>
        <p:grpSpPr>
          <a:xfrm>
            <a:off x="986332" y="3131774"/>
            <a:ext cx="216000" cy="216000"/>
            <a:chOff x="2357619" y="3936950"/>
            <a:chExt cx="216000" cy="21600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51D1348-FD78-0C44-B3AD-94D704A53709}"/>
                </a:ext>
              </a:extLst>
            </p:cNvPr>
            <p:cNvSpPr/>
            <p:nvPr/>
          </p:nvSpPr>
          <p:spPr>
            <a:xfrm>
              <a:off x="2357619" y="3936950"/>
              <a:ext cx="216000" cy="216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478723D-2F89-E34D-BD32-F9D8E31EF402}"/>
                </a:ext>
              </a:extLst>
            </p:cNvPr>
            <p:cNvSpPr/>
            <p:nvPr/>
          </p:nvSpPr>
          <p:spPr>
            <a:xfrm>
              <a:off x="2394414" y="3973925"/>
              <a:ext cx="144000" cy="144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379A3B64-653C-AB4A-A9EB-10B280E973E9}"/>
              </a:ext>
            </a:extLst>
          </p:cNvPr>
          <p:cNvSpPr>
            <a:spLocks noChangeAspect="1"/>
          </p:cNvSpPr>
          <p:nvPr/>
        </p:nvSpPr>
        <p:spPr>
          <a:xfrm>
            <a:off x="1387489" y="3138771"/>
            <a:ext cx="470860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r"/>
            <a:r>
              <a:rPr lang="nl-NL" sz="1000" dirty="0">
                <a:solidFill>
                  <a:srgbClr val="000000"/>
                </a:solidFill>
              </a:rPr>
              <a:t>gereed gemeld</a:t>
            </a:r>
          </a:p>
        </p:txBody>
      </p:sp>
      <p:sp>
        <p:nvSpPr>
          <p:cNvPr id="67" name="Arc 66">
            <a:extLst>
              <a:ext uri="{FF2B5EF4-FFF2-40B4-BE49-F238E27FC236}">
                <a16:creationId xmlns:a16="http://schemas.microsoft.com/office/drawing/2014/main" id="{641143F5-C108-7948-8294-BA187D1C11D7}"/>
              </a:ext>
            </a:extLst>
          </p:cNvPr>
          <p:cNvSpPr/>
          <p:nvPr/>
        </p:nvSpPr>
        <p:spPr>
          <a:xfrm flipH="1">
            <a:off x="1513575" y="1743537"/>
            <a:ext cx="245748" cy="240734"/>
          </a:xfrm>
          <a:prstGeom prst="arc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D32C3FD-B1AA-D745-876C-84CD55D620B5}"/>
              </a:ext>
            </a:extLst>
          </p:cNvPr>
          <p:cNvCxnSpPr>
            <a:cxnSpLocks/>
          </p:cNvCxnSpPr>
          <p:nvPr/>
        </p:nvCxnSpPr>
        <p:spPr>
          <a:xfrm flipH="1">
            <a:off x="1505020" y="1853857"/>
            <a:ext cx="2205" cy="27639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4B5B07A-7AB0-2644-8253-4D62D4D823AB}"/>
              </a:ext>
            </a:extLst>
          </p:cNvPr>
          <p:cNvCxnSpPr>
            <a:stCxn id="59" idx="4"/>
          </p:cNvCxnSpPr>
          <p:nvPr/>
        </p:nvCxnSpPr>
        <p:spPr>
          <a:xfrm rot="16200000" flipH="1">
            <a:off x="989867" y="1981086"/>
            <a:ext cx="276161" cy="103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7E3F1CA1-E16C-E442-AE2D-1B752DFDFB63}"/>
              </a:ext>
            </a:extLst>
          </p:cNvPr>
          <p:cNvCxnSpPr>
            <a:cxnSpLocks/>
          </p:cNvCxnSpPr>
          <p:nvPr/>
        </p:nvCxnSpPr>
        <p:spPr>
          <a:xfrm>
            <a:off x="1522650" y="2314512"/>
            <a:ext cx="0" cy="32400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Arc 70">
            <a:extLst>
              <a:ext uri="{FF2B5EF4-FFF2-40B4-BE49-F238E27FC236}">
                <a16:creationId xmlns:a16="http://schemas.microsoft.com/office/drawing/2014/main" id="{9F88ADB8-5DC6-9247-B821-4D98C6D209A2}"/>
              </a:ext>
            </a:extLst>
          </p:cNvPr>
          <p:cNvSpPr/>
          <p:nvPr/>
        </p:nvSpPr>
        <p:spPr>
          <a:xfrm flipH="1" flipV="1">
            <a:off x="1518898" y="2468796"/>
            <a:ext cx="233011" cy="287091"/>
          </a:xfrm>
          <a:prstGeom prst="arc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27" name="Straight Arrow Connector 126"/>
          <p:cNvCxnSpPr>
            <a:cxnSpLocks/>
          </p:cNvCxnSpPr>
          <p:nvPr/>
        </p:nvCxnSpPr>
        <p:spPr>
          <a:xfrm flipH="1" flipV="1">
            <a:off x="1376004" y="2753077"/>
            <a:ext cx="2406946" cy="674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cxnSpLocks/>
            <a:stCxn id="115" idx="1"/>
            <a:endCxn id="67" idx="0"/>
          </p:cNvCxnSpPr>
          <p:nvPr/>
        </p:nvCxnSpPr>
        <p:spPr>
          <a:xfrm flipH="1" flipV="1">
            <a:off x="1636449" y="1743537"/>
            <a:ext cx="2146501" cy="98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5464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3863429" y="1247984"/>
            <a:ext cx="1081636" cy="1714806"/>
          </a:xfrm>
          <a:prstGeom prst="rect">
            <a:avLst/>
          </a:prstGeom>
          <a:solidFill>
            <a:schemeClr val="accent3">
              <a:lumMod val="50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nl-NL" sz="1000" b="1" dirty="0">
                <a:solidFill>
                  <a:srgbClr val="000000"/>
                </a:solidFill>
              </a:rPr>
              <a:t>medewerker</a:t>
            </a:r>
          </a:p>
          <a:p>
            <a:pPr algn="ctr"/>
            <a:r>
              <a:rPr lang="nl-NL" sz="1000" b="1" dirty="0">
                <a:solidFill>
                  <a:srgbClr val="000000"/>
                </a:solidFill>
              </a:rPr>
              <a:t>leasemaatschappij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125000" y="1247982"/>
            <a:ext cx="792008" cy="1714808"/>
          </a:xfrm>
          <a:prstGeom prst="rect">
            <a:avLst/>
          </a:prstGeom>
          <a:solidFill>
            <a:schemeClr val="accent3">
              <a:lumMod val="50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nl-NL" sz="1000" b="1" dirty="0">
                <a:solidFill>
                  <a:srgbClr val="000000"/>
                </a:solidFill>
              </a:rPr>
              <a:t>garagebedrijf</a:t>
            </a:r>
          </a:p>
        </p:txBody>
      </p:sp>
      <p:sp>
        <p:nvSpPr>
          <p:cNvPr id="110" name="Rectangle 109"/>
          <p:cNvSpPr>
            <a:spLocks noChangeAspect="1"/>
          </p:cNvSpPr>
          <p:nvPr/>
        </p:nvSpPr>
        <p:spPr>
          <a:xfrm>
            <a:off x="1125000" y="1837531"/>
            <a:ext cx="483559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r"/>
            <a:r>
              <a:rPr lang="nl-NL" sz="1000" dirty="0">
                <a:solidFill>
                  <a:srgbClr val="000000"/>
                </a:solidFill>
              </a:rPr>
              <a:t>nieuw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1209481" y="2119684"/>
            <a:ext cx="606887" cy="198000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 anchorCtr="1"/>
          <a:lstStyle/>
          <a:p>
            <a:pPr algn="ctr"/>
            <a:r>
              <a:rPr lang="nl-NL" sz="1000" b="1" dirty="0">
                <a:solidFill>
                  <a:schemeClr val="bg1"/>
                </a:solidFill>
              </a:rPr>
              <a:t>aanvragen</a:t>
            </a:r>
          </a:p>
        </p:txBody>
      </p:sp>
      <p:sp>
        <p:nvSpPr>
          <p:cNvPr id="112" name="Oval 111"/>
          <p:cNvSpPr/>
          <p:nvPr/>
        </p:nvSpPr>
        <p:spPr>
          <a:xfrm>
            <a:off x="1438532" y="1627522"/>
            <a:ext cx="216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1213714" y="2545582"/>
            <a:ext cx="591971" cy="337895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 anchorCtr="1"/>
          <a:lstStyle/>
          <a:p>
            <a:pPr algn="ctr"/>
            <a:r>
              <a:rPr lang="nl-NL" sz="1000" b="1" dirty="0">
                <a:solidFill>
                  <a:schemeClr val="bg1"/>
                </a:solidFill>
              </a:rPr>
              <a:t>gereed melden</a:t>
            </a:r>
          </a:p>
        </p:txBody>
      </p:sp>
      <p:sp>
        <p:nvSpPr>
          <p:cNvPr id="114" name="Rectangle 113"/>
          <p:cNvSpPr>
            <a:spLocks noChangeAspect="1"/>
          </p:cNvSpPr>
          <p:nvPr/>
        </p:nvSpPr>
        <p:spPr>
          <a:xfrm>
            <a:off x="2660867" y="2771481"/>
            <a:ext cx="470860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r"/>
            <a:r>
              <a:rPr lang="nl-NL" sz="1000" dirty="0">
                <a:solidFill>
                  <a:srgbClr val="000000"/>
                </a:solidFill>
              </a:rPr>
              <a:t>goedgekeurd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4208400" y="1645523"/>
            <a:ext cx="694863" cy="198000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 anchorCtr="1"/>
          <a:lstStyle/>
          <a:p>
            <a:pPr algn="ctr"/>
            <a:r>
              <a:rPr lang="nl-NL" sz="1000" b="1" dirty="0">
                <a:solidFill>
                  <a:schemeClr val="bg1"/>
                </a:solidFill>
              </a:rPr>
              <a:t>afkeuren</a:t>
            </a:r>
          </a:p>
        </p:txBody>
      </p:sp>
      <p:cxnSp>
        <p:nvCxnSpPr>
          <p:cNvPr id="116" name="Straight Arrow Connector 115"/>
          <p:cNvCxnSpPr>
            <a:cxnSpLocks/>
            <a:stCxn id="113" idx="2"/>
          </p:cNvCxnSpPr>
          <p:nvPr/>
        </p:nvCxnSpPr>
        <p:spPr>
          <a:xfrm>
            <a:off x="1509700" y="2883477"/>
            <a:ext cx="3733" cy="24829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83"/>
          <p:cNvGrpSpPr/>
          <p:nvPr/>
        </p:nvGrpSpPr>
        <p:grpSpPr>
          <a:xfrm>
            <a:off x="1405432" y="3131774"/>
            <a:ext cx="216000" cy="216000"/>
            <a:chOff x="2357619" y="3936950"/>
            <a:chExt cx="216000" cy="216000"/>
          </a:xfrm>
        </p:grpSpPr>
        <p:sp>
          <p:nvSpPr>
            <p:cNvPr id="118" name="Oval 117"/>
            <p:cNvSpPr/>
            <p:nvPr/>
          </p:nvSpPr>
          <p:spPr>
            <a:xfrm>
              <a:off x="2357619" y="3936950"/>
              <a:ext cx="216000" cy="216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2394414" y="3973925"/>
              <a:ext cx="144000" cy="144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20" name="Rectangle 119"/>
          <p:cNvSpPr>
            <a:spLocks noChangeAspect="1"/>
          </p:cNvSpPr>
          <p:nvPr/>
        </p:nvSpPr>
        <p:spPr>
          <a:xfrm>
            <a:off x="2420819" y="1024198"/>
            <a:ext cx="947109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r"/>
            <a:r>
              <a:rPr lang="nl-NL" sz="1000" b="1" dirty="0">
                <a:solidFill>
                  <a:srgbClr val="000000"/>
                </a:solidFill>
              </a:rPr>
              <a:t>proces van </a:t>
            </a:r>
            <a:r>
              <a:rPr lang="nl-NL" dirty="0">
                <a:solidFill>
                  <a:srgbClr val="000000"/>
                </a:solidFill>
              </a:rPr>
              <a:t>aanvraag</a:t>
            </a:r>
            <a:r>
              <a:rPr lang="nl-NL" sz="1000" b="1"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121" name="Diamond 120"/>
          <p:cNvSpPr/>
          <p:nvPr/>
        </p:nvSpPr>
        <p:spPr>
          <a:xfrm>
            <a:off x="2733441" y="2114453"/>
            <a:ext cx="360000" cy="216000"/>
          </a:xfrm>
          <a:prstGeom prst="diamond">
            <a:avLst/>
          </a:prstGeom>
          <a:solidFill>
            <a:schemeClr val="accent2">
              <a:lumMod val="75000"/>
            </a:schemeClr>
          </a:solidFill>
          <a:ln w="254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2" name="Straight Arrow Connector 121"/>
          <p:cNvCxnSpPr>
            <a:stCxn id="121" idx="3"/>
            <a:endCxn id="48" idx="1"/>
          </p:cNvCxnSpPr>
          <p:nvPr/>
        </p:nvCxnSpPr>
        <p:spPr>
          <a:xfrm>
            <a:off x="3093441" y="2222453"/>
            <a:ext cx="972041" cy="900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Rectangle 123"/>
          <p:cNvSpPr>
            <a:spLocks noChangeAspect="1"/>
          </p:cNvSpPr>
          <p:nvPr/>
        </p:nvSpPr>
        <p:spPr>
          <a:xfrm>
            <a:off x="2997959" y="2125015"/>
            <a:ext cx="947109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nl-NL" sz="1000" dirty="0">
                <a:solidFill>
                  <a:srgbClr val="000000"/>
                </a:solidFill>
              </a:rPr>
              <a:t>handmatig</a:t>
            </a:r>
          </a:p>
          <a:p>
            <a:pPr algn="ctr"/>
            <a:r>
              <a:rPr lang="nl-NL" sz="1000" dirty="0">
                <a:solidFill>
                  <a:srgbClr val="000000"/>
                </a:solidFill>
              </a:rPr>
              <a:t>te beoordelen</a:t>
            </a:r>
          </a:p>
        </p:txBody>
      </p:sp>
      <p:cxnSp>
        <p:nvCxnSpPr>
          <p:cNvPr id="125" name="Straight Arrow Connector 124"/>
          <p:cNvCxnSpPr>
            <a:stCxn id="121" idx="2"/>
            <a:endCxn id="126" idx="2"/>
          </p:cNvCxnSpPr>
          <p:nvPr/>
        </p:nvCxnSpPr>
        <p:spPr>
          <a:xfrm rot="5400000">
            <a:off x="2764003" y="2473757"/>
            <a:ext cx="292742" cy="613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Arc 125"/>
          <p:cNvSpPr/>
          <p:nvPr/>
        </p:nvSpPr>
        <p:spPr>
          <a:xfrm flipV="1">
            <a:off x="2699676" y="2493269"/>
            <a:ext cx="207630" cy="259852"/>
          </a:xfrm>
          <a:prstGeom prst="arc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27" name="Straight Arrow Connector 126"/>
          <p:cNvCxnSpPr>
            <a:cxnSpLocks/>
          </p:cNvCxnSpPr>
          <p:nvPr/>
        </p:nvCxnSpPr>
        <p:spPr>
          <a:xfrm flipH="1" flipV="1">
            <a:off x="1801454" y="2753077"/>
            <a:ext cx="2406946" cy="674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>
            <a:spLocks noChangeAspect="1"/>
          </p:cNvSpPr>
          <p:nvPr/>
        </p:nvSpPr>
        <p:spPr>
          <a:xfrm>
            <a:off x="1875159" y="2047955"/>
            <a:ext cx="794709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r"/>
            <a:r>
              <a:rPr lang="nl-NL" sz="1000" dirty="0">
                <a:solidFill>
                  <a:srgbClr val="000000"/>
                </a:solidFill>
              </a:rPr>
              <a:t>aangevraagd</a:t>
            </a:r>
          </a:p>
        </p:txBody>
      </p:sp>
      <p:sp>
        <p:nvSpPr>
          <p:cNvPr id="129" name="Rectangle 128"/>
          <p:cNvSpPr>
            <a:spLocks noChangeAspect="1"/>
          </p:cNvSpPr>
          <p:nvPr/>
        </p:nvSpPr>
        <p:spPr>
          <a:xfrm>
            <a:off x="2976945" y="2429697"/>
            <a:ext cx="470860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nl-NL" sz="800" dirty="0">
                <a:solidFill>
                  <a:srgbClr val="000000"/>
                </a:solidFill>
              </a:rPr>
              <a:t>[automatisch</a:t>
            </a:r>
          </a:p>
          <a:p>
            <a:pPr algn="ctr"/>
            <a:r>
              <a:rPr lang="nl-NL" sz="800" dirty="0">
                <a:solidFill>
                  <a:srgbClr val="000000"/>
                </a:solidFill>
              </a:rPr>
              <a:t>akkoord]</a:t>
            </a:r>
          </a:p>
        </p:txBody>
      </p:sp>
      <p:sp>
        <p:nvSpPr>
          <p:cNvPr id="130" name="Rectangle 129"/>
          <p:cNvSpPr>
            <a:spLocks noChangeAspect="1"/>
          </p:cNvSpPr>
          <p:nvPr/>
        </p:nvSpPr>
        <p:spPr>
          <a:xfrm>
            <a:off x="1806589" y="3138771"/>
            <a:ext cx="470860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r"/>
            <a:r>
              <a:rPr lang="nl-NL" sz="1000" dirty="0">
                <a:solidFill>
                  <a:srgbClr val="000000"/>
                </a:solidFill>
              </a:rPr>
              <a:t>gereed gemeld</a:t>
            </a:r>
          </a:p>
        </p:txBody>
      </p:sp>
      <p:cxnSp>
        <p:nvCxnSpPr>
          <p:cNvPr id="131" name="Straight Arrow Connector 130"/>
          <p:cNvCxnSpPr>
            <a:cxnSpLocks/>
          </p:cNvCxnSpPr>
          <p:nvPr/>
        </p:nvCxnSpPr>
        <p:spPr>
          <a:xfrm flipH="1">
            <a:off x="4806462" y="1845285"/>
            <a:ext cx="1938" cy="43904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>
            <a:spLocks noChangeAspect="1"/>
          </p:cNvSpPr>
          <p:nvPr/>
        </p:nvSpPr>
        <p:spPr>
          <a:xfrm>
            <a:off x="2660867" y="1563730"/>
            <a:ext cx="470860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r"/>
            <a:r>
              <a:rPr lang="nl-NL" sz="1000" dirty="0">
                <a:solidFill>
                  <a:srgbClr val="000000"/>
                </a:solidFill>
              </a:rPr>
              <a:t>afgekeurd</a:t>
            </a:r>
          </a:p>
        </p:txBody>
      </p:sp>
      <p:cxnSp>
        <p:nvCxnSpPr>
          <p:cNvPr id="134" name="Straight Arrow Connector 133"/>
          <p:cNvCxnSpPr>
            <a:stCxn id="115" idx="0"/>
          </p:cNvCxnSpPr>
          <p:nvPr/>
        </p:nvCxnSpPr>
        <p:spPr>
          <a:xfrm rot="16200000" flipV="1">
            <a:off x="4208400" y="1640068"/>
            <a:ext cx="5596" cy="5314"/>
          </a:xfrm>
          <a:prstGeom prst="straightConnector1">
            <a:avLst/>
          </a:prstGeom>
          <a:ln>
            <a:solidFill>
              <a:srgbClr val="CCC6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Arc 134"/>
          <p:cNvSpPr/>
          <p:nvPr/>
        </p:nvSpPr>
        <p:spPr>
          <a:xfrm flipH="1">
            <a:off x="1710425" y="1743537"/>
            <a:ext cx="245748" cy="240734"/>
          </a:xfrm>
          <a:prstGeom prst="arc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36" name="Straight Arrow Connector 135"/>
          <p:cNvCxnSpPr>
            <a:cxnSpLocks/>
          </p:cNvCxnSpPr>
          <p:nvPr/>
        </p:nvCxnSpPr>
        <p:spPr>
          <a:xfrm flipH="1">
            <a:off x="1708220" y="1853857"/>
            <a:ext cx="2205" cy="27639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cxnSpLocks/>
            <a:stCxn id="121" idx="2"/>
          </p:cNvCxnSpPr>
          <p:nvPr/>
        </p:nvCxnSpPr>
        <p:spPr>
          <a:xfrm flipH="1" flipV="1">
            <a:off x="2911615" y="1817019"/>
            <a:ext cx="1826" cy="51343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Arc 137"/>
          <p:cNvSpPr/>
          <p:nvPr/>
        </p:nvSpPr>
        <p:spPr>
          <a:xfrm>
            <a:off x="2682322" y="1743539"/>
            <a:ext cx="229293" cy="167049"/>
          </a:xfrm>
          <a:prstGeom prst="arc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9" name="Rectangle 138"/>
          <p:cNvSpPr>
            <a:spLocks noChangeAspect="1"/>
          </p:cNvSpPr>
          <p:nvPr/>
        </p:nvSpPr>
        <p:spPr>
          <a:xfrm>
            <a:off x="2976945" y="1853367"/>
            <a:ext cx="470860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nl-NL" sz="800" dirty="0">
                <a:solidFill>
                  <a:srgbClr val="000000"/>
                </a:solidFill>
              </a:rPr>
              <a:t>[automatisch</a:t>
            </a:r>
          </a:p>
          <a:p>
            <a:pPr algn="ctr"/>
            <a:r>
              <a:rPr lang="nl-NL" sz="800" dirty="0">
                <a:solidFill>
                  <a:srgbClr val="000000"/>
                </a:solidFill>
              </a:rPr>
              <a:t>afgewezen]</a:t>
            </a:r>
          </a:p>
        </p:txBody>
      </p:sp>
      <p:cxnSp>
        <p:nvCxnSpPr>
          <p:cNvPr id="141" name="Straight Arrow Connector 140"/>
          <p:cNvCxnSpPr>
            <a:stCxn id="112" idx="4"/>
          </p:cNvCxnSpPr>
          <p:nvPr/>
        </p:nvCxnSpPr>
        <p:spPr>
          <a:xfrm rot="16200000" flipH="1">
            <a:off x="1408967" y="1981086"/>
            <a:ext cx="276161" cy="103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stCxn id="115" idx="1"/>
            <a:endCxn id="135" idx="0"/>
          </p:cNvCxnSpPr>
          <p:nvPr/>
        </p:nvCxnSpPr>
        <p:spPr>
          <a:xfrm flipH="1" flipV="1">
            <a:off x="1833299" y="1743537"/>
            <a:ext cx="2375101" cy="98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111" idx="3"/>
            <a:endCxn id="121" idx="1"/>
          </p:cNvCxnSpPr>
          <p:nvPr/>
        </p:nvCxnSpPr>
        <p:spPr>
          <a:xfrm>
            <a:off x="1816368" y="2218684"/>
            <a:ext cx="917073" cy="376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Rounded Rectangle 145"/>
          <p:cNvSpPr/>
          <p:nvPr/>
        </p:nvSpPr>
        <p:spPr>
          <a:xfrm>
            <a:off x="4208400" y="2654121"/>
            <a:ext cx="694863" cy="198000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 anchorCtr="1"/>
          <a:lstStyle/>
          <a:p>
            <a:pPr algn="ctr"/>
            <a:r>
              <a:rPr lang="nl-NL" sz="1000" b="1" dirty="0">
                <a:solidFill>
                  <a:schemeClr val="bg1"/>
                </a:solidFill>
              </a:rPr>
              <a:t>goedkeuren</a:t>
            </a:r>
          </a:p>
        </p:txBody>
      </p:sp>
      <p:cxnSp>
        <p:nvCxnSpPr>
          <p:cNvPr id="149" name="Straight Arrow Connector 148"/>
          <p:cNvCxnSpPr/>
          <p:nvPr/>
        </p:nvCxnSpPr>
        <p:spPr>
          <a:xfrm rot="5400000">
            <a:off x="4636651" y="2489449"/>
            <a:ext cx="332868" cy="15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Isosceles Triangle 43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grpSp>
        <p:nvGrpSpPr>
          <p:cNvPr id="3" name="Group 43"/>
          <p:cNvGrpSpPr/>
          <p:nvPr/>
        </p:nvGrpSpPr>
        <p:grpSpPr>
          <a:xfrm>
            <a:off x="702752" y="797721"/>
            <a:ext cx="881248" cy="321473"/>
            <a:chOff x="3940356" y="915985"/>
            <a:chExt cx="831852" cy="368967"/>
          </a:xfrm>
        </p:grpSpPr>
        <p:sp>
          <p:nvSpPr>
            <p:cNvPr id="46" name="Rectangle 45"/>
            <p:cNvSpPr>
              <a:spLocks noChangeAspect="1"/>
            </p:cNvSpPr>
            <p:nvPr/>
          </p:nvSpPr>
          <p:spPr>
            <a:xfrm>
              <a:off x="3940356" y="915985"/>
              <a:ext cx="831850" cy="1603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/>
              <a:r>
                <a:rPr lang="nl-NL" sz="900" dirty="0">
                  <a:solidFill>
                    <a:srgbClr val="FFFFFF"/>
                  </a:solidFill>
                  <a:cs typeface="Arial" charset="0"/>
                </a:rPr>
                <a:t>aanvraag</a:t>
              </a:r>
            </a:p>
          </p:txBody>
        </p:sp>
        <p:sp>
          <p:nvSpPr>
            <p:cNvPr id="47" name="Rectangle 46"/>
            <p:cNvSpPr>
              <a:spLocks noChangeAspect="1"/>
            </p:cNvSpPr>
            <p:nvPr/>
          </p:nvSpPr>
          <p:spPr>
            <a:xfrm>
              <a:off x="3940358" y="1081088"/>
              <a:ext cx="831850" cy="2038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18000" rIns="0" bIns="0"/>
            <a:lstStyle/>
            <a:p>
              <a:r>
                <a:rPr lang="nl-NL" sz="900" b="0" dirty="0">
                  <a:solidFill>
                    <a:schemeClr val="tx1"/>
                  </a:solidFill>
                  <a:cs typeface="Arial" charset="0"/>
                </a:rPr>
                <a:t>status : </a:t>
              </a:r>
              <a:r>
                <a:rPr lang="nl-NL" sz="900" b="0" dirty="0" err="1">
                  <a:solidFill>
                    <a:schemeClr val="tx1"/>
                  </a:solidFill>
                  <a:cs typeface="Arial" charset="0"/>
                </a:rPr>
                <a:t>process</a:t>
              </a:r>
              <a:endParaRPr lang="nl-NL" sz="900" b="0" dirty="0">
                <a:solidFill>
                  <a:schemeClr val="tx1"/>
                </a:solidFill>
                <a:cs typeface="Arial" charset="0"/>
              </a:endParaRPr>
            </a:p>
          </p:txBody>
        </p:sp>
      </p:grpSp>
      <p:sp>
        <p:nvSpPr>
          <p:cNvPr id="48" name="Rounded Rectangle 47"/>
          <p:cNvSpPr/>
          <p:nvPr/>
        </p:nvSpPr>
        <p:spPr>
          <a:xfrm>
            <a:off x="4065482" y="2132453"/>
            <a:ext cx="837781" cy="198000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 anchorCtr="1"/>
          <a:lstStyle/>
          <a:p>
            <a:pPr algn="ctr"/>
            <a:r>
              <a:rPr lang="nl-NL" sz="1000" b="1" dirty="0">
                <a:solidFill>
                  <a:schemeClr val="bg1"/>
                </a:solidFill>
              </a:rPr>
              <a:t>beoordelen…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AA75B9-B894-8340-9F4E-3FBB5488EA5F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55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81EE43FA-A832-F144-ACA2-C8593768E4B5}"/>
              </a:ext>
            </a:extLst>
          </p:cNvPr>
          <p:cNvSpPr txBox="1">
            <a:spLocks/>
          </p:cNvSpPr>
          <p:nvPr/>
        </p:nvSpPr>
        <p:spPr bwMode="auto">
          <a:xfrm>
            <a:off x="565263" y="-66243"/>
            <a:ext cx="4473462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25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Handmatige Keuze –</a:t>
            </a:r>
            <a:b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meer uitgaande statussen</a:t>
            </a:r>
          </a:p>
        </p:txBody>
      </p:sp>
    </p:spTree>
    <p:extLst>
      <p:ext uri="{BB962C8B-B14F-4D97-AF65-F5344CB8AC3E}">
        <p14:creationId xmlns:p14="http://schemas.microsoft.com/office/powerpoint/2010/main" val="368092610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3863429" y="1247984"/>
            <a:ext cx="1081636" cy="1714806"/>
          </a:xfrm>
          <a:prstGeom prst="rect">
            <a:avLst/>
          </a:prstGeom>
          <a:solidFill>
            <a:schemeClr val="accent3">
              <a:lumMod val="50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nl-NL" sz="1000" b="1" dirty="0">
                <a:solidFill>
                  <a:srgbClr val="000000"/>
                </a:solidFill>
              </a:rPr>
              <a:t>medewerker</a:t>
            </a:r>
          </a:p>
          <a:p>
            <a:pPr algn="ctr"/>
            <a:r>
              <a:rPr lang="nl-NL" sz="1000" b="1" dirty="0">
                <a:solidFill>
                  <a:srgbClr val="000000"/>
                </a:solidFill>
              </a:rPr>
              <a:t>leasemaatschappij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125000" y="1247982"/>
            <a:ext cx="792008" cy="1714808"/>
          </a:xfrm>
          <a:prstGeom prst="rect">
            <a:avLst/>
          </a:prstGeom>
          <a:solidFill>
            <a:schemeClr val="accent3">
              <a:lumMod val="50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nl-NL" sz="1000" b="1" dirty="0">
                <a:solidFill>
                  <a:srgbClr val="000000"/>
                </a:solidFill>
              </a:rPr>
              <a:t>garagebedrijf</a:t>
            </a:r>
          </a:p>
        </p:txBody>
      </p:sp>
      <p:sp>
        <p:nvSpPr>
          <p:cNvPr id="110" name="Rectangle 109"/>
          <p:cNvSpPr>
            <a:spLocks noChangeAspect="1"/>
          </p:cNvSpPr>
          <p:nvPr/>
        </p:nvSpPr>
        <p:spPr>
          <a:xfrm>
            <a:off x="1125000" y="1837531"/>
            <a:ext cx="483559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r"/>
            <a:r>
              <a:rPr lang="nl-NL" sz="1000" dirty="0">
                <a:solidFill>
                  <a:srgbClr val="000000"/>
                </a:solidFill>
              </a:rPr>
              <a:t>nieuw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1209481" y="2119684"/>
            <a:ext cx="606887" cy="198000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 anchorCtr="1"/>
          <a:lstStyle/>
          <a:p>
            <a:pPr algn="ctr"/>
            <a:r>
              <a:rPr lang="nl-NL" sz="1000" b="1" dirty="0">
                <a:solidFill>
                  <a:schemeClr val="bg1"/>
                </a:solidFill>
              </a:rPr>
              <a:t>aanvragen</a:t>
            </a:r>
          </a:p>
        </p:txBody>
      </p:sp>
      <p:sp>
        <p:nvSpPr>
          <p:cNvPr id="112" name="Oval 111"/>
          <p:cNvSpPr/>
          <p:nvPr/>
        </p:nvSpPr>
        <p:spPr>
          <a:xfrm>
            <a:off x="1438532" y="1627522"/>
            <a:ext cx="216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1213714" y="2545582"/>
            <a:ext cx="591971" cy="337895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 anchorCtr="1"/>
          <a:lstStyle/>
          <a:p>
            <a:pPr algn="ctr"/>
            <a:r>
              <a:rPr lang="nl-NL" sz="1000" b="1" dirty="0">
                <a:solidFill>
                  <a:schemeClr val="bg1"/>
                </a:solidFill>
              </a:rPr>
              <a:t>gereed melden</a:t>
            </a:r>
          </a:p>
        </p:txBody>
      </p:sp>
      <p:sp>
        <p:nvSpPr>
          <p:cNvPr id="114" name="Rectangle 113"/>
          <p:cNvSpPr>
            <a:spLocks noChangeAspect="1"/>
          </p:cNvSpPr>
          <p:nvPr/>
        </p:nvSpPr>
        <p:spPr>
          <a:xfrm>
            <a:off x="2660867" y="2771481"/>
            <a:ext cx="470860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r"/>
            <a:r>
              <a:rPr lang="nl-NL" sz="1000" dirty="0">
                <a:solidFill>
                  <a:srgbClr val="000000"/>
                </a:solidFill>
              </a:rPr>
              <a:t>goedgekeurd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4208400" y="1645523"/>
            <a:ext cx="694863" cy="198000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 anchorCtr="1"/>
          <a:lstStyle/>
          <a:p>
            <a:pPr algn="ctr"/>
            <a:r>
              <a:rPr lang="nl-NL" sz="1000" b="1" dirty="0">
                <a:solidFill>
                  <a:schemeClr val="bg1"/>
                </a:solidFill>
              </a:rPr>
              <a:t>afkeuren</a:t>
            </a:r>
          </a:p>
        </p:txBody>
      </p:sp>
      <p:cxnSp>
        <p:nvCxnSpPr>
          <p:cNvPr id="116" name="Straight Arrow Connector 115"/>
          <p:cNvCxnSpPr>
            <a:cxnSpLocks/>
            <a:stCxn id="113" idx="2"/>
          </p:cNvCxnSpPr>
          <p:nvPr/>
        </p:nvCxnSpPr>
        <p:spPr>
          <a:xfrm>
            <a:off x="1509700" y="2883477"/>
            <a:ext cx="3733" cy="24829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83"/>
          <p:cNvGrpSpPr/>
          <p:nvPr/>
        </p:nvGrpSpPr>
        <p:grpSpPr>
          <a:xfrm>
            <a:off x="1405432" y="3131774"/>
            <a:ext cx="216000" cy="216000"/>
            <a:chOff x="2357619" y="3936950"/>
            <a:chExt cx="216000" cy="216000"/>
          </a:xfrm>
        </p:grpSpPr>
        <p:sp>
          <p:nvSpPr>
            <p:cNvPr id="118" name="Oval 117"/>
            <p:cNvSpPr/>
            <p:nvPr/>
          </p:nvSpPr>
          <p:spPr>
            <a:xfrm>
              <a:off x="2357619" y="3936950"/>
              <a:ext cx="216000" cy="216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2394414" y="3973925"/>
              <a:ext cx="144000" cy="144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20" name="Rectangle 119"/>
          <p:cNvSpPr>
            <a:spLocks noChangeAspect="1"/>
          </p:cNvSpPr>
          <p:nvPr/>
        </p:nvSpPr>
        <p:spPr>
          <a:xfrm>
            <a:off x="2420819" y="1024198"/>
            <a:ext cx="947109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r"/>
            <a:r>
              <a:rPr lang="nl-NL" sz="1000" b="1" dirty="0">
                <a:solidFill>
                  <a:srgbClr val="000000"/>
                </a:solidFill>
              </a:rPr>
              <a:t>proces van </a:t>
            </a:r>
            <a:r>
              <a:rPr lang="nl-NL" dirty="0">
                <a:solidFill>
                  <a:srgbClr val="000000"/>
                </a:solidFill>
              </a:rPr>
              <a:t>aanvraag</a:t>
            </a:r>
            <a:r>
              <a:rPr lang="nl-NL" sz="1000" b="1"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121" name="Diamond 120"/>
          <p:cNvSpPr/>
          <p:nvPr/>
        </p:nvSpPr>
        <p:spPr>
          <a:xfrm>
            <a:off x="2733441" y="2114453"/>
            <a:ext cx="360000" cy="216000"/>
          </a:xfrm>
          <a:prstGeom prst="diamond">
            <a:avLst/>
          </a:prstGeom>
          <a:solidFill>
            <a:schemeClr val="accent2">
              <a:lumMod val="75000"/>
            </a:schemeClr>
          </a:solidFill>
          <a:ln w="254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2" name="Straight Arrow Connector 121"/>
          <p:cNvCxnSpPr>
            <a:stCxn id="121" idx="3"/>
            <a:endCxn id="48" idx="1"/>
          </p:cNvCxnSpPr>
          <p:nvPr/>
        </p:nvCxnSpPr>
        <p:spPr>
          <a:xfrm>
            <a:off x="3093441" y="2222453"/>
            <a:ext cx="972041" cy="900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Rectangle 123"/>
          <p:cNvSpPr>
            <a:spLocks noChangeAspect="1"/>
          </p:cNvSpPr>
          <p:nvPr/>
        </p:nvSpPr>
        <p:spPr>
          <a:xfrm>
            <a:off x="2997959" y="2125015"/>
            <a:ext cx="947109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nl-NL" sz="1000" dirty="0">
                <a:solidFill>
                  <a:srgbClr val="000000"/>
                </a:solidFill>
              </a:rPr>
              <a:t>handmatig</a:t>
            </a:r>
          </a:p>
          <a:p>
            <a:pPr algn="ctr"/>
            <a:r>
              <a:rPr lang="nl-NL" sz="1000" dirty="0">
                <a:solidFill>
                  <a:srgbClr val="000000"/>
                </a:solidFill>
              </a:rPr>
              <a:t>te beoordelen</a:t>
            </a:r>
          </a:p>
        </p:txBody>
      </p:sp>
      <p:cxnSp>
        <p:nvCxnSpPr>
          <p:cNvPr id="125" name="Straight Arrow Connector 124"/>
          <p:cNvCxnSpPr>
            <a:stCxn id="121" idx="2"/>
            <a:endCxn id="126" idx="2"/>
          </p:cNvCxnSpPr>
          <p:nvPr/>
        </p:nvCxnSpPr>
        <p:spPr>
          <a:xfrm rot="5400000">
            <a:off x="2764003" y="2473757"/>
            <a:ext cx="292742" cy="613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Arc 125"/>
          <p:cNvSpPr/>
          <p:nvPr/>
        </p:nvSpPr>
        <p:spPr>
          <a:xfrm flipV="1">
            <a:off x="2699676" y="2493269"/>
            <a:ext cx="207630" cy="259852"/>
          </a:xfrm>
          <a:prstGeom prst="arc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27" name="Straight Arrow Connector 126"/>
          <p:cNvCxnSpPr>
            <a:cxnSpLocks/>
          </p:cNvCxnSpPr>
          <p:nvPr/>
        </p:nvCxnSpPr>
        <p:spPr>
          <a:xfrm flipH="1" flipV="1">
            <a:off x="1801454" y="2753077"/>
            <a:ext cx="2406946" cy="674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>
            <a:spLocks noChangeAspect="1"/>
          </p:cNvSpPr>
          <p:nvPr/>
        </p:nvSpPr>
        <p:spPr>
          <a:xfrm>
            <a:off x="1875159" y="2047955"/>
            <a:ext cx="794709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r"/>
            <a:r>
              <a:rPr lang="nl-NL" sz="1000" dirty="0">
                <a:solidFill>
                  <a:srgbClr val="000000"/>
                </a:solidFill>
              </a:rPr>
              <a:t>aangevraagd</a:t>
            </a:r>
          </a:p>
        </p:txBody>
      </p:sp>
      <p:sp>
        <p:nvSpPr>
          <p:cNvPr id="129" name="Rectangle 128"/>
          <p:cNvSpPr>
            <a:spLocks noChangeAspect="1"/>
          </p:cNvSpPr>
          <p:nvPr/>
        </p:nvSpPr>
        <p:spPr>
          <a:xfrm>
            <a:off x="2976945" y="2429697"/>
            <a:ext cx="470860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nl-NL" sz="800" dirty="0">
                <a:solidFill>
                  <a:srgbClr val="000000"/>
                </a:solidFill>
              </a:rPr>
              <a:t>[automatisch</a:t>
            </a:r>
          </a:p>
          <a:p>
            <a:pPr algn="ctr"/>
            <a:r>
              <a:rPr lang="nl-NL" sz="800" dirty="0">
                <a:solidFill>
                  <a:srgbClr val="000000"/>
                </a:solidFill>
              </a:rPr>
              <a:t>akkoord]</a:t>
            </a:r>
          </a:p>
        </p:txBody>
      </p:sp>
      <p:sp>
        <p:nvSpPr>
          <p:cNvPr id="130" name="Rectangle 129"/>
          <p:cNvSpPr>
            <a:spLocks noChangeAspect="1"/>
          </p:cNvSpPr>
          <p:nvPr/>
        </p:nvSpPr>
        <p:spPr>
          <a:xfrm>
            <a:off x="1806589" y="3138771"/>
            <a:ext cx="470860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r"/>
            <a:r>
              <a:rPr lang="nl-NL" sz="1000" dirty="0">
                <a:solidFill>
                  <a:srgbClr val="000000"/>
                </a:solidFill>
              </a:rPr>
              <a:t>gereed gemeld</a:t>
            </a:r>
          </a:p>
        </p:txBody>
      </p:sp>
      <p:cxnSp>
        <p:nvCxnSpPr>
          <p:cNvPr id="131" name="Straight Arrow Connector 130"/>
          <p:cNvCxnSpPr>
            <a:cxnSpLocks/>
          </p:cNvCxnSpPr>
          <p:nvPr/>
        </p:nvCxnSpPr>
        <p:spPr>
          <a:xfrm flipH="1">
            <a:off x="4806462" y="1845285"/>
            <a:ext cx="1938" cy="43904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>
            <a:spLocks noChangeAspect="1"/>
          </p:cNvSpPr>
          <p:nvPr/>
        </p:nvSpPr>
        <p:spPr>
          <a:xfrm>
            <a:off x="2660867" y="1563730"/>
            <a:ext cx="470860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r"/>
            <a:r>
              <a:rPr lang="nl-NL" sz="1000" dirty="0">
                <a:solidFill>
                  <a:srgbClr val="000000"/>
                </a:solidFill>
              </a:rPr>
              <a:t>afgekeurd</a:t>
            </a:r>
          </a:p>
        </p:txBody>
      </p:sp>
      <p:cxnSp>
        <p:nvCxnSpPr>
          <p:cNvPr id="134" name="Straight Arrow Connector 133"/>
          <p:cNvCxnSpPr>
            <a:stCxn id="115" idx="0"/>
          </p:cNvCxnSpPr>
          <p:nvPr/>
        </p:nvCxnSpPr>
        <p:spPr>
          <a:xfrm rot="16200000" flipV="1">
            <a:off x="4208400" y="1640068"/>
            <a:ext cx="5596" cy="5314"/>
          </a:xfrm>
          <a:prstGeom prst="straightConnector1">
            <a:avLst/>
          </a:prstGeom>
          <a:ln>
            <a:solidFill>
              <a:srgbClr val="CCC6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Arc 134"/>
          <p:cNvSpPr/>
          <p:nvPr/>
        </p:nvSpPr>
        <p:spPr>
          <a:xfrm flipH="1">
            <a:off x="1710425" y="1743537"/>
            <a:ext cx="245748" cy="240734"/>
          </a:xfrm>
          <a:prstGeom prst="arc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36" name="Straight Arrow Connector 135"/>
          <p:cNvCxnSpPr>
            <a:cxnSpLocks/>
          </p:cNvCxnSpPr>
          <p:nvPr/>
        </p:nvCxnSpPr>
        <p:spPr>
          <a:xfrm flipH="1">
            <a:off x="1708220" y="1853857"/>
            <a:ext cx="2205" cy="27639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cxnSpLocks/>
            <a:stCxn id="121" idx="2"/>
          </p:cNvCxnSpPr>
          <p:nvPr/>
        </p:nvCxnSpPr>
        <p:spPr>
          <a:xfrm flipH="1" flipV="1">
            <a:off x="2911615" y="1817019"/>
            <a:ext cx="1826" cy="51343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Arc 137"/>
          <p:cNvSpPr/>
          <p:nvPr/>
        </p:nvSpPr>
        <p:spPr>
          <a:xfrm>
            <a:off x="2682322" y="1743539"/>
            <a:ext cx="229293" cy="167049"/>
          </a:xfrm>
          <a:prstGeom prst="arc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9" name="Rectangle 138"/>
          <p:cNvSpPr>
            <a:spLocks noChangeAspect="1"/>
          </p:cNvSpPr>
          <p:nvPr/>
        </p:nvSpPr>
        <p:spPr>
          <a:xfrm>
            <a:off x="2976945" y="1853367"/>
            <a:ext cx="470860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nl-NL" sz="800" dirty="0">
                <a:solidFill>
                  <a:srgbClr val="000000"/>
                </a:solidFill>
              </a:rPr>
              <a:t>[automatisch</a:t>
            </a:r>
          </a:p>
          <a:p>
            <a:pPr algn="ctr"/>
            <a:r>
              <a:rPr lang="nl-NL" sz="800" dirty="0">
                <a:solidFill>
                  <a:srgbClr val="000000"/>
                </a:solidFill>
              </a:rPr>
              <a:t>afgewezen]</a:t>
            </a:r>
          </a:p>
        </p:txBody>
      </p:sp>
      <p:cxnSp>
        <p:nvCxnSpPr>
          <p:cNvPr id="141" name="Straight Arrow Connector 140"/>
          <p:cNvCxnSpPr>
            <a:stCxn id="112" idx="4"/>
          </p:cNvCxnSpPr>
          <p:nvPr/>
        </p:nvCxnSpPr>
        <p:spPr>
          <a:xfrm rot="16200000" flipH="1">
            <a:off x="1408967" y="1981086"/>
            <a:ext cx="276161" cy="103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stCxn id="115" idx="1"/>
            <a:endCxn id="135" idx="0"/>
          </p:cNvCxnSpPr>
          <p:nvPr/>
        </p:nvCxnSpPr>
        <p:spPr>
          <a:xfrm flipH="1" flipV="1">
            <a:off x="1833299" y="1743537"/>
            <a:ext cx="2375101" cy="98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111" idx="3"/>
            <a:endCxn id="121" idx="1"/>
          </p:cNvCxnSpPr>
          <p:nvPr/>
        </p:nvCxnSpPr>
        <p:spPr>
          <a:xfrm>
            <a:off x="1816368" y="2218684"/>
            <a:ext cx="917073" cy="376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Rounded Rectangle 145"/>
          <p:cNvSpPr/>
          <p:nvPr/>
        </p:nvSpPr>
        <p:spPr>
          <a:xfrm>
            <a:off x="4208400" y="2654121"/>
            <a:ext cx="694863" cy="198000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 anchorCtr="1"/>
          <a:lstStyle/>
          <a:p>
            <a:pPr algn="ctr"/>
            <a:r>
              <a:rPr lang="nl-NL" sz="1000" b="1" dirty="0">
                <a:solidFill>
                  <a:schemeClr val="bg1"/>
                </a:solidFill>
              </a:rPr>
              <a:t>goedkeuren</a:t>
            </a:r>
          </a:p>
        </p:txBody>
      </p:sp>
      <p:cxnSp>
        <p:nvCxnSpPr>
          <p:cNvPr id="149" name="Straight Arrow Connector 148"/>
          <p:cNvCxnSpPr/>
          <p:nvPr/>
        </p:nvCxnSpPr>
        <p:spPr>
          <a:xfrm rot="5400000">
            <a:off x="4636651" y="2489449"/>
            <a:ext cx="332868" cy="15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Isosceles Triangle 43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grpSp>
        <p:nvGrpSpPr>
          <p:cNvPr id="3" name="Group 43"/>
          <p:cNvGrpSpPr/>
          <p:nvPr/>
        </p:nvGrpSpPr>
        <p:grpSpPr>
          <a:xfrm>
            <a:off x="702752" y="797721"/>
            <a:ext cx="881248" cy="321473"/>
            <a:chOff x="3940356" y="915985"/>
            <a:chExt cx="831852" cy="368967"/>
          </a:xfrm>
        </p:grpSpPr>
        <p:sp>
          <p:nvSpPr>
            <p:cNvPr id="46" name="Rectangle 45"/>
            <p:cNvSpPr>
              <a:spLocks noChangeAspect="1"/>
            </p:cNvSpPr>
            <p:nvPr/>
          </p:nvSpPr>
          <p:spPr>
            <a:xfrm>
              <a:off x="3940356" y="915985"/>
              <a:ext cx="831850" cy="1603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/>
              <a:r>
                <a:rPr lang="nl-NL" sz="900" dirty="0">
                  <a:solidFill>
                    <a:srgbClr val="FFFFFF"/>
                  </a:solidFill>
                  <a:cs typeface="Arial" charset="0"/>
                </a:rPr>
                <a:t>aanvraag</a:t>
              </a:r>
            </a:p>
          </p:txBody>
        </p:sp>
        <p:sp>
          <p:nvSpPr>
            <p:cNvPr id="47" name="Rectangle 46"/>
            <p:cNvSpPr>
              <a:spLocks noChangeAspect="1"/>
            </p:cNvSpPr>
            <p:nvPr/>
          </p:nvSpPr>
          <p:spPr>
            <a:xfrm>
              <a:off x="3940358" y="1081088"/>
              <a:ext cx="831850" cy="2038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/>
            <a:lstStyle/>
            <a:p>
              <a:r>
                <a:rPr lang="nl-NL" sz="900" b="0" dirty="0">
                  <a:solidFill>
                    <a:schemeClr val="tx1"/>
                  </a:solidFill>
                  <a:cs typeface="Arial" charset="0"/>
                </a:rPr>
                <a:t>status : </a:t>
              </a:r>
              <a:r>
                <a:rPr lang="nl-NL" sz="900" b="0" dirty="0" err="1">
                  <a:solidFill>
                    <a:schemeClr val="tx1"/>
                  </a:solidFill>
                  <a:cs typeface="Arial" charset="0"/>
                </a:rPr>
                <a:t>process</a:t>
              </a:r>
              <a:endParaRPr lang="nl-NL" sz="900" b="0" dirty="0">
                <a:solidFill>
                  <a:schemeClr val="tx1"/>
                </a:solidFill>
                <a:cs typeface="Arial" charset="0"/>
              </a:endParaRPr>
            </a:p>
          </p:txBody>
        </p:sp>
      </p:grpSp>
      <p:sp>
        <p:nvSpPr>
          <p:cNvPr id="48" name="Rounded Rectangle 47"/>
          <p:cNvSpPr/>
          <p:nvPr/>
        </p:nvSpPr>
        <p:spPr>
          <a:xfrm>
            <a:off x="4065482" y="2132453"/>
            <a:ext cx="837781" cy="198000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 anchorCtr="1"/>
          <a:lstStyle/>
          <a:p>
            <a:pPr algn="ctr"/>
            <a:r>
              <a:rPr lang="nl-NL" sz="1000" b="1" dirty="0">
                <a:solidFill>
                  <a:schemeClr val="bg1"/>
                </a:solidFill>
              </a:rPr>
              <a:t>beoordelen…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A8B73CC6-EF08-204E-B8BC-D9BF3933D949}"/>
              </a:ext>
            </a:extLst>
          </p:cNvPr>
          <p:cNvSpPr txBox="1">
            <a:spLocks/>
          </p:cNvSpPr>
          <p:nvPr/>
        </p:nvSpPr>
        <p:spPr bwMode="auto">
          <a:xfrm>
            <a:off x="565263" y="-66243"/>
            <a:ext cx="4237028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25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Activiteit</a:t>
            </a:r>
            <a:r>
              <a:rPr kumimoji="0" lang="nl-NL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die enige tijd duurt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14777EE-1C2E-B846-BCC6-1F8F570C0944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56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11DF6424-1B04-0641-A6B4-9256DC05CA96}"/>
              </a:ext>
            </a:extLst>
          </p:cNvPr>
          <p:cNvSpPr/>
          <p:nvPr/>
        </p:nvSpPr>
        <p:spPr>
          <a:xfrm>
            <a:off x="2042019" y="463343"/>
            <a:ext cx="1160920" cy="370016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 anchorCtr="1"/>
          <a:lstStyle/>
          <a:p>
            <a:pPr algn="ctr"/>
            <a:r>
              <a:rPr lang="nl-NL" sz="1000" b="1" dirty="0">
                <a:solidFill>
                  <a:schemeClr val="bg1"/>
                </a:solidFill>
              </a:rPr>
              <a:t>«</a:t>
            </a:r>
            <a:r>
              <a:rPr lang="nl-NL" dirty="0" err="1">
                <a:solidFill>
                  <a:schemeClr val="bg1"/>
                </a:solidFill>
              </a:rPr>
              <a:t>takes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some</a:t>
            </a:r>
            <a:r>
              <a:rPr lang="nl-NL" dirty="0">
                <a:solidFill>
                  <a:schemeClr val="bg1"/>
                </a:solidFill>
              </a:rPr>
              <a:t> time»</a:t>
            </a:r>
            <a:endParaRPr lang="nl-NL" sz="1000" b="1" dirty="0">
              <a:solidFill>
                <a:schemeClr val="bg1"/>
              </a:solidFill>
            </a:endParaRPr>
          </a:p>
          <a:p>
            <a:pPr algn="ctr"/>
            <a:r>
              <a:rPr lang="nl-NL" sz="1000" b="1" dirty="0">
                <a:solidFill>
                  <a:schemeClr val="bg1"/>
                </a:solidFill>
              </a:rPr>
              <a:t>activiteit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9F1A641B-5F1A-5E44-9AD1-6185334641C2}"/>
              </a:ext>
            </a:extLst>
          </p:cNvPr>
          <p:cNvSpPr/>
          <p:nvPr/>
        </p:nvSpPr>
        <p:spPr>
          <a:xfrm>
            <a:off x="3485022" y="608621"/>
            <a:ext cx="664947" cy="214790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 anchorCtr="1"/>
          <a:lstStyle/>
          <a:p>
            <a:pPr algn="ctr"/>
            <a:r>
              <a:rPr lang="nl-NL" sz="1000" b="1" dirty="0">
                <a:solidFill>
                  <a:schemeClr val="bg1"/>
                </a:solidFill>
              </a:rPr>
              <a:t>activiteit...</a:t>
            </a:r>
          </a:p>
        </p:txBody>
      </p:sp>
    </p:spTree>
    <p:extLst>
      <p:ext uri="{BB962C8B-B14F-4D97-AF65-F5344CB8AC3E}">
        <p14:creationId xmlns:p14="http://schemas.microsoft.com/office/powerpoint/2010/main" val="341186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2" grpId="0" animBg="1"/>
      <p:bldP spid="5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111"/>
          <p:cNvGrpSpPr/>
          <p:nvPr/>
        </p:nvGrpSpPr>
        <p:grpSpPr>
          <a:xfrm>
            <a:off x="3269997" y="462413"/>
            <a:ext cx="941611" cy="3149468"/>
            <a:chOff x="3269997" y="462413"/>
            <a:chExt cx="941611" cy="3149468"/>
          </a:xfrm>
        </p:grpSpPr>
        <p:sp>
          <p:nvSpPr>
            <p:cNvPr id="168" name="Rectangle 167"/>
            <p:cNvSpPr/>
            <p:nvPr/>
          </p:nvSpPr>
          <p:spPr>
            <a:xfrm>
              <a:off x="3269997" y="462413"/>
              <a:ext cx="941611" cy="3149468"/>
            </a:xfrm>
            <a:prstGeom prst="rect">
              <a:avLst/>
            </a:prstGeom>
            <a:solidFill>
              <a:schemeClr val="accent3">
                <a:lumMod val="50000"/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 anchorCtr="1"/>
            <a:lstStyle/>
            <a:p>
              <a:pPr algn="ctr"/>
              <a:r>
                <a:rPr lang="nl-NL" dirty="0" err="1">
                  <a:solidFill>
                    <a:srgbClr val="000000"/>
                  </a:solidFill>
                </a:rPr>
                <a:t>debiteuren-beheerder</a:t>
              </a:r>
              <a:endParaRPr lang="nl-NL" dirty="0">
                <a:solidFill>
                  <a:srgbClr val="000000"/>
                </a:solidFill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3325977" y="3193933"/>
              <a:ext cx="848504" cy="341254"/>
            </a:xfrm>
            <a:prstGeom prst="roundRect">
              <a:avLst>
                <a:gd name="adj" fmla="val 28432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18000" rIns="0" bIns="35995" rtlCol="0" anchor="ctr" anchorCtr="1"/>
            <a:lstStyle/>
            <a:p>
              <a:pPr algn="ctr"/>
              <a:r>
                <a:rPr lang="nl-NL" dirty="0">
                  <a:solidFill>
                    <a:schemeClr val="bg1"/>
                  </a:solidFill>
                </a:rPr>
                <a:t>debiteur bellen…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190631" y="455419"/>
            <a:ext cx="941611" cy="3149468"/>
            <a:chOff x="2190631" y="455419"/>
            <a:chExt cx="941611" cy="3149468"/>
          </a:xfrm>
        </p:grpSpPr>
        <p:sp>
          <p:nvSpPr>
            <p:cNvPr id="100" name="Rectangle 99"/>
            <p:cNvSpPr/>
            <p:nvPr/>
          </p:nvSpPr>
          <p:spPr>
            <a:xfrm>
              <a:off x="2190631" y="455419"/>
              <a:ext cx="941611" cy="3149468"/>
            </a:xfrm>
            <a:prstGeom prst="rect">
              <a:avLst/>
            </a:prstGeom>
            <a:solidFill>
              <a:schemeClr val="accent3">
                <a:lumMod val="50000"/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 anchorCtr="1"/>
            <a:lstStyle/>
            <a:p>
              <a:pPr algn="ctr"/>
              <a:r>
                <a:rPr lang="nl-NL" dirty="0" err="1">
                  <a:solidFill>
                    <a:srgbClr val="000000"/>
                  </a:solidFill>
                </a:rPr>
                <a:t>boekhoud-systeem</a:t>
              </a:r>
              <a:endParaRPr lang="nl-NL" dirty="0">
                <a:solidFill>
                  <a:srgbClr val="000000"/>
                </a:solidFill>
              </a:endParaRPr>
            </a:p>
          </p:txBody>
        </p:sp>
        <p:sp>
          <p:nvSpPr>
            <p:cNvPr id="174" name="Rounded Rectangle 173"/>
            <p:cNvSpPr/>
            <p:nvPr/>
          </p:nvSpPr>
          <p:spPr>
            <a:xfrm>
              <a:off x="2314004" y="843464"/>
              <a:ext cx="694863" cy="341254"/>
            </a:xfrm>
            <a:prstGeom prst="roundRect">
              <a:avLst>
                <a:gd name="adj" fmla="val 28432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18000" rIns="0" bIns="35995" rtlCol="0" anchor="ctr" anchorCtr="1"/>
            <a:lstStyle/>
            <a:p>
              <a:pPr algn="ctr"/>
              <a:r>
                <a:rPr lang="nl-NL" dirty="0">
                  <a:solidFill>
                    <a:schemeClr val="bg1"/>
                  </a:solidFill>
                </a:rPr>
                <a:t>betaling koppelen</a:t>
              </a:r>
            </a:p>
          </p:txBody>
        </p:sp>
      </p:grpSp>
      <p:sp>
        <p:nvSpPr>
          <p:cNvPr id="16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529071" y="-48325"/>
            <a:ext cx="116089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14" bIns="4571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>
                <a:solidFill>
                  <a:srgbClr val="000000"/>
                </a:solidFill>
              </a:rPr>
              <a:t>Timer</a:t>
            </a:r>
          </a:p>
        </p:txBody>
      </p:sp>
      <p:grpSp>
        <p:nvGrpSpPr>
          <p:cNvPr id="307" name="Group 306"/>
          <p:cNvGrpSpPr/>
          <p:nvPr/>
        </p:nvGrpSpPr>
        <p:grpSpPr>
          <a:xfrm>
            <a:off x="1359394" y="844349"/>
            <a:ext cx="954610" cy="169742"/>
            <a:chOff x="1359394" y="574427"/>
            <a:chExt cx="954610" cy="169742"/>
          </a:xfrm>
        </p:grpSpPr>
        <p:cxnSp>
          <p:nvCxnSpPr>
            <p:cNvPr id="172" name="Straight Arrow Connector 171"/>
            <p:cNvCxnSpPr>
              <a:stCxn id="180" idx="3"/>
              <a:endCxn id="174" idx="1"/>
            </p:cNvCxnSpPr>
            <p:nvPr/>
          </p:nvCxnSpPr>
          <p:spPr>
            <a:xfrm>
              <a:off x="1359394" y="740577"/>
              <a:ext cx="954610" cy="3592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Rectangle 172"/>
            <p:cNvSpPr>
              <a:spLocks noChangeAspect="1"/>
            </p:cNvSpPr>
            <p:nvPr/>
          </p:nvSpPr>
          <p:spPr>
            <a:xfrm>
              <a:off x="1464857" y="574427"/>
              <a:ext cx="470861" cy="161279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r"/>
              <a:r>
                <a:rPr lang="nl-NL" dirty="0">
                  <a:solidFill>
                    <a:srgbClr val="000000"/>
                  </a:solidFill>
                </a:rPr>
                <a:t>te betalen</a:t>
              </a:r>
            </a:p>
          </p:txBody>
        </p:sp>
      </p:grpSp>
      <p:grpSp>
        <p:nvGrpSpPr>
          <p:cNvPr id="308" name="Group 307"/>
          <p:cNvGrpSpPr/>
          <p:nvPr/>
        </p:nvGrpSpPr>
        <p:grpSpPr>
          <a:xfrm>
            <a:off x="3008867" y="737891"/>
            <a:ext cx="2006059" cy="384317"/>
            <a:chOff x="3008867" y="459389"/>
            <a:chExt cx="2006059" cy="384317"/>
          </a:xfrm>
        </p:grpSpPr>
        <p:cxnSp>
          <p:nvCxnSpPr>
            <p:cNvPr id="170" name="Straight Arrow Connector 169"/>
            <p:cNvCxnSpPr>
              <a:stCxn id="174" idx="3"/>
              <a:endCxn id="177" idx="2"/>
            </p:cNvCxnSpPr>
            <p:nvPr/>
          </p:nvCxnSpPr>
          <p:spPr>
            <a:xfrm>
              <a:off x="3008867" y="730230"/>
              <a:ext cx="1472106" cy="5476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Rectangle 174"/>
            <p:cNvSpPr>
              <a:spLocks noChangeAspect="1"/>
            </p:cNvSpPr>
            <p:nvPr/>
          </p:nvSpPr>
          <p:spPr>
            <a:xfrm>
              <a:off x="4390397" y="459389"/>
              <a:ext cx="624529" cy="161279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r>
                <a:rPr lang="nl-NL" dirty="0">
                  <a:solidFill>
                    <a:srgbClr val="000000"/>
                  </a:solidFill>
                </a:rPr>
                <a:t>betaald</a:t>
              </a:r>
            </a:p>
          </p:txBody>
        </p:sp>
        <p:grpSp>
          <p:nvGrpSpPr>
            <p:cNvPr id="176" name="Group 83"/>
            <p:cNvGrpSpPr/>
            <p:nvPr/>
          </p:nvGrpSpPr>
          <p:grpSpPr>
            <a:xfrm>
              <a:off x="4480973" y="627706"/>
              <a:ext cx="216000" cy="216000"/>
              <a:chOff x="2357619" y="3936950"/>
              <a:chExt cx="216000" cy="216000"/>
            </a:xfrm>
          </p:grpSpPr>
          <p:sp>
            <p:nvSpPr>
              <p:cNvPr id="177" name="Oval 176"/>
              <p:cNvSpPr/>
              <p:nvPr/>
            </p:nvSpPr>
            <p:spPr>
              <a:xfrm>
                <a:off x="2357619" y="3936950"/>
                <a:ext cx="216000" cy="216000"/>
              </a:xfrm>
              <a:prstGeom prst="ellipse">
                <a:avLst/>
              </a:prstGeom>
              <a:noFill/>
              <a:ln w="25400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2394414" y="3970576"/>
                <a:ext cx="144000" cy="144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79" name="Rectangle 178"/>
          <p:cNvSpPr>
            <a:spLocks noChangeAspect="1"/>
          </p:cNvSpPr>
          <p:nvPr/>
        </p:nvSpPr>
        <p:spPr>
          <a:xfrm>
            <a:off x="666088" y="251337"/>
            <a:ext cx="947109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r"/>
            <a:r>
              <a:rPr lang="nl-NL" dirty="0">
                <a:solidFill>
                  <a:srgbClr val="000000"/>
                </a:solidFill>
              </a:rPr>
              <a:t>proces van factuur:</a:t>
            </a:r>
          </a:p>
        </p:txBody>
      </p:sp>
      <p:grpSp>
        <p:nvGrpSpPr>
          <p:cNvPr id="306" name="Group 305"/>
          <p:cNvGrpSpPr/>
          <p:nvPr/>
        </p:nvGrpSpPr>
        <p:grpSpPr>
          <a:xfrm>
            <a:off x="664531" y="462412"/>
            <a:ext cx="694863" cy="718714"/>
            <a:chOff x="664531" y="192490"/>
            <a:chExt cx="694863" cy="718714"/>
          </a:xfrm>
        </p:grpSpPr>
        <p:sp>
          <p:nvSpPr>
            <p:cNvPr id="171" name="Oval 170"/>
            <p:cNvSpPr/>
            <p:nvPr/>
          </p:nvSpPr>
          <p:spPr>
            <a:xfrm>
              <a:off x="895188" y="192490"/>
              <a:ext cx="216000" cy="216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4" rIns="91427" bIns="45714"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0" name="Rounded Rectangle 179"/>
            <p:cNvSpPr/>
            <p:nvPr/>
          </p:nvSpPr>
          <p:spPr>
            <a:xfrm>
              <a:off x="664531" y="569950"/>
              <a:ext cx="694863" cy="341254"/>
            </a:xfrm>
            <a:prstGeom prst="roundRect">
              <a:avLst>
                <a:gd name="adj" fmla="val 28432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18000" rIns="0" bIns="36000" rtlCol="0" anchor="ctr" anchorCtr="1"/>
            <a:lstStyle/>
            <a:p>
              <a:pPr algn="ctr"/>
              <a:r>
                <a:rPr lang="nl-NL" dirty="0">
                  <a:solidFill>
                    <a:schemeClr val="bg1"/>
                  </a:solidFill>
                </a:rPr>
                <a:t>versturen naar klant</a:t>
              </a:r>
            </a:p>
          </p:txBody>
        </p:sp>
        <p:cxnSp>
          <p:nvCxnSpPr>
            <p:cNvPr id="184" name="Straight Arrow Connector 183"/>
            <p:cNvCxnSpPr>
              <a:stCxn id="171" idx="4"/>
            </p:cNvCxnSpPr>
            <p:nvPr/>
          </p:nvCxnSpPr>
          <p:spPr>
            <a:xfrm rot="16200000" flipH="1">
              <a:off x="922457" y="489220"/>
              <a:ext cx="161462" cy="1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9" name="Group 308"/>
          <p:cNvGrpSpPr/>
          <p:nvPr/>
        </p:nvGrpSpPr>
        <p:grpSpPr>
          <a:xfrm>
            <a:off x="1214588" y="1010499"/>
            <a:ext cx="710929" cy="470552"/>
            <a:chOff x="1214588" y="740577"/>
            <a:chExt cx="710929" cy="470552"/>
          </a:xfrm>
        </p:grpSpPr>
        <p:cxnSp>
          <p:nvCxnSpPr>
            <p:cNvPr id="186" name="Straight Arrow Connector 185"/>
            <p:cNvCxnSpPr>
              <a:stCxn id="187" idx="2"/>
              <a:endCxn id="181" idx="0"/>
            </p:cNvCxnSpPr>
            <p:nvPr/>
          </p:nvCxnSpPr>
          <p:spPr>
            <a:xfrm rot="16200000" flipH="1">
              <a:off x="1733387" y="892674"/>
              <a:ext cx="65819" cy="2129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Collate 180"/>
            <p:cNvSpPr/>
            <p:nvPr/>
          </p:nvSpPr>
          <p:spPr>
            <a:xfrm>
              <a:off x="1609204" y="926649"/>
              <a:ext cx="316313" cy="284480"/>
            </a:xfrm>
            <a:prstGeom prst="flowChartCol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7" name="Arc 186"/>
            <p:cNvSpPr/>
            <p:nvPr/>
          </p:nvSpPr>
          <p:spPr>
            <a:xfrm>
              <a:off x="1557603" y="740577"/>
              <a:ext cx="207629" cy="240506"/>
            </a:xfrm>
            <a:prstGeom prst="arc">
              <a:avLst/>
            </a:prstGeom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91427" tIns="45714" rIns="91427" bIns="45714"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8" name="Rectangle 187"/>
            <p:cNvSpPr>
              <a:spLocks noChangeAspect="1"/>
            </p:cNvSpPr>
            <p:nvPr/>
          </p:nvSpPr>
          <p:spPr>
            <a:xfrm>
              <a:off x="1214588" y="967036"/>
              <a:ext cx="470861" cy="161279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 algn="r"/>
              <a:r>
                <a:rPr lang="nl-NL" dirty="0">
                  <a:solidFill>
                    <a:srgbClr val="000000"/>
                  </a:solidFill>
                </a:rPr>
                <a:t>na 1 week</a:t>
              </a:r>
            </a:p>
          </p:txBody>
        </p:sp>
      </p:grpSp>
      <p:grpSp>
        <p:nvGrpSpPr>
          <p:cNvPr id="341" name="Group 340"/>
          <p:cNvGrpSpPr/>
          <p:nvPr/>
        </p:nvGrpSpPr>
        <p:grpSpPr>
          <a:xfrm>
            <a:off x="4074165" y="1571299"/>
            <a:ext cx="989592" cy="466380"/>
            <a:chOff x="4074165" y="1301377"/>
            <a:chExt cx="989592" cy="466380"/>
          </a:xfrm>
        </p:grpSpPr>
        <p:cxnSp>
          <p:nvCxnSpPr>
            <p:cNvPr id="202" name="Straight Arrow Connector 201"/>
            <p:cNvCxnSpPr>
              <a:endCxn id="205" idx="2"/>
            </p:cNvCxnSpPr>
            <p:nvPr/>
          </p:nvCxnSpPr>
          <p:spPr>
            <a:xfrm>
              <a:off x="4074165" y="1656673"/>
              <a:ext cx="406808" cy="3084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Rectangle 202"/>
            <p:cNvSpPr>
              <a:spLocks noChangeAspect="1"/>
            </p:cNvSpPr>
            <p:nvPr/>
          </p:nvSpPr>
          <p:spPr>
            <a:xfrm>
              <a:off x="4289912" y="1301377"/>
              <a:ext cx="773845" cy="161279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r>
                <a:rPr lang="nl-NL" dirty="0" err="1">
                  <a:solidFill>
                    <a:srgbClr val="000000"/>
                  </a:solidFill>
                </a:rPr>
                <a:t>incassoburo</a:t>
              </a:r>
              <a:endParaRPr lang="nl-NL" dirty="0">
                <a:solidFill>
                  <a:srgbClr val="000000"/>
                </a:solidFill>
              </a:endParaRPr>
            </a:p>
            <a:p>
              <a:r>
                <a:rPr lang="nl-NL" dirty="0">
                  <a:solidFill>
                    <a:srgbClr val="000000"/>
                  </a:solidFill>
                </a:rPr>
                <a:t>ingeschakeld</a:t>
              </a:r>
            </a:p>
          </p:txBody>
        </p:sp>
        <p:grpSp>
          <p:nvGrpSpPr>
            <p:cNvPr id="204" name="Group 83"/>
            <p:cNvGrpSpPr/>
            <p:nvPr/>
          </p:nvGrpSpPr>
          <p:grpSpPr>
            <a:xfrm>
              <a:off x="4480973" y="1551757"/>
              <a:ext cx="216000" cy="216000"/>
              <a:chOff x="2357619" y="3936950"/>
              <a:chExt cx="216000" cy="216000"/>
            </a:xfrm>
          </p:grpSpPr>
          <p:sp>
            <p:nvSpPr>
              <p:cNvPr id="205" name="Oval 204"/>
              <p:cNvSpPr/>
              <p:nvPr/>
            </p:nvSpPr>
            <p:spPr>
              <a:xfrm>
                <a:off x="2357619" y="3936950"/>
                <a:ext cx="216000" cy="216000"/>
              </a:xfrm>
              <a:prstGeom prst="ellipse">
                <a:avLst/>
              </a:prstGeom>
              <a:noFill/>
              <a:ln w="25400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Oval 205"/>
              <p:cNvSpPr/>
              <p:nvPr/>
            </p:nvSpPr>
            <p:spPr>
              <a:xfrm>
                <a:off x="2394414" y="3970576"/>
                <a:ext cx="144000" cy="144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63" name="Isosceles Triangle 62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grpSp>
        <p:nvGrpSpPr>
          <p:cNvPr id="310" name="Group 309"/>
          <p:cNvGrpSpPr/>
          <p:nvPr/>
        </p:nvGrpSpPr>
        <p:grpSpPr>
          <a:xfrm>
            <a:off x="666696" y="1365258"/>
            <a:ext cx="1099594" cy="597819"/>
            <a:chOff x="666696" y="1095336"/>
            <a:chExt cx="1099594" cy="597819"/>
          </a:xfrm>
        </p:grpSpPr>
        <p:cxnSp>
          <p:nvCxnSpPr>
            <p:cNvPr id="185" name="Straight Arrow Connector 184"/>
            <p:cNvCxnSpPr>
              <a:stCxn id="189" idx="0"/>
            </p:cNvCxnSpPr>
            <p:nvPr/>
          </p:nvCxnSpPr>
          <p:spPr>
            <a:xfrm rot="10800000" flipV="1">
              <a:off x="1361559" y="1328963"/>
              <a:ext cx="300916" cy="3737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Arc 188"/>
            <p:cNvSpPr/>
            <p:nvPr/>
          </p:nvSpPr>
          <p:spPr>
            <a:xfrm flipV="1">
              <a:off x="1558661" y="1095336"/>
              <a:ext cx="207629" cy="233628"/>
            </a:xfrm>
            <a:prstGeom prst="arc">
              <a:avLst/>
            </a:prstGeom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91427" tIns="45714" rIns="91427" bIns="45714"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2" name="Rounded Rectangle 181"/>
            <p:cNvSpPr/>
            <p:nvPr/>
          </p:nvSpPr>
          <p:spPr>
            <a:xfrm>
              <a:off x="666696" y="1229616"/>
              <a:ext cx="694863" cy="463539"/>
            </a:xfrm>
            <a:prstGeom prst="roundRect">
              <a:avLst>
                <a:gd name="adj" fmla="val 28432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18000" rIns="0" bIns="36000" rtlCol="0" anchor="ctr" anchorCtr="1"/>
            <a:lstStyle/>
            <a:p>
              <a:pPr algn="ctr"/>
              <a:r>
                <a:rPr lang="nl-NL" dirty="0">
                  <a:solidFill>
                    <a:schemeClr val="bg1"/>
                  </a:solidFill>
                </a:rPr>
                <a:t>betalings-herinnering</a:t>
              </a:r>
            </a:p>
            <a:p>
              <a:pPr algn="ctr"/>
              <a:r>
                <a:rPr lang="nl-NL" dirty="0">
                  <a:solidFill>
                    <a:schemeClr val="bg1"/>
                  </a:solidFill>
                </a:rPr>
                <a:t>versturen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199143" y="2559444"/>
            <a:ext cx="707801" cy="284480"/>
            <a:chOff x="3123642" y="2635952"/>
            <a:chExt cx="707801" cy="284480"/>
          </a:xfrm>
        </p:grpSpPr>
        <p:sp>
          <p:nvSpPr>
            <p:cNvPr id="103" name="Collate 102"/>
            <p:cNvSpPr/>
            <p:nvPr/>
          </p:nvSpPr>
          <p:spPr>
            <a:xfrm>
              <a:off x="3515130" y="2635952"/>
              <a:ext cx="316313" cy="284480"/>
            </a:xfrm>
            <a:prstGeom prst="flowChartCol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" name="Rectangle 103"/>
            <p:cNvSpPr>
              <a:spLocks noChangeAspect="1"/>
            </p:cNvSpPr>
            <p:nvPr/>
          </p:nvSpPr>
          <p:spPr>
            <a:xfrm>
              <a:off x="3123642" y="2672998"/>
              <a:ext cx="470861" cy="161279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 algn="r"/>
              <a:r>
                <a:rPr lang="nl-NL" dirty="0">
                  <a:solidFill>
                    <a:srgbClr val="000000"/>
                  </a:solidFill>
                </a:rPr>
                <a:t>na 1 week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725994" y="48865"/>
            <a:ext cx="1616921" cy="338371"/>
            <a:chOff x="3373928" y="42785"/>
            <a:chExt cx="1616921" cy="338371"/>
          </a:xfrm>
        </p:grpSpPr>
        <p:sp>
          <p:nvSpPr>
            <p:cNvPr id="215" name="Rectangle 214"/>
            <p:cNvSpPr>
              <a:spLocks noChangeAspect="1"/>
            </p:cNvSpPr>
            <p:nvPr/>
          </p:nvSpPr>
          <p:spPr>
            <a:xfrm>
              <a:off x="4418555" y="204710"/>
              <a:ext cx="571500" cy="167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/>
            <a:lstStyle/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b="0" dirty="0">
                <a:solidFill>
                  <a:schemeClr val="tx1"/>
                </a:solidFill>
              </a:endParaRPr>
            </a:p>
          </p:txBody>
        </p:sp>
        <p:sp>
          <p:nvSpPr>
            <p:cNvPr id="216" name="Rectangle 215"/>
            <p:cNvSpPr>
              <a:spLocks noChangeAspect="1"/>
            </p:cNvSpPr>
            <p:nvPr/>
          </p:nvSpPr>
          <p:spPr>
            <a:xfrm>
              <a:off x="4419349" y="42785"/>
              <a:ext cx="571500" cy="1619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dirty="0"/>
                <a:t>betaling</a:t>
              </a:r>
            </a:p>
          </p:txBody>
        </p:sp>
        <p:cxnSp>
          <p:nvCxnSpPr>
            <p:cNvPr id="220" name="Straight Arrow Connector 219"/>
            <p:cNvCxnSpPr>
              <a:cxnSpLocks noChangeShapeType="1"/>
              <a:stCxn id="216" idx="1"/>
            </p:cNvCxnSpPr>
            <p:nvPr/>
          </p:nvCxnSpPr>
          <p:spPr bwMode="auto">
            <a:xfrm rot="10800000" flipV="1">
              <a:off x="3783175" y="123747"/>
              <a:ext cx="636175" cy="5321"/>
            </a:xfrm>
            <a:prstGeom prst="straightConnector1">
              <a:avLst/>
            </a:prstGeom>
            <a:noFill/>
            <a:ln w="25400" algn="ctr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</p:cxnSp>
        <p:sp>
          <p:nvSpPr>
            <p:cNvPr id="221" name="Rectangle 220"/>
            <p:cNvSpPr>
              <a:spLocks noChangeAspect="1"/>
            </p:cNvSpPr>
            <p:nvPr/>
          </p:nvSpPr>
          <p:spPr>
            <a:xfrm>
              <a:off x="3983418" y="119191"/>
              <a:ext cx="324645" cy="161279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r>
                <a:rPr lang="nl-NL" sz="1000" dirty="0">
                  <a:solidFill>
                    <a:schemeClr val="accent1">
                      <a:lumMod val="75000"/>
                    </a:schemeClr>
                  </a:solidFill>
                </a:rPr>
                <a:t>1</a:t>
              </a:r>
            </a:p>
          </p:txBody>
        </p:sp>
        <p:sp>
          <p:nvSpPr>
            <p:cNvPr id="222" name="Rectangle 221"/>
            <p:cNvSpPr>
              <a:spLocks noChangeAspect="1"/>
            </p:cNvSpPr>
            <p:nvPr/>
          </p:nvSpPr>
          <p:spPr>
            <a:xfrm>
              <a:off x="4144203" y="115739"/>
              <a:ext cx="242885" cy="161279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 algn="r"/>
              <a:r>
                <a:rPr lang="nl-NL" sz="1000" dirty="0">
                  <a:solidFill>
                    <a:schemeClr val="accent1">
                      <a:lumMod val="75000"/>
                    </a:schemeClr>
                  </a:solidFill>
                </a:rPr>
                <a:t>0..1</a:t>
              </a:r>
            </a:p>
          </p:txBody>
        </p:sp>
        <p:grpSp>
          <p:nvGrpSpPr>
            <p:cNvPr id="217" name="Group 216"/>
            <p:cNvGrpSpPr/>
            <p:nvPr/>
          </p:nvGrpSpPr>
          <p:grpSpPr>
            <a:xfrm>
              <a:off x="3373928" y="47313"/>
              <a:ext cx="571501" cy="333843"/>
              <a:chOff x="4384190" y="1421216"/>
              <a:chExt cx="571501" cy="333843"/>
            </a:xfrm>
          </p:grpSpPr>
          <p:sp>
            <p:nvSpPr>
              <p:cNvPr id="218" name="Rectangle 217"/>
              <p:cNvSpPr>
                <a:spLocks noChangeAspect="1"/>
              </p:cNvSpPr>
              <p:nvPr/>
            </p:nvSpPr>
            <p:spPr>
              <a:xfrm>
                <a:off x="4384190" y="1421216"/>
                <a:ext cx="571501" cy="1635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25184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dirty="0"/>
                  <a:t>factuur</a:t>
                </a:r>
              </a:p>
            </p:txBody>
          </p:sp>
          <p:sp>
            <p:nvSpPr>
              <p:cNvPr id="219" name="Rectangle 218"/>
              <p:cNvSpPr>
                <a:spLocks noChangeAspect="1"/>
              </p:cNvSpPr>
              <p:nvPr/>
            </p:nvSpPr>
            <p:spPr>
              <a:xfrm>
                <a:off x="4384190" y="1592666"/>
                <a:ext cx="571501" cy="1623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/>
              <a:lstStyle/>
              <a:p>
                <a:pPr defTabSz="25184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b="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07" name="Group 106"/>
          <p:cNvGrpSpPr/>
          <p:nvPr/>
        </p:nvGrpSpPr>
        <p:grpSpPr>
          <a:xfrm>
            <a:off x="1215537" y="1185512"/>
            <a:ext cx="1320506" cy="1491868"/>
            <a:chOff x="1215537" y="1185512"/>
            <a:chExt cx="1320506" cy="1491868"/>
          </a:xfrm>
        </p:grpSpPr>
        <p:sp>
          <p:nvSpPr>
            <p:cNvPr id="212" name="Arc 211"/>
            <p:cNvSpPr/>
            <p:nvPr/>
          </p:nvSpPr>
          <p:spPr>
            <a:xfrm flipV="1">
              <a:off x="2327620" y="2375852"/>
              <a:ext cx="207629" cy="233628"/>
            </a:xfrm>
            <a:prstGeom prst="arc">
              <a:avLst/>
            </a:prstGeom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91427" tIns="45714" rIns="91427" bIns="45714"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13" name="Straight Arrow Connector 212"/>
            <p:cNvCxnSpPr>
              <a:stCxn id="212" idx="2"/>
            </p:cNvCxnSpPr>
            <p:nvPr/>
          </p:nvCxnSpPr>
          <p:spPr>
            <a:xfrm rot="5400000" flipH="1" flipV="1">
              <a:off x="1881275" y="1838692"/>
              <a:ext cx="1307948" cy="1588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endCxn id="212" idx="0"/>
            </p:cNvCxnSpPr>
            <p:nvPr/>
          </p:nvCxnSpPr>
          <p:spPr>
            <a:xfrm flipV="1">
              <a:off x="1215537" y="2609480"/>
              <a:ext cx="1215897" cy="385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>
              <a:spLocks noChangeAspect="1"/>
            </p:cNvSpPr>
            <p:nvPr/>
          </p:nvSpPr>
          <p:spPr>
            <a:xfrm>
              <a:off x="1793204" y="2516101"/>
              <a:ext cx="470861" cy="161279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ctr"/>
              <a:r>
                <a:rPr lang="nl-NL" dirty="0">
                  <a:solidFill>
                    <a:srgbClr val="000000"/>
                  </a:solidFill>
                </a:rPr>
                <a:t>aanmaning</a:t>
              </a:r>
              <a:br>
                <a:rPr lang="nl-NL" dirty="0">
                  <a:solidFill>
                    <a:srgbClr val="000000"/>
                  </a:solidFill>
                </a:rPr>
              </a:br>
              <a:r>
                <a:rPr lang="nl-NL" dirty="0">
                  <a:solidFill>
                    <a:srgbClr val="000000"/>
                  </a:solidFill>
                </a:rPr>
                <a:t>verstuurd</a:t>
              </a: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1214528" y="2608393"/>
            <a:ext cx="710929" cy="566826"/>
            <a:chOff x="1214528" y="2338471"/>
            <a:chExt cx="710929" cy="566826"/>
          </a:xfrm>
        </p:grpSpPr>
        <p:cxnSp>
          <p:nvCxnSpPr>
            <p:cNvPr id="80" name="Straight Arrow Connector 79"/>
            <p:cNvCxnSpPr>
              <a:stCxn id="83" idx="2"/>
              <a:endCxn id="81" idx="0"/>
            </p:cNvCxnSpPr>
            <p:nvPr/>
          </p:nvCxnSpPr>
          <p:spPr>
            <a:xfrm>
              <a:off x="1765172" y="2458724"/>
              <a:ext cx="2129" cy="162093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Collate 80"/>
            <p:cNvSpPr/>
            <p:nvPr/>
          </p:nvSpPr>
          <p:spPr>
            <a:xfrm>
              <a:off x="1609144" y="2620817"/>
              <a:ext cx="316313" cy="284480"/>
            </a:xfrm>
            <a:prstGeom prst="flowChartCol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Arc 82"/>
            <p:cNvSpPr/>
            <p:nvPr/>
          </p:nvSpPr>
          <p:spPr>
            <a:xfrm>
              <a:off x="1557543" y="2338471"/>
              <a:ext cx="207629" cy="240506"/>
            </a:xfrm>
            <a:prstGeom prst="arc">
              <a:avLst/>
            </a:prstGeom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91427" tIns="45714" rIns="91427" bIns="45714"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" name="Rectangle 83"/>
            <p:cNvSpPr>
              <a:spLocks noChangeAspect="1"/>
            </p:cNvSpPr>
            <p:nvPr/>
          </p:nvSpPr>
          <p:spPr>
            <a:xfrm>
              <a:off x="1214528" y="2661204"/>
              <a:ext cx="470861" cy="161279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 algn="r"/>
              <a:r>
                <a:rPr lang="nl-NL" dirty="0">
                  <a:solidFill>
                    <a:srgbClr val="000000"/>
                  </a:solidFill>
                </a:rPr>
                <a:t>na 6 werkdagen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1767301" y="1184718"/>
            <a:ext cx="1558676" cy="2248091"/>
            <a:chOff x="1767301" y="1184718"/>
            <a:chExt cx="1558676" cy="2248091"/>
          </a:xfrm>
        </p:grpSpPr>
        <p:cxnSp>
          <p:nvCxnSpPr>
            <p:cNvPr id="66" name="Straight Arrow Connector 65"/>
            <p:cNvCxnSpPr>
              <a:stCxn id="85" idx="0"/>
              <a:endCxn id="98" idx="1"/>
            </p:cNvCxnSpPr>
            <p:nvPr/>
          </p:nvCxnSpPr>
          <p:spPr>
            <a:xfrm flipV="1">
              <a:off x="1884417" y="3364560"/>
              <a:ext cx="1441560" cy="3933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Arc 84"/>
            <p:cNvSpPr/>
            <p:nvPr/>
          </p:nvSpPr>
          <p:spPr>
            <a:xfrm flipH="1" flipV="1">
              <a:off x="1767417" y="3134865"/>
              <a:ext cx="234000" cy="233628"/>
            </a:xfrm>
            <a:prstGeom prst="arc">
              <a:avLst/>
            </a:prstGeom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91427" tIns="45714" rIns="91427" bIns="45714"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00" name="Straight Arrow Connector 299"/>
            <p:cNvCxnSpPr>
              <a:stCxn id="81" idx="2"/>
              <a:endCxn id="85" idx="2"/>
            </p:cNvCxnSpPr>
            <p:nvPr/>
          </p:nvCxnSpPr>
          <p:spPr>
            <a:xfrm rot="16200000" flipH="1">
              <a:off x="1729129" y="3213391"/>
              <a:ext cx="76460" cy="116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3" name="Rectangle 302"/>
            <p:cNvSpPr>
              <a:spLocks noChangeAspect="1"/>
            </p:cNvSpPr>
            <p:nvPr/>
          </p:nvSpPr>
          <p:spPr>
            <a:xfrm>
              <a:off x="1998678" y="3271530"/>
              <a:ext cx="470861" cy="161279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ctr"/>
              <a:r>
                <a:rPr lang="nl-NL" dirty="0">
                  <a:solidFill>
                    <a:srgbClr val="000000"/>
                  </a:solidFill>
                </a:rPr>
                <a:t>debiteur</a:t>
              </a:r>
            </a:p>
            <a:p>
              <a:pPr algn="ctr"/>
              <a:r>
                <a:rPr lang="nl-NL" dirty="0">
                  <a:solidFill>
                    <a:srgbClr val="000000"/>
                  </a:solidFill>
                </a:rPr>
                <a:t>te bellen</a:t>
              </a:r>
            </a:p>
          </p:txBody>
        </p:sp>
        <p:grpSp>
          <p:nvGrpSpPr>
            <p:cNvPr id="338" name="Group 337"/>
            <p:cNvGrpSpPr/>
            <p:nvPr/>
          </p:nvGrpSpPr>
          <p:grpSpPr>
            <a:xfrm>
              <a:off x="2446133" y="1184718"/>
              <a:ext cx="215304" cy="2183775"/>
              <a:chOff x="2596185" y="914796"/>
              <a:chExt cx="215304" cy="2183775"/>
            </a:xfrm>
          </p:grpSpPr>
          <p:sp>
            <p:nvSpPr>
              <p:cNvPr id="314" name="Arc 313"/>
              <p:cNvSpPr/>
              <p:nvPr/>
            </p:nvSpPr>
            <p:spPr>
              <a:xfrm flipV="1">
                <a:off x="2596185" y="2864943"/>
                <a:ext cx="207629" cy="233628"/>
              </a:xfrm>
              <a:prstGeom prst="arc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lIns="91427" tIns="45714" rIns="91427" bIns="45714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315" name="Straight Arrow Connector 314"/>
              <p:cNvCxnSpPr>
                <a:stCxn id="314" idx="2"/>
              </p:cNvCxnSpPr>
              <p:nvPr/>
            </p:nvCxnSpPr>
            <p:spPr>
              <a:xfrm rot="5400000" flipH="1" flipV="1">
                <a:off x="1774171" y="1944440"/>
                <a:ext cx="2066961" cy="7674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6" name="Group 115"/>
          <p:cNvGrpSpPr/>
          <p:nvPr/>
        </p:nvGrpSpPr>
        <p:grpSpPr>
          <a:xfrm>
            <a:off x="2785283" y="1184719"/>
            <a:ext cx="1469053" cy="2134826"/>
            <a:chOff x="2785283" y="1184719"/>
            <a:chExt cx="1469053" cy="2134826"/>
          </a:xfrm>
        </p:grpSpPr>
        <p:sp>
          <p:nvSpPr>
            <p:cNvPr id="321" name="Arc 320"/>
            <p:cNvSpPr/>
            <p:nvPr/>
          </p:nvSpPr>
          <p:spPr>
            <a:xfrm>
              <a:off x="3546831" y="3079039"/>
              <a:ext cx="207629" cy="240506"/>
            </a:xfrm>
            <a:prstGeom prst="arc">
              <a:avLst/>
            </a:prstGeom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91427" tIns="45714" rIns="91427" bIns="45714"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13" name="Group 112"/>
            <p:cNvGrpSpPr/>
            <p:nvPr/>
          </p:nvGrpSpPr>
          <p:grpSpPr>
            <a:xfrm>
              <a:off x="2785283" y="1184719"/>
              <a:ext cx="1469053" cy="2014573"/>
              <a:chOff x="2785283" y="1184719"/>
              <a:chExt cx="1469053" cy="2014573"/>
            </a:xfrm>
          </p:grpSpPr>
          <p:sp>
            <p:nvSpPr>
              <p:cNvPr id="77" name="Rectangle 76"/>
              <p:cNvSpPr>
                <a:spLocks noChangeAspect="1"/>
              </p:cNvSpPr>
              <p:nvPr/>
            </p:nvSpPr>
            <p:spPr>
              <a:xfrm>
                <a:off x="3783475" y="2917386"/>
                <a:ext cx="470861" cy="161279"/>
              </a:xfrm>
              <a:prstGeom prst="rect">
                <a:avLst/>
              </a:prstGeom>
              <a:noFill/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 anchorCtr="0"/>
              <a:lstStyle/>
              <a:p>
                <a:r>
                  <a:rPr lang="nl-NL" dirty="0">
                    <a:solidFill>
                      <a:srgbClr val="000000"/>
                    </a:solidFill>
                  </a:rPr>
                  <a:t>debiteur gebeld</a:t>
                </a:r>
              </a:p>
            </p:txBody>
          </p:sp>
          <p:cxnSp>
            <p:nvCxnSpPr>
              <p:cNvPr id="115" name="Straight Arrow Connector 114"/>
              <p:cNvCxnSpPr>
                <a:cxnSpLocks/>
              </p:cNvCxnSpPr>
              <p:nvPr/>
            </p:nvCxnSpPr>
            <p:spPr>
              <a:xfrm rot="5400000" flipH="1">
                <a:off x="3577289" y="3018772"/>
                <a:ext cx="355368" cy="5672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7" name="Arc 316"/>
              <p:cNvSpPr/>
              <p:nvPr/>
            </p:nvSpPr>
            <p:spPr>
              <a:xfrm flipH="1" flipV="1">
                <a:off x="2785284" y="2841530"/>
                <a:ext cx="234000" cy="233628"/>
              </a:xfrm>
              <a:prstGeom prst="arc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lIns="91427" tIns="45714" rIns="91427" bIns="45714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318" name="Straight Arrow Connector 317"/>
              <p:cNvCxnSpPr>
                <a:stCxn id="317" idx="2"/>
              </p:cNvCxnSpPr>
              <p:nvPr/>
            </p:nvCxnSpPr>
            <p:spPr>
              <a:xfrm rot="5400000" flipH="1" flipV="1">
                <a:off x="1898869" y="2071133"/>
                <a:ext cx="1773626" cy="797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Arrow Connector 321"/>
              <p:cNvCxnSpPr>
                <a:stCxn id="317" idx="0"/>
                <a:endCxn id="321" idx="0"/>
              </p:cNvCxnSpPr>
              <p:nvPr/>
            </p:nvCxnSpPr>
            <p:spPr>
              <a:xfrm>
                <a:off x="2902284" y="3075158"/>
                <a:ext cx="748361" cy="3881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4" name="Group 113"/>
          <p:cNvGrpSpPr/>
          <p:nvPr/>
        </p:nvGrpSpPr>
        <p:grpSpPr>
          <a:xfrm>
            <a:off x="2911209" y="1186306"/>
            <a:ext cx="1333798" cy="1379333"/>
            <a:chOff x="2911209" y="1186306"/>
            <a:chExt cx="1333798" cy="1379333"/>
          </a:xfrm>
        </p:grpSpPr>
        <p:cxnSp>
          <p:nvCxnSpPr>
            <p:cNvPr id="69" name="Straight Arrow Connector 68"/>
            <p:cNvCxnSpPr/>
            <p:nvPr/>
          </p:nvCxnSpPr>
          <p:spPr>
            <a:xfrm rot="16200000" flipV="1">
              <a:off x="3507571" y="2333525"/>
              <a:ext cx="462222" cy="2005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Rectangle 206"/>
            <p:cNvSpPr>
              <a:spLocks noChangeAspect="1"/>
            </p:cNvSpPr>
            <p:nvPr/>
          </p:nvSpPr>
          <p:spPr>
            <a:xfrm>
              <a:off x="3774146" y="2274705"/>
              <a:ext cx="470861" cy="161279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r>
                <a:rPr lang="nl-NL" dirty="0">
                  <a:solidFill>
                    <a:srgbClr val="000000"/>
                  </a:solidFill>
                </a:rPr>
                <a:t>incassobureau in</a:t>
              </a:r>
              <a:br>
                <a:rPr lang="nl-NL" dirty="0">
                  <a:solidFill>
                    <a:srgbClr val="000000"/>
                  </a:solidFill>
                </a:rPr>
              </a:br>
              <a:r>
                <a:rPr lang="nl-NL" dirty="0">
                  <a:solidFill>
                    <a:srgbClr val="000000"/>
                  </a:solidFill>
                </a:rPr>
                <a:t>te schakelen</a:t>
              </a:r>
            </a:p>
          </p:txBody>
        </p:sp>
        <p:sp>
          <p:nvSpPr>
            <p:cNvPr id="326" name="Arc 325"/>
            <p:cNvSpPr/>
            <p:nvPr/>
          </p:nvSpPr>
          <p:spPr>
            <a:xfrm flipH="1" flipV="1">
              <a:off x="2912003" y="2067110"/>
              <a:ext cx="234000" cy="233628"/>
            </a:xfrm>
            <a:prstGeom prst="arc">
              <a:avLst/>
            </a:prstGeom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91427" tIns="45714" rIns="91427" bIns="45714"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27" name="Straight Arrow Connector 326"/>
            <p:cNvCxnSpPr>
              <a:stCxn id="326" idx="2"/>
            </p:cNvCxnSpPr>
            <p:nvPr/>
          </p:nvCxnSpPr>
          <p:spPr>
            <a:xfrm rot="5400000" flipH="1" flipV="1">
              <a:off x="2412797" y="1684718"/>
              <a:ext cx="998412" cy="1588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8" name="Arc 327"/>
            <p:cNvSpPr/>
            <p:nvPr/>
          </p:nvSpPr>
          <p:spPr>
            <a:xfrm>
              <a:off x="3529253" y="2295897"/>
              <a:ext cx="207629" cy="240506"/>
            </a:xfrm>
            <a:prstGeom prst="arc">
              <a:avLst/>
            </a:prstGeom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91427" tIns="45714" rIns="91427" bIns="45714"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29" name="Straight Arrow Connector 328"/>
            <p:cNvCxnSpPr>
              <a:cxnSpLocks/>
              <a:stCxn id="326" idx="0"/>
              <a:endCxn id="328" idx="0"/>
            </p:cNvCxnSpPr>
            <p:nvPr/>
          </p:nvCxnSpPr>
          <p:spPr>
            <a:xfrm flipV="1">
              <a:off x="3029003" y="2295897"/>
              <a:ext cx="604064" cy="4841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982186" y="1184718"/>
            <a:ext cx="1428578" cy="706622"/>
            <a:chOff x="982186" y="1184718"/>
            <a:chExt cx="1428578" cy="706622"/>
          </a:xfrm>
        </p:grpSpPr>
        <p:cxnSp>
          <p:nvCxnSpPr>
            <p:cNvPr id="191" name="Straight Arrow Connector 190"/>
            <p:cNvCxnSpPr>
              <a:endCxn id="200" idx="0"/>
            </p:cNvCxnSpPr>
            <p:nvPr/>
          </p:nvCxnSpPr>
          <p:spPr>
            <a:xfrm>
              <a:off x="982186" y="1820303"/>
              <a:ext cx="1324762" cy="1588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Arc 199"/>
            <p:cNvSpPr/>
            <p:nvPr/>
          </p:nvSpPr>
          <p:spPr>
            <a:xfrm flipV="1">
              <a:off x="2203134" y="1586675"/>
              <a:ext cx="207629" cy="233628"/>
            </a:xfrm>
            <a:prstGeom prst="arc">
              <a:avLst/>
            </a:prstGeom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91427" tIns="45714" rIns="91427" bIns="45714"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01" name="Straight Arrow Connector 200"/>
            <p:cNvCxnSpPr>
              <a:stCxn id="200" idx="2"/>
            </p:cNvCxnSpPr>
            <p:nvPr/>
          </p:nvCxnSpPr>
          <p:spPr>
            <a:xfrm rot="16200000" flipV="1">
              <a:off x="2150227" y="1442953"/>
              <a:ext cx="518771" cy="2302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4" name="Rectangle 213"/>
            <p:cNvSpPr>
              <a:spLocks noChangeAspect="1"/>
            </p:cNvSpPr>
            <p:nvPr/>
          </p:nvSpPr>
          <p:spPr>
            <a:xfrm>
              <a:off x="1833178" y="1730061"/>
              <a:ext cx="470861" cy="161279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ctr"/>
              <a:r>
                <a:rPr lang="nl-NL" dirty="0">
                  <a:solidFill>
                    <a:srgbClr val="000000"/>
                  </a:solidFill>
                </a:rPr>
                <a:t>betalingsherinnering</a:t>
              </a:r>
              <a:br>
                <a:rPr lang="nl-NL" dirty="0">
                  <a:solidFill>
                    <a:srgbClr val="000000"/>
                  </a:solidFill>
                </a:rPr>
              </a:br>
              <a:r>
                <a:rPr lang="nl-NL" dirty="0">
                  <a:solidFill>
                    <a:srgbClr val="000000"/>
                  </a:solidFill>
                </a:rPr>
                <a:t>verstuurd</a:t>
              </a:r>
            </a:p>
          </p:txBody>
        </p:sp>
      </p:grpSp>
      <p:sp>
        <p:nvSpPr>
          <p:cNvPr id="199" name="Rounded Rectangle 198"/>
          <p:cNvSpPr/>
          <p:nvPr/>
        </p:nvSpPr>
        <p:spPr>
          <a:xfrm>
            <a:off x="3319782" y="1755968"/>
            <a:ext cx="848504" cy="341254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000" rIns="0" bIns="35995" rtlCol="0" anchor="ctr" anchorCtr="1"/>
          <a:lstStyle/>
          <a:p>
            <a:pPr algn="ctr"/>
            <a:r>
              <a:rPr lang="nl-NL" dirty="0" err="1">
                <a:solidFill>
                  <a:schemeClr val="bg1"/>
                </a:solidFill>
              </a:rPr>
              <a:t>incassoburo</a:t>
            </a:r>
            <a:r>
              <a:rPr lang="nl-NL" dirty="0">
                <a:solidFill>
                  <a:schemeClr val="bg1"/>
                </a:solidFill>
              </a:rPr>
              <a:t> inschakelen…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683116" y="2175062"/>
            <a:ext cx="1083013" cy="494963"/>
            <a:chOff x="683116" y="2175062"/>
            <a:chExt cx="1083013" cy="494963"/>
          </a:xfrm>
        </p:grpSpPr>
        <p:cxnSp>
          <p:nvCxnSpPr>
            <p:cNvPr id="91" name="Straight Arrow Connector 90"/>
            <p:cNvCxnSpPr>
              <a:cxnSpLocks/>
            </p:cNvCxnSpPr>
            <p:nvPr/>
          </p:nvCxnSpPr>
          <p:spPr>
            <a:xfrm rot="10800000" flipV="1">
              <a:off x="1368096" y="2408689"/>
              <a:ext cx="300916" cy="3737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Arc 93"/>
            <p:cNvSpPr/>
            <p:nvPr/>
          </p:nvSpPr>
          <p:spPr>
            <a:xfrm flipV="1">
              <a:off x="1558500" y="2175062"/>
              <a:ext cx="207629" cy="233628"/>
            </a:xfrm>
            <a:prstGeom prst="arc">
              <a:avLst/>
            </a:prstGeom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91427" tIns="45714" rIns="91427" bIns="45714"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683116" y="2328025"/>
              <a:ext cx="694863" cy="342000"/>
            </a:xfrm>
            <a:prstGeom prst="roundRect">
              <a:avLst>
                <a:gd name="adj" fmla="val 28432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18000" rIns="0" bIns="35995" rtlCol="0" anchor="ctr" anchorCtr="1"/>
            <a:lstStyle/>
            <a:p>
              <a:pPr algn="ctr"/>
              <a:r>
                <a:rPr lang="nl-NL" dirty="0">
                  <a:solidFill>
                    <a:schemeClr val="bg1"/>
                  </a:solidFill>
                </a:rPr>
                <a:t>aanmaning</a:t>
              </a:r>
            </a:p>
            <a:p>
              <a:pPr algn="ctr"/>
              <a:r>
                <a:rPr lang="nl-NL" dirty="0">
                  <a:solidFill>
                    <a:schemeClr val="bg1"/>
                  </a:solidFill>
                </a:rPr>
                <a:t>versturen</a:t>
              </a:r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08D9A9A7-758D-2B4C-911C-0EC37723E356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57</a:t>
            </a:r>
          </a:p>
        </p:txBody>
      </p:sp>
      <p:grpSp>
        <p:nvGrpSpPr>
          <p:cNvPr id="312" name="Group 311"/>
          <p:cNvGrpSpPr/>
          <p:nvPr/>
        </p:nvGrpSpPr>
        <p:grpSpPr>
          <a:xfrm>
            <a:off x="1214427" y="1820303"/>
            <a:ext cx="710929" cy="470552"/>
            <a:chOff x="1214427" y="1550381"/>
            <a:chExt cx="710929" cy="470552"/>
          </a:xfrm>
        </p:grpSpPr>
        <p:cxnSp>
          <p:nvCxnSpPr>
            <p:cNvPr id="89" name="Straight Arrow Connector 88"/>
            <p:cNvCxnSpPr>
              <a:stCxn id="92" idx="2"/>
              <a:endCxn id="90" idx="0"/>
            </p:cNvCxnSpPr>
            <p:nvPr/>
          </p:nvCxnSpPr>
          <p:spPr>
            <a:xfrm rot="16200000" flipH="1">
              <a:off x="1733226" y="1702478"/>
              <a:ext cx="65819" cy="2129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Collate 89"/>
            <p:cNvSpPr/>
            <p:nvPr/>
          </p:nvSpPr>
          <p:spPr>
            <a:xfrm>
              <a:off x="1609043" y="1736453"/>
              <a:ext cx="316313" cy="284480"/>
            </a:xfrm>
            <a:prstGeom prst="flowChartCol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Arc 91"/>
            <p:cNvSpPr/>
            <p:nvPr/>
          </p:nvSpPr>
          <p:spPr>
            <a:xfrm>
              <a:off x="1557442" y="1550381"/>
              <a:ext cx="207629" cy="240506"/>
            </a:xfrm>
            <a:prstGeom prst="arc">
              <a:avLst/>
            </a:prstGeom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91427" tIns="45714" rIns="91427" bIns="45714"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" name="Rectangle 92"/>
            <p:cNvSpPr>
              <a:spLocks noChangeAspect="1"/>
            </p:cNvSpPr>
            <p:nvPr/>
          </p:nvSpPr>
          <p:spPr>
            <a:xfrm>
              <a:off x="1214427" y="1776840"/>
              <a:ext cx="470861" cy="161279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 algn="r"/>
              <a:r>
                <a:rPr lang="nl-NL" dirty="0">
                  <a:solidFill>
                    <a:srgbClr val="000000"/>
                  </a:solidFill>
                </a:rPr>
                <a:t>na 10 werkdagen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63" grpId="0" animBg="1"/>
      <p:bldP spid="19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111"/>
          <p:cNvGrpSpPr/>
          <p:nvPr/>
        </p:nvGrpSpPr>
        <p:grpSpPr>
          <a:xfrm>
            <a:off x="3269997" y="462413"/>
            <a:ext cx="941611" cy="3149468"/>
            <a:chOff x="3269997" y="462413"/>
            <a:chExt cx="941611" cy="3149468"/>
          </a:xfrm>
        </p:grpSpPr>
        <p:sp>
          <p:nvSpPr>
            <p:cNvPr id="168" name="Rectangle 167"/>
            <p:cNvSpPr/>
            <p:nvPr/>
          </p:nvSpPr>
          <p:spPr>
            <a:xfrm>
              <a:off x="3269997" y="462413"/>
              <a:ext cx="941611" cy="3149468"/>
            </a:xfrm>
            <a:prstGeom prst="rect">
              <a:avLst/>
            </a:prstGeom>
            <a:solidFill>
              <a:schemeClr val="accent3">
                <a:lumMod val="50000"/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 anchorCtr="1"/>
            <a:lstStyle/>
            <a:p>
              <a:pPr algn="ctr"/>
              <a:r>
                <a:rPr lang="nl-NL" dirty="0" err="1">
                  <a:solidFill>
                    <a:srgbClr val="000000"/>
                  </a:solidFill>
                </a:rPr>
                <a:t>debiteuren-beheerder</a:t>
              </a:r>
              <a:endParaRPr lang="nl-NL" dirty="0">
                <a:solidFill>
                  <a:srgbClr val="000000"/>
                </a:solidFill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3325977" y="3193933"/>
              <a:ext cx="848504" cy="341254"/>
            </a:xfrm>
            <a:prstGeom prst="roundRect">
              <a:avLst>
                <a:gd name="adj" fmla="val 28432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18000" rIns="0" bIns="35995" rtlCol="0" anchor="ctr" anchorCtr="1"/>
            <a:lstStyle/>
            <a:p>
              <a:pPr algn="ctr"/>
              <a:r>
                <a:rPr lang="nl-NL" dirty="0">
                  <a:solidFill>
                    <a:schemeClr val="bg1"/>
                  </a:solidFill>
                </a:rPr>
                <a:t>debiteur bellen…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190631" y="455419"/>
            <a:ext cx="941611" cy="3149468"/>
            <a:chOff x="2190631" y="455419"/>
            <a:chExt cx="941611" cy="3149468"/>
          </a:xfrm>
        </p:grpSpPr>
        <p:sp>
          <p:nvSpPr>
            <p:cNvPr id="100" name="Rectangle 99"/>
            <p:cNvSpPr/>
            <p:nvPr/>
          </p:nvSpPr>
          <p:spPr>
            <a:xfrm>
              <a:off x="2190631" y="455419"/>
              <a:ext cx="941611" cy="3149468"/>
            </a:xfrm>
            <a:prstGeom prst="rect">
              <a:avLst/>
            </a:prstGeom>
            <a:solidFill>
              <a:schemeClr val="accent3">
                <a:lumMod val="50000"/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 anchorCtr="1"/>
            <a:lstStyle/>
            <a:p>
              <a:pPr algn="ctr"/>
              <a:r>
                <a:rPr lang="nl-NL" dirty="0" err="1">
                  <a:solidFill>
                    <a:srgbClr val="000000"/>
                  </a:solidFill>
                </a:rPr>
                <a:t>boekhoud-systeem</a:t>
              </a:r>
              <a:endParaRPr lang="nl-NL" dirty="0">
                <a:solidFill>
                  <a:srgbClr val="000000"/>
                </a:solidFill>
              </a:endParaRPr>
            </a:p>
          </p:txBody>
        </p:sp>
        <p:sp>
          <p:nvSpPr>
            <p:cNvPr id="174" name="Rounded Rectangle 173"/>
            <p:cNvSpPr/>
            <p:nvPr/>
          </p:nvSpPr>
          <p:spPr>
            <a:xfrm>
              <a:off x="2314004" y="843464"/>
              <a:ext cx="694863" cy="341254"/>
            </a:xfrm>
            <a:prstGeom prst="roundRect">
              <a:avLst>
                <a:gd name="adj" fmla="val 28432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18000" rIns="0" bIns="35995" rtlCol="0" anchor="ctr" anchorCtr="1"/>
            <a:lstStyle/>
            <a:p>
              <a:pPr algn="ctr"/>
              <a:r>
                <a:rPr lang="nl-NL" dirty="0">
                  <a:solidFill>
                    <a:schemeClr val="bg1"/>
                  </a:solidFill>
                </a:rPr>
                <a:t>betaling koppelen</a:t>
              </a:r>
            </a:p>
          </p:txBody>
        </p:sp>
      </p:grpSp>
      <p:grpSp>
        <p:nvGrpSpPr>
          <p:cNvPr id="307" name="Group 306"/>
          <p:cNvGrpSpPr/>
          <p:nvPr/>
        </p:nvGrpSpPr>
        <p:grpSpPr>
          <a:xfrm>
            <a:off x="1359394" y="844349"/>
            <a:ext cx="576324" cy="166150"/>
            <a:chOff x="1359394" y="574427"/>
            <a:chExt cx="576324" cy="166150"/>
          </a:xfrm>
        </p:grpSpPr>
        <p:cxnSp>
          <p:nvCxnSpPr>
            <p:cNvPr id="172" name="Straight Arrow Connector 171"/>
            <p:cNvCxnSpPr>
              <a:cxnSpLocks/>
              <a:stCxn id="180" idx="3"/>
              <a:endCxn id="187" idx="0"/>
            </p:cNvCxnSpPr>
            <p:nvPr/>
          </p:nvCxnSpPr>
          <p:spPr>
            <a:xfrm>
              <a:off x="1359394" y="740577"/>
              <a:ext cx="302023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Rectangle 172"/>
            <p:cNvSpPr>
              <a:spLocks noChangeAspect="1"/>
            </p:cNvSpPr>
            <p:nvPr/>
          </p:nvSpPr>
          <p:spPr>
            <a:xfrm>
              <a:off x="1464857" y="574427"/>
              <a:ext cx="470861" cy="161279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r"/>
              <a:r>
                <a:rPr lang="nl-NL" dirty="0">
                  <a:solidFill>
                    <a:srgbClr val="000000"/>
                  </a:solidFill>
                </a:rPr>
                <a:t>te betalen</a:t>
              </a:r>
            </a:p>
          </p:txBody>
        </p:sp>
      </p:grpSp>
      <p:grpSp>
        <p:nvGrpSpPr>
          <p:cNvPr id="308" name="Group 307"/>
          <p:cNvGrpSpPr/>
          <p:nvPr/>
        </p:nvGrpSpPr>
        <p:grpSpPr>
          <a:xfrm>
            <a:off x="3008867" y="737891"/>
            <a:ext cx="2006059" cy="384317"/>
            <a:chOff x="3008867" y="459389"/>
            <a:chExt cx="2006059" cy="384317"/>
          </a:xfrm>
        </p:grpSpPr>
        <p:cxnSp>
          <p:nvCxnSpPr>
            <p:cNvPr id="170" name="Straight Arrow Connector 169"/>
            <p:cNvCxnSpPr>
              <a:stCxn id="174" idx="3"/>
              <a:endCxn id="177" idx="2"/>
            </p:cNvCxnSpPr>
            <p:nvPr/>
          </p:nvCxnSpPr>
          <p:spPr>
            <a:xfrm>
              <a:off x="3008867" y="730230"/>
              <a:ext cx="1472106" cy="5476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Rectangle 174"/>
            <p:cNvSpPr>
              <a:spLocks noChangeAspect="1"/>
            </p:cNvSpPr>
            <p:nvPr/>
          </p:nvSpPr>
          <p:spPr>
            <a:xfrm>
              <a:off x="4390397" y="459389"/>
              <a:ext cx="624529" cy="161279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r>
                <a:rPr lang="nl-NL" dirty="0">
                  <a:solidFill>
                    <a:srgbClr val="000000"/>
                  </a:solidFill>
                </a:rPr>
                <a:t>betaald</a:t>
              </a:r>
            </a:p>
          </p:txBody>
        </p:sp>
        <p:grpSp>
          <p:nvGrpSpPr>
            <p:cNvPr id="176" name="Group 83"/>
            <p:cNvGrpSpPr/>
            <p:nvPr/>
          </p:nvGrpSpPr>
          <p:grpSpPr>
            <a:xfrm>
              <a:off x="4480973" y="627706"/>
              <a:ext cx="216000" cy="216000"/>
              <a:chOff x="2357619" y="3936950"/>
              <a:chExt cx="216000" cy="216000"/>
            </a:xfrm>
          </p:grpSpPr>
          <p:sp>
            <p:nvSpPr>
              <p:cNvPr id="177" name="Oval 176"/>
              <p:cNvSpPr/>
              <p:nvPr/>
            </p:nvSpPr>
            <p:spPr>
              <a:xfrm>
                <a:off x="2357619" y="3936950"/>
                <a:ext cx="216000" cy="216000"/>
              </a:xfrm>
              <a:prstGeom prst="ellipse">
                <a:avLst/>
              </a:prstGeom>
              <a:noFill/>
              <a:ln w="25400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2394414" y="3970576"/>
                <a:ext cx="144000" cy="144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79" name="Rectangle 178"/>
          <p:cNvSpPr>
            <a:spLocks noChangeAspect="1"/>
          </p:cNvSpPr>
          <p:nvPr/>
        </p:nvSpPr>
        <p:spPr>
          <a:xfrm>
            <a:off x="666088" y="251337"/>
            <a:ext cx="947109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r"/>
            <a:r>
              <a:rPr lang="nl-NL" dirty="0">
                <a:solidFill>
                  <a:srgbClr val="000000"/>
                </a:solidFill>
              </a:rPr>
              <a:t>proces van factuur:</a:t>
            </a:r>
          </a:p>
        </p:txBody>
      </p:sp>
      <p:grpSp>
        <p:nvGrpSpPr>
          <p:cNvPr id="306" name="Group 305"/>
          <p:cNvGrpSpPr/>
          <p:nvPr/>
        </p:nvGrpSpPr>
        <p:grpSpPr>
          <a:xfrm>
            <a:off x="664531" y="462412"/>
            <a:ext cx="694863" cy="718714"/>
            <a:chOff x="664531" y="192490"/>
            <a:chExt cx="694863" cy="718714"/>
          </a:xfrm>
        </p:grpSpPr>
        <p:sp>
          <p:nvSpPr>
            <p:cNvPr id="171" name="Oval 170"/>
            <p:cNvSpPr/>
            <p:nvPr/>
          </p:nvSpPr>
          <p:spPr>
            <a:xfrm>
              <a:off x="895188" y="192490"/>
              <a:ext cx="216000" cy="216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4" rIns="91427" bIns="45714"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0" name="Rounded Rectangle 179"/>
            <p:cNvSpPr/>
            <p:nvPr/>
          </p:nvSpPr>
          <p:spPr>
            <a:xfrm>
              <a:off x="664531" y="569950"/>
              <a:ext cx="694863" cy="341254"/>
            </a:xfrm>
            <a:prstGeom prst="roundRect">
              <a:avLst>
                <a:gd name="adj" fmla="val 28432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18000" rIns="0" bIns="36000" rtlCol="0" anchor="ctr" anchorCtr="1"/>
            <a:lstStyle/>
            <a:p>
              <a:pPr algn="ctr"/>
              <a:r>
                <a:rPr lang="nl-NL" dirty="0">
                  <a:solidFill>
                    <a:schemeClr val="bg1"/>
                  </a:solidFill>
                </a:rPr>
                <a:t>versturen naar klant</a:t>
              </a:r>
            </a:p>
          </p:txBody>
        </p:sp>
        <p:cxnSp>
          <p:nvCxnSpPr>
            <p:cNvPr id="184" name="Straight Arrow Connector 183"/>
            <p:cNvCxnSpPr>
              <a:stCxn id="171" idx="4"/>
            </p:cNvCxnSpPr>
            <p:nvPr/>
          </p:nvCxnSpPr>
          <p:spPr>
            <a:xfrm rot="16200000" flipH="1">
              <a:off x="922457" y="489220"/>
              <a:ext cx="161462" cy="1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9" name="Group 308"/>
          <p:cNvGrpSpPr/>
          <p:nvPr/>
        </p:nvGrpSpPr>
        <p:grpSpPr>
          <a:xfrm>
            <a:off x="1214588" y="1010499"/>
            <a:ext cx="710929" cy="470552"/>
            <a:chOff x="1214588" y="740577"/>
            <a:chExt cx="710929" cy="470552"/>
          </a:xfrm>
        </p:grpSpPr>
        <p:cxnSp>
          <p:nvCxnSpPr>
            <p:cNvPr id="186" name="Straight Arrow Connector 185"/>
            <p:cNvCxnSpPr>
              <a:stCxn id="187" idx="2"/>
              <a:endCxn id="181" idx="0"/>
            </p:cNvCxnSpPr>
            <p:nvPr/>
          </p:nvCxnSpPr>
          <p:spPr>
            <a:xfrm rot="16200000" flipH="1">
              <a:off x="1733387" y="892674"/>
              <a:ext cx="65819" cy="2129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Collate 180"/>
            <p:cNvSpPr/>
            <p:nvPr/>
          </p:nvSpPr>
          <p:spPr>
            <a:xfrm>
              <a:off x="1609204" y="926649"/>
              <a:ext cx="316313" cy="284480"/>
            </a:xfrm>
            <a:prstGeom prst="flowChartCol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7" name="Arc 186"/>
            <p:cNvSpPr/>
            <p:nvPr/>
          </p:nvSpPr>
          <p:spPr>
            <a:xfrm>
              <a:off x="1557603" y="740577"/>
              <a:ext cx="207629" cy="240506"/>
            </a:xfrm>
            <a:prstGeom prst="arc">
              <a:avLst/>
            </a:prstGeom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91427" tIns="45714" rIns="91427" bIns="45714"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8" name="Rectangle 187"/>
            <p:cNvSpPr>
              <a:spLocks noChangeAspect="1"/>
            </p:cNvSpPr>
            <p:nvPr/>
          </p:nvSpPr>
          <p:spPr>
            <a:xfrm>
              <a:off x="1214588" y="967036"/>
              <a:ext cx="470861" cy="161279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 algn="r"/>
              <a:r>
                <a:rPr lang="nl-NL" dirty="0">
                  <a:solidFill>
                    <a:srgbClr val="000000"/>
                  </a:solidFill>
                </a:rPr>
                <a:t>na 1 week</a:t>
              </a:r>
            </a:p>
          </p:txBody>
        </p:sp>
      </p:grpSp>
      <p:grpSp>
        <p:nvGrpSpPr>
          <p:cNvPr id="341" name="Group 340"/>
          <p:cNvGrpSpPr/>
          <p:nvPr/>
        </p:nvGrpSpPr>
        <p:grpSpPr>
          <a:xfrm>
            <a:off x="4074165" y="1571299"/>
            <a:ext cx="989592" cy="466380"/>
            <a:chOff x="4074165" y="1301377"/>
            <a:chExt cx="989592" cy="466380"/>
          </a:xfrm>
        </p:grpSpPr>
        <p:cxnSp>
          <p:nvCxnSpPr>
            <p:cNvPr id="202" name="Straight Arrow Connector 201"/>
            <p:cNvCxnSpPr>
              <a:endCxn id="205" idx="2"/>
            </p:cNvCxnSpPr>
            <p:nvPr/>
          </p:nvCxnSpPr>
          <p:spPr>
            <a:xfrm>
              <a:off x="4074165" y="1656673"/>
              <a:ext cx="406808" cy="3084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Rectangle 202"/>
            <p:cNvSpPr>
              <a:spLocks noChangeAspect="1"/>
            </p:cNvSpPr>
            <p:nvPr/>
          </p:nvSpPr>
          <p:spPr>
            <a:xfrm>
              <a:off x="4289912" y="1301377"/>
              <a:ext cx="773845" cy="161279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r>
                <a:rPr lang="nl-NL" dirty="0" err="1">
                  <a:solidFill>
                    <a:srgbClr val="000000"/>
                  </a:solidFill>
                </a:rPr>
                <a:t>incassoburo</a:t>
              </a:r>
              <a:endParaRPr lang="nl-NL" dirty="0">
                <a:solidFill>
                  <a:srgbClr val="000000"/>
                </a:solidFill>
              </a:endParaRPr>
            </a:p>
            <a:p>
              <a:r>
                <a:rPr lang="nl-NL" dirty="0">
                  <a:solidFill>
                    <a:srgbClr val="000000"/>
                  </a:solidFill>
                </a:rPr>
                <a:t>ingeschakeld</a:t>
              </a:r>
            </a:p>
          </p:txBody>
        </p:sp>
        <p:grpSp>
          <p:nvGrpSpPr>
            <p:cNvPr id="204" name="Group 83"/>
            <p:cNvGrpSpPr/>
            <p:nvPr/>
          </p:nvGrpSpPr>
          <p:grpSpPr>
            <a:xfrm>
              <a:off x="4480973" y="1551757"/>
              <a:ext cx="216000" cy="216000"/>
              <a:chOff x="2357619" y="3936950"/>
              <a:chExt cx="216000" cy="216000"/>
            </a:xfrm>
          </p:grpSpPr>
          <p:sp>
            <p:nvSpPr>
              <p:cNvPr id="205" name="Oval 204"/>
              <p:cNvSpPr/>
              <p:nvPr/>
            </p:nvSpPr>
            <p:spPr>
              <a:xfrm>
                <a:off x="2357619" y="3936950"/>
                <a:ext cx="216000" cy="216000"/>
              </a:xfrm>
              <a:prstGeom prst="ellipse">
                <a:avLst/>
              </a:prstGeom>
              <a:noFill/>
              <a:ln w="25400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Oval 205"/>
              <p:cNvSpPr/>
              <p:nvPr/>
            </p:nvSpPr>
            <p:spPr>
              <a:xfrm>
                <a:off x="2394414" y="3970576"/>
                <a:ext cx="144000" cy="144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63" name="Isosceles Triangle 62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grpSp>
        <p:nvGrpSpPr>
          <p:cNvPr id="310" name="Group 309"/>
          <p:cNvGrpSpPr/>
          <p:nvPr/>
        </p:nvGrpSpPr>
        <p:grpSpPr>
          <a:xfrm>
            <a:off x="666696" y="1365258"/>
            <a:ext cx="1099594" cy="597819"/>
            <a:chOff x="666696" y="1095336"/>
            <a:chExt cx="1099594" cy="597819"/>
          </a:xfrm>
        </p:grpSpPr>
        <p:cxnSp>
          <p:nvCxnSpPr>
            <p:cNvPr id="185" name="Straight Arrow Connector 184"/>
            <p:cNvCxnSpPr>
              <a:stCxn id="189" idx="0"/>
            </p:cNvCxnSpPr>
            <p:nvPr/>
          </p:nvCxnSpPr>
          <p:spPr>
            <a:xfrm rot="10800000" flipV="1">
              <a:off x="1361559" y="1328963"/>
              <a:ext cx="300916" cy="3737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Arc 188"/>
            <p:cNvSpPr/>
            <p:nvPr/>
          </p:nvSpPr>
          <p:spPr>
            <a:xfrm flipV="1">
              <a:off x="1558661" y="1095336"/>
              <a:ext cx="207629" cy="233628"/>
            </a:xfrm>
            <a:prstGeom prst="arc">
              <a:avLst/>
            </a:prstGeom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91427" tIns="45714" rIns="91427" bIns="45714"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2" name="Rounded Rectangle 181"/>
            <p:cNvSpPr/>
            <p:nvPr/>
          </p:nvSpPr>
          <p:spPr>
            <a:xfrm>
              <a:off x="666696" y="1229616"/>
              <a:ext cx="694863" cy="463539"/>
            </a:xfrm>
            <a:prstGeom prst="roundRect">
              <a:avLst>
                <a:gd name="adj" fmla="val 28432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18000" rIns="0" bIns="36000" rtlCol="0" anchor="ctr" anchorCtr="1"/>
            <a:lstStyle/>
            <a:p>
              <a:pPr algn="ctr"/>
              <a:r>
                <a:rPr lang="nl-NL" dirty="0">
                  <a:solidFill>
                    <a:schemeClr val="bg1"/>
                  </a:solidFill>
                </a:rPr>
                <a:t>betalings-herinnering</a:t>
              </a:r>
            </a:p>
            <a:p>
              <a:pPr algn="ctr"/>
              <a:r>
                <a:rPr lang="nl-NL" dirty="0">
                  <a:solidFill>
                    <a:schemeClr val="bg1"/>
                  </a:solidFill>
                </a:rPr>
                <a:t>versturen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199143" y="2559444"/>
            <a:ext cx="707801" cy="284480"/>
            <a:chOff x="3123642" y="2635952"/>
            <a:chExt cx="707801" cy="284480"/>
          </a:xfrm>
        </p:grpSpPr>
        <p:sp>
          <p:nvSpPr>
            <p:cNvPr id="103" name="Collate 102"/>
            <p:cNvSpPr/>
            <p:nvPr/>
          </p:nvSpPr>
          <p:spPr>
            <a:xfrm>
              <a:off x="3515130" y="2635952"/>
              <a:ext cx="316313" cy="284480"/>
            </a:xfrm>
            <a:prstGeom prst="flowChartCol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" name="Rectangle 103"/>
            <p:cNvSpPr>
              <a:spLocks noChangeAspect="1"/>
            </p:cNvSpPr>
            <p:nvPr/>
          </p:nvSpPr>
          <p:spPr>
            <a:xfrm>
              <a:off x="3123642" y="2672998"/>
              <a:ext cx="470861" cy="161279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 algn="r"/>
              <a:r>
                <a:rPr lang="nl-NL" dirty="0">
                  <a:solidFill>
                    <a:srgbClr val="000000"/>
                  </a:solidFill>
                </a:rPr>
                <a:t>na 1 week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373906" y="44372"/>
            <a:ext cx="1616921" cy="338371"/>
            <a:chOff x="3373928" y="42785"/>
            <a:chExt cx="1616921" cy="338371"/>
          </a:xfrm>
        </p:grpSpPr>
        <p:sp>
          <p:nvSpPr>
            <p:cNvPr id="215" name="Rectangle 214"/>
            <p:cNvSpPr>
              <a:spLocks noChangeAspect="1"/>
            </p:cNvSpPr>
            <p:nvPr/>
          </p:nvSpPr>
          <p:spPr>
            <a:xfrm>
              <a:off x="4418555" y="204710"/>
              <a:ext cx="571500" cy="167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/>
            <a:lstStyle/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b="0" dirty="0">
                <a:solidFill>
                  <a:schemeClr val="tx1"/>
                </a:solidFill>
              </a:endParaRPr>
            </a:p>
          </p:txBody>
        </p:sp>
        <p:sp>
          <p:nvSpPr>
            <p:cNvPr id="216" name="Rectangle 215"/>
            <p:cNvSpPr>
              <a:spLocks noChangeAspect="1"/>
            </p:cNvSpPr>
            <p:nvPr/>
          </p:nvSpPr>
          <p:spPr>
            <a:xfrm>
              <a:off x="4419349" y="42785"/>
              <a:ext cx="571500" cy="1619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dirty="0"/>
                <a:t>betaling</a:t>
              </a:r>
            </a:p>
          </p:txBody>
        </p:sp>
        <p:cxnSp>
          <p:nvCxnSpPr>
            <p:cNvPr id="220" name="Straight Arrow Connector 219"/>
            <p:cNvCxnSpPr>
              <a:cxnSpLocks noChangeShapeType="1"/>
              <a:stCxn id="216" idx="1"/>
            </p:cNvCxnSpPr>
            <p:nvPr/>
          </p:nvCxnSpPr>
          <p:spPr bwMode="auto">
            <a:xfrm rot="10800000" flipV="1">
              <a:off x="3783175" y="123747"/>
              <a:ext cx="636175" cy="5321"/>
            </a:xfrm>
            <a:prstGeom prst="straightConnector1">
              <a:avLst/>
            </a:prstGeom>
            <a:noFill/>
            <a:ln w="25400" algn="ctr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</p:cxnSp>
        <p:sp>
          <p:nvSpPr>
            <p:cNvPr id="221" name="Rectangle 220"/>
            <p:cNvSpPr>
              <a:spLocks noChangeAspect="1"/>
            </p:cNvSpPr>
            <p:nvPr/>
          </p:nvSpPr>
          <p:spPr>
            <a:xfrm>
              <a:off x="3983418" y="119191"/>
              <a:ext cx="324645" cy="161279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r>
                <a:rPr lang="nl-NL" sz="1000" dirty="0">
                  <a:solidFill>
                    <a:schemeClr val="accent1">
                      <a:lumMod val="75000"/>
                    </a:schemeClr>
                  </a:solidFill>
                </a:rPr>
                <a:t>1</a:t>
              </a:r>
            </a:p>
          </p:txBody>
        </p:sp>
        <p:sp>
          <p:nvSpPr>
            <p:cNvPr id="222" name="Rectangle 221"/>
            <p:cNvSpPr>
              <a:spLocks noChangeAspect="1"/>
            </p:cNvSpPr>
            <p:nvPr/>
          </p:nvSpPr>
          <p:spPr>
            <a:xfrm>
              <a:off x="4144203" y="115739"/>
              <a:ext cx="242885" cy="161279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 algn="r"/>
              <a:r>
                <a:rPr lang="nl-NL" sz="1000" dirty="0">
                  <a:solidFill>
                    <a:schemeClr val="accent1">
                      <a:lumMod val="75000"/>
                    </a:schemeClr>
                  </a:solidFill>
                </a:rPr>
                <a:t>0..1</a:t>
              </a:r>
            </a:p>
          </p:txBody>
        </p:sp>
        <p:grpSp>
          <p:nvGrpSpPr>
            <p:cNvPr id="217" name="Group 216"/>
            <p:cNvGrpSpPr/>
            <p:nvPr/>
          </p:nvGrpSpPr>
          <p:grpSpPr>
            <a:xfrm>
              <a:off x="3373928" y="47313"/>
              <a:ext cx="571501" cy="333843"/>
              <a:chOff x="4384190" y="1421216"/>
              <a:chExt cx="571501" cy="333843"/>
            </a:xfrm>
          </p:grpSpPr>
          <p:sp>
            <p:nvSpPr>
              <p:cNvPr id="218" name="Rectangle 217"/>
              <p:cNvSpPr>
                <a:spLocks noChangeAspect="1"/>
              </p:cNvSpPr>
              <p:nvPr/>
            </p:nvSpPr>
            <p:spPr>
              <a:xfrm>
                <a:off x="4384190" y="1421216"/>
                <a:ext cx="571501" cy="1635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25184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dirty="0"/>
                  <a:t>factuur</a:t>
                </a:r>
              </a:p>
            </p:txBody>
          </p:sp>
          <p:sp>
            <p:nvSpPr>
              <p:cNvPr id="219" name="Rectangle 218"/>
              <p:cNvSpPr>
                <a:spLocks noChangeAspect="1"/>
              </p:cNvSpPr>
              <p:nvPr/>
            </p:nvSpPr>
            <p:spPr>
              <a:xfrm>
                <a:off x="4384190" y="1592666"/>
                <a:ext cx="571501" cy="1623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/>
              <a:lstStyle/>
              <a:p>
                <a:pPr defTabSz="25184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b="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07" name="Group 106"/>
          <p:cNvGrpSpPr/>
          <p:nvPr/>
        </p:nvGrpSpPr>
        <p:grpSpPr>
          <a:xfrm>
            <a:off x="1215537" y="2516101"/>
            <a:ext cx="1048528" cy="161279"/>
            <a:chOff x="1215537" y="2516101"/>
            <a:chExt cx="1048528" cy="161279"/>
          </a:xfrm>
        </p:grpSpPr>
        <p:cxnSp>
          <p:nvCxnSpPr>
            <p:cNvPr id="97" name="Straight Arrow Connector 96"/>
            <p:cNvCxnSpPr>
              <a:cxnSpLocks/>
              <a:endCxn id="83" idx="0"/>
            </p:cNvCxnSpPr>
            <p:nvPr/>
          </p:nvCxnSpPr>
          <p:spPr>
            <a:xfrm flipV="1">
              <a:off x="1215537" y="2608393"/>
              <a:ext cx="445820" cy="4938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>
              <a:spLocks noChangeAspect="1"/>
            </p:cNvSpPr>
            <p:nvPr/>
          </p:nvSpPr>
          <p:spPr>
            <a:xfrm>
              <a:off x="1793204" y="2516101"/>
              <a:ext cx="470861" cy="161279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ctr"/>
              <a:r>
                <a:rPr lang="nl-NL" dirty="0">
                  <a:solidFill>
                    <a:srgbClr val="000000"/>
                  </a:solidFill>
                </a:rPr>
                <a:t>aanmaning</a:t>
              </a:r>
              <a:br>
                <a:rPr lang="nl-NL" dirty="0">
                  <a:solidFill>
                    <a:srgbClr val="000000"/>
                  </a:solidFill>
                </a:rPr>
              </a:br>
              <a:r>
                <a:rPr lang="nl-NL" dirty="0">
                  <a:solidFill>
                    <a:srgbClr val="000000"/>
                  </a:solidFill>
                </a:rPr>
                <a:t>verstuurd</a:t>
              </a: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1214528" y="2608393"/>
            <a:ext cx="710929" cy="566826"/>
            <a:chOff x="1214528" y="2338471"/>
            <a:chExt cx="710929" cy="566826"/>
          </a:xfrm>
        </p:grpSpPr>
        <p:cxnSp>
          <p:nvCxnSpPr>
            <p:cNvPr id="80" name="Straight Arrow Connector 79"/>
            <p:cNvCxnSpPr>
              <a:stCxn id="83" idx="2"/>
              <a:endCxn id="81" idx="0"/>
            </p:cNvCxnSpPr>
            <p:nvPr/>
          </p:nvCxnSpPr>
          <p:spPr>
            <a:xfrm>
              <a:off x="1765172" y="2458724"/>
              <a:ext cx="2129" cy="162093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Collate 80"/>
            <p:cNvSpPr/>
            <p:nvPr/>
          </p:nvSpPr>
          <p:spPr>
            <a:xfrm>
              <a:off x="1609144" y="2620817"/>
              <a:ext cx="316313" cy="284480"/>
            </a:xfrm>
            <a:prstGeom prst="flowChartCol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Arc 82"/>
            <p:cNvSpPr/>
            <p:nvPr/>
          </p:nvSpPr>
          <p:spPr>
            <a:xfrm>
              <a:off x="1557543" y="2338471"/>
              <a:ext cx="207629" cy="240506"/>
            </a:xfrm>
            <a:prstGeom prst="arc">
              <a:avLst/>
            </a:prstGeom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91427" tIns="45714" rIns="91427" bIns="45714"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" name="Rectangle 83"/>
            <p:cNvSpPr>
              <a:spLocks noChangeAspect="1"/>
            </p:cNvSpPr>
            <p:nvPr/>
          </p:nvSpPr>
          <p:spPr>
            <a:xfrm>
              <a:off x="1214528" y="2661204"/>
              <a:ext cx="470861" cy="161279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 algn="r"/>
              <a:r>
                <a:rPr lang="nl-NL" dirty="0">
                  <a:solidFill>
                    <a:srgbClr val="000000"/>
                  </a:solidFill>
                </a:rPr>
                <a:t>na 6 werkdagen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1767301" y="3134865"/>
            <a:ext cx="1558676" cy="297944"/>
            <a:chOff x="1767301" y="3134865"/>
            <a:chExt cx="1558676" cy="297944"/>
          </a:xfrm>
        </p:grpSpPr>
        <p:cxnSp>
          <p:nvCxnSpPr>
            <p:cNvPr id="66" name="Straight Arrow Connector 65"/>
            <p:cNvCxnSpPr>
              <a:stCxn id="85" idx="0"/>
              <a:endCxn id="98" idx="1"/>
            </p:cNvCxnSpPr>
            <p:nvPr/>
          </p:nvCxnSpPr>
          <p:spPr>
            <a:xfrm flipV="1">
              <a:off x="1884417" y="3364560"/>
              <a:ext cx="1441560" cy="3933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Arc 84"/>
            <p:cNvSpPr/>
            <p:nvPr/>
          </p:nvSpPr>
          <p:spPr>
            <a:xfrm flipH="1" flipV="1">
              <a:off x="1767417" y="3134865"/>
              <a:ext cx="234000" cy="233628"/>
            </a:xfrm>
            <a:prstGeom prst="arc">
              <a:avLst/>
            </a:prstGeom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91427" tIns="45714" rIns="91427" bIns="45714"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00" name="Straight Arrow Connector 299"/>
            <p:cNvCxnSpPr>
              <a:stCxn id="81" idx="2"/>
              <a:endCxn id="85" idx="2"/>
            </p:cNvCxnSpPr>
            <p:nvPr/>
          </p:nvCxnSpPr>
          <p:spPr>
            <a:xfrm rot="16200000" flipH="1">
              <a:off x="1729129" y="3213391"/>
              <a:ext cx="76460" cy="116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3" name="Rectangle 302"/>
            <p:cNvSpPr>
              <a:spLocks noChangeAspect="1"/>
            </p:cNvSpPr>
            <p:nvPr/>
          </p:nvSpPr>
          <p:spPr>
            <a:xfrm>
              <a:off x="1998678" y="3271530"/>
              <a:ext cx="470861" cy="161279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ctr"/>
              <a:r>
                <a:rPr lang="nl-NL" dirty="0">
                  <a:solidFill>
                    <a:srgbClr val="000000"/>
                  </a:solidFill>
                </a:rPr>
                <a:t>debiteur</a:t>
              </a:r>
            </a:p>
            <a:p>
              <a:pPr algn="ctr"/>
              <a:r>
                <a:rPr lang="nl-NL" dirty="0">
                  <a:solidFill>
                    <a:srgbClr val="000000"/>
                  </a:solidFill>
                </a:rPr>
                <a:t>te bellen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3752137" y="2843924"/>
            <a:ext cx="502199" cy="355368"/>
            <a:chOff x="3752137" y="2843924"/>
            <a:chExt cx="502199" cy="355368"/>
          </a:xfrm>
        </p:grpSpPr>
        <p:sp>
          <p:nvSpPr>
            <p:cNvPr id="77" name="Rectangle 76"/>
            <p:cNvSpPr>
              <a:spLocks noChangeAspect="1"/>
            </p:cNvSpPr>
            <p:nvPr/>
          </p:nvSpPr>
          <p:spPr>
            <a:xfrm>
              <a:off x="3783475" y="2917386"/>
              <a:ext cx="470861" cy="161279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r>
                <a:rPr lang="nl-NL" dirty="0">
                  <a:solidFill>
                    <a:srgbClr val="000000"/>
                  </a:solidFill>
                </a:rPr>
                <a:t>debiteur gebeld</a:t>
              </a:r>
            </a:p>
          </p:txBody>
        </p:sp>
        <p:cxnSp>
          <p:nvCxnSpPr>
            <p:cNvPr id="115" name="Straight Arrow Connector 114"/>
            <p:cNvCxnSpPr>
              <a:cxnSpLocks/>
            </p:cNvCxnSpPr>
            <p:nvPr/>
          </p:nvCxnSpPr>
          <p:spPr>
            <a:xfrm rot="5400000" flipH="1">
              <a:off x="3577289" y="3018772"/>
              <a:ext cx="355368" cy="5672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3737679" y="2103417"/>
            <a:ext cx="507328" cy="462222"/>
            <a:chOff x="3737679" y="2103417"/>
            <a:chExt cx="507328" cy="462222"/>
          </a:xfrm>
        </p:grpSpPr>
        <p:cxnSp>
          <p:nvCxnSpPr>
            <p:cNvPr id="69" name="Straight Arrow Connector 68"/>
            <p:cNvCxnSpPr/>
            <p:nvPr/>
          </p:nvCxnSpPr>
          <p:spPr>
            <a:xfrm rot="16200000" flipV="1">
              <a:off x="3507571" y="2333525"/>
              <a:ext cx="462222" cy="2005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Rectangle 206"/>
            <p:cNvSpPr>
              <a:spLocks noChangeAspect="1"/>
            </p:cNvSpPr>
            <p:nvPr/>
          </p:nvSpPr>
          <p:spPr>
            <a:xfrm>
              <a:off x="3774146" y="2274705"/>
              <a:ext cx="470861" cy="161279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r>
                <a:rPr lang="nl-NL" dirty="0">
                  <a:solidFill>
                    <a:srgbClr val="000000"/>
                  </a:solidFill>
                </a:rPr>
                <a:t>incassobureau in</a:t>
              </a:r>
              <a:br>
                <a:rPr lang="nl-NL" dirty="0">
                  <a:solidFill>
                    <a:srgbClr val="000000"/>
                  </a:solidFill>
                </a:rPr>
              </a:br>
              <a:r>
                <a:rPr lang="nl-NL" dirty="0">
                  <a:solidFill>
                    <a:srgbClr val="000000"/>
                  </a:solidFill>
                </a:rPr>
                <a:t>te schakelen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982186" y="1730061"/>
            <a:ext cx="1335249" cy="161279"/>
            <a:chOff x="982186" y="1730061"/>
            <a:chExt cx="1335249" cy="161279"/>
          </a:xfrm>
        </p:grpSpPr>
        <p:sp>
          <p:nvSpPr>
            <p:cNvPr id="214" name="Rectangle 213"/>
            <p:cNvSpPr>
              <a:spLocks noChangeAspect="1"/>
            </p:cNvSpPr>
            <p:nvPr/>
          </p:nvSpPr>
          <p:spPr>
            <a:xfrm>
              <a:off x="1846574" y="1730061"/>
              <a:ext cx="470861" cy="161279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ctr"/>
              <a:r>
                <a:rPr lang="nl-NL" dirty="0">
                  <a:solidFill>
                    <a:srgbClr val="000000"/>
                  </a:solidFill>
                </a:rPr>
                <a:t>betalingsherinnering</a:t>
              </a:r>
              <a:br>
                <a:rPr lang="nl-NL" dirty="0">
                  <a:solidFill>
                    <a:srgbClr val="000000"/>
                  </a:solidFill>
                </a:rPr>
              </a:br>
              <a:r>
                <a:rPr lang="nl-NL" dirty="0">
                  <a:solidFill>
                    <a:srgbClr val="000000"/>
                  </a:solidFill>
                </a:rPr>
                <a:t>verstuurd</a:t>
              </a:r>
            </a:p>
          </p:txBody>
        </p:sp>
        <p:cxnSp>
          <p:nvCxnSpPr>
            <p:cNvPr id="191" name="Straight Arrow Connector 190"/>
            <p:cNvCxnSpPr>
              <a:cxnSpLocks/>
              <a:endCxn id="92" idx="0"/>
            </p:cNvCxnSpPr>
            <p:nvPr/>
          </p:nvCxnSpPr>
          <p:spPr>
            <a:xfrm>
              <a:off x="982186" y="1820303"/>
              <a:ext cx="679070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9" name="Rounded Rectangle 198"/>
          <p:cNvSpPr/>
          <p:nvPr/>
        </p:nvSpPr>
        <p:spPr>
          <a:xfrm>
            <a:off x="3319782" y="1755968"/>
            <a:ext cx="848504" cy="341254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000" rIns="0" bIns="35995" rtlCol="0" anchor="ctr" anchorCtr="1"/>
          <a:lstStyle/>
          <a:p>
            <a:pPr algn="ctr"/>
            <a:r>
              <a:rPr lang="nl-NL" dirty="0" err="1">
                <a:solidFill>
                  <a:schemeClr val="bg1"/>
                </a:solidFill>
              </a:rPr>
              <a:t>incassoburo</a:t>
            </a:r>
            <a:r>
              <a:rPr lang="nl-NL" dirty="0">
                <a:solidFill>
                  <a:schemeClr val="bg1"/>
                </a:solidFill>
              </a:rPr>
              <a:t> inschakelen…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683116" y="2175062"/>
            <a:ext cx="1083013" cy="494963"/>
            <a:chOff x="683116" y="2175062"/>
            <a:chExt cx="1083013" cy="494963"/>
          </a:xfrm>
        </p:grpSpPr>
        <p:cxnSp>
          <p:nvCxnSpPr>
            <p:cNvPr id="91" name="Straight Arrow Connector 90"/>
            <p:cNvCxnSpPr>
              <a:cxnSpLocks/>
            </p:cNvCxnSpPr>
            <p:nvPr/>
          </p:nvCxnSpPr>
          <p:spPr>
            <a:xfrm rot="10800000" flipV="1">
              <a:off x="1368096" y="2408689"/>
              <a:ext cx="300916" cy="3737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Arc 93"/>
            <p:cNvSpPr/>
            <p:nvPr/>
          </p:nvSpPr>
          <p:spPr>
            <a:xfrm flipV="1">
              <a:off x="1558500" y="2175062"/>
              <a:ext cx="207629" cy="233628"/>
            </a:xfrm>
            <a:prstGeom prst="arc">
              <a:avLst/>
            </a:prstGeom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91427" tIns="45714" rIns="91427" bIns="45714"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683116" y="2328025"/>
              <a:ext cx="694863" cy="342000"/>
            </a:xfrm>
            <a:prstGeom prst="roundRect">
              <a:avLst>
                <a:gd name="adj" fmla="val 28432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18000" rIns="0" bIns="35995" rtlCol="0" anchor="ctr" anchorCtr="1"/>
            <a:lstStyle/>
            <a:p>
              <a:pPr algn="ctr"/>
              <a:r>
                <a:rPr lang="nl-NL" dirty="0">
                  <a:solidFill>
                    <a:schemeClr val="bg1"/>
                  </a:solidFill>
                </a:rPr>
                <a:t>aanmaning</a:t>
              </a:r>
            </a:p>
            <a:p>
              <a:pPr algn="ctr"/>
              <a:r>
                <a:rPr lang="nl-NL" dirty="0">
                  <a:solidFill>
                    <a:schemeClr val="bg1"/>
                  </a:solidFill>
                </a:rPr>
                <a:t>versturen</a:t>
              </a:r>
            </a:p>
          </p:txBody>
        </p:sp>
      </p:grpSp>
      <p:grpSp>
        <p:nvGrpSpPr>
          <p:cNvPr id="312" name="Group 311"/>
          <p:cNvGrpSpPr/>
          <p:nvPr/>
        </p:nvGrpSpPr>
        <p:grpSpPr>
          <a:xfrm>
            <a:off x="1214427" y="1820303"/>
            <a:ext cx="710929" cy="470552"/>
            <a:chOff x="1214427" y="1550381"/>
            <a:chExt cx="710929" cy="470552"/>
          </a:xfrm>
        </p:grpSpPr>
        <p:cxnSp>
          <p:nvCxnSpPr>
            <p:cNvPr id="89" name="Straight Arrow Connector 88"/>
            <p:cNvCxnSpPr>
              <a:stCxn id="92" idx="2"/>
              <a:endCxn id="90" idx="0"/>
            </p:cNvCxnSpPr>
            <p:nvPr/>
          </p:nvCxnSpPr>
          <p:spPr>
            <a:xfrm rot="16200000" flipH="1">
              <a:off x="1733226" y="1702478"/>
              <a:ext cx="65819" cy="2129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Collate 89"/>
            <p:cNvSpPr/>
            <p:nvPr/>
          </p:nvSpPr>
          <p:spPr>
            <a:xfrm>
              <a:off x="1609043" y="1736453"/>
              <a:ext cx="316313" cy="284480"/>
            </a:xfrm>
            <a:prstGeom prst="flowChartCol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Arc 91"/>
            <p:cNvSpPr/>
            <p:nvPr/>
          </p:nvSpPr>
          <p:spPr>
            <a:xfrm>
              <a:off x="1557442" y="1550381"/>
              <a:ext cx="207629" cy="240506"/>
            </a:xfrm>
            <a:prstGeom prst="arc">
              <a:avLst/>
            </a:prstGeom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91427" tIns="45714" rIns="91427" bIns="45714"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" name="Rectangle 92"/>
            <p:cNvSpPr>
              <a:spLocks noChangeAspect="1"/>
            </p:cNvSpPr>
            <p:nvPr/>
          </p:nvSpPr>
          <p:spPr>
            <a:xfrm>
              <a:off x="1214427" y="1776840"/>
              <a:ext cx="470861" cy="161279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 algn="r"/>
              <a:r>
                <a:rPr lang="nl-NL" dirty="0">
                  <a:solidFill>
                    <a:srgbClr val="000000"/>
                  </a:solidFill>
                </a:rPr>
                <a:t>na 10 werkdagen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EE7A791-64B7-4F42-8DA8-16B62D0E0F4E}"/>
              </a:ext>
            </a:extLst>
          </p:cNvPr>
          <p:cNvGrpSpPr/>
          <p:nvPr/>
        </p:nvGrpSpPr>
        <p:grpSpPr>
          <a:xfrm>
            <a:off x="424776" y="-52965"/>
            <a:ext cx="4630162" cy="664188"/>
            <a:chOff x="424776" y="-52965"/>
            <a:chExt cx="4630162" cy="664188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08D9A9A7-758D-2B4C-911C-0EC37723E356}"/>
                </a:ext>
              </a:extLst>
            </p:cNvPr>
            <p:cNvSpPr txBox="1"/>
            <p:nvPr/>
          </p:nvSpPr>
          <p:spPr>
            <a:xfrm>
              <a:off x="4553384" y="395779"/>
              <a:ext cx="501554" cy="215444"/>
            </a:xfrm>
            <a:prstGeom prst="rect">
              <a:avLst/>
            </a:prstGeom>
            <a:noFill/>
          </p:spPr>
          <p:txBody>
            <a:bodyPr wrap="none" rIns="57600" rtlCol="0">
              <a:spAutoFit/>
            </a:bodyPr>
            <a:lstStyle/>
            <a:p>
              <a:pPr algn="r"/>
              <a:r>
                <a:rPr lang="en-US" sz="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blz 58</a:t>
              </a:r>
            </a:p>
          </p:txBody>
        </p:sp>
        <p:sp>
          <p:nvSpPr>
            <p:cNvPr id="109" name="Title 1">
              <a:extLst>
                <a:ext uri="{FF2B5EF4-FFF2-40B4-BE49-F238E27FC236}">
                  <a16:creationId xmlns:a16="http://schemas.microsoft.com/office/drawing/2014/main" id="{AC5B42CB-8F12-6745-9CAB-6F284410E7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24776" y="-52965"/>
              <a:ext cx="2901201" cy="512763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  <p:txBody>
            <a:bodyPr vert="horz" tIns="45714" rIns="0" bIns="45714" numCol="1" anchor="t" anchorCtr="0" compatLnSpc="1">
              <a:prstTxWarp prst="textNoShape">
                <a:avLst/>
              </a:prstTxWarp>
            </a:bodyPr>
            <a:lstStyle>
              <a:lvl1pPr algn="ctr" defTabSz="250825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defTabSz="250825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defTabSz="250825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defTabSz="250825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defTabSz="250825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defTabSz="250825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defTabSz="250825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defTabSz="250825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defTabSz="250825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hangingPunct="1"/>
              <a:r>
                <a:rPr lang="nl-NL" sz="1600" b="1">
                  <a:solidFill>
                    <a:srgbClr val="000000"/>
                  </a:solidFill>
                </a:rPr>
                <a:t>Activiteit zonder inkomende pijl</a:t>
              </a:r>
              <a:endParaRPr lang="nl-NL" sz="1600" b="1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024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08013" y="0"/>
            <a:ext cx="4430712" cy="5127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sz="2000" b="1" dirty="0">
                <a:solidFill>
                  <a:schemeClr val="bg1"/>
                </a:solidFill>
                <a:latin typeface="Verdana" pitchFamily="34" charset="0"/>
              </a:rPr>
              <a:t>Use case diagram</a:t>
            </a:r>
          </a:p>
        </p:txBody>
      </p:sp>
      <p:sp>
        <p:nvSpPr>
          <p:cNvPr id="5" name="Isosceles Triangle 4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59" name="Rectangle 58"/>
          <p:cNvSpPr/>
          <p:nvPr/>
        </p:nvSpPr>
        <p:spPr>
          <a:xfrm>
            <a:off x="3378117" y="1674597"/>
            <a:ext cx="1274132" cy="5121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werkwoord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B785C36-879D-7B47-8426-ED33959A07F1}"/>
              </a:ext>
            </a:extLst>
          </p:cNvPr>
          <p:cNvSpPr txBox="1"/>
          <p:nvPr/>
        </p:nvSpPr>
        <p:spPr>
          <a:xfrm>
            <a:off x="4547093" y="493624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12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1548644-D3A0-164A-90BE-3F5CA2766C56}"/>
              </a:ext>
            </a:extLst>
          </p:cNvPr>
          <p:cNvSpPr/>
          <p:nvPr/>
        </p:nvSpPr>
        <p:spPr>
          <a:xfrm>
            <a:off x="3417722" y="2096174"/>
            <a:ext cx="1274132" cy="5121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boven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elkaar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D9A4E0A-442B-5F4E-AC77-7D789F37411A}"/>
              </a:ext>
            </a:extLst>
          </p:cNvPr>
          <p:cNvSpPr/>
          <p:nvPr/>
        </p:nvSpPr>
        <p:spPr>
          <a:xfrm>
            <a:off x="3523738" y="2520769"/>
            <a:ext cx="1274132" cy="5121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use cases </a:t>
            </a:r>
            <a:r>
              <a:rPr lang="en-US" sz="1200" dirty="0" err="1">
                <a:solidFill>
                  <a:schemeClr val="tx1"/>
                </a:solidFill>
              </a:rPr>
              <a:t>rechts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7" name="Title 1">
            <a:extLst>
              <a:ext uri="{FF2B5EF4-FFF2-40B4-BE49-F238E27FC236}">
                <a16:creationId xmlns:a16="http://schemas.microsoft.com/office/drawing/2014/main" id="{5A4A1321-A71C-3A45-AAE5-0A18C91A30A4}"/>
              </a:ext>
            </a:extLst>
          </p:cNvPr>
          <p:cNvSpPr txBox="1">
            <a:spLocks/>
          </p:cNvSpPr>
          <p:nvPr/>
        </p:nvSpPr>
        <p:spPr>
          <a:xfrm>
            <a:off x="576375" y="474355"/>
            <a:ext cx="2661248" cy="512763"/>
          </a:xfrm>
          <a:prstGeom prst="rect">
            <a:avLst/>
          </a:prstGeom>
        </p:spPr>
        <p:txBody>
          <a:bodyPr/>
          <a:lstStyle/>
          <a:p>
            <a:r>
              <a:rPr lang="en-US" sz="2400" dirty="0" err="1">
                <a:latin typeface="+mj-lt"/>
              </a:rPr>
              <a:t>Overzicht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geven</a:t>
            </a:r>
            <a:endParaRPr lang="en-US" sz="2400" dirty="0">
              <a:latin typeface="+mj-lt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ABD517E-FDD9-7C45-93C0-454AB4D01C1C}"/>
              </a:ext>
            </a:extLst>
          </p:cNvPr>
          <p:cNvGrpSpPr/>
          <p:nvPr/>
        </p:nvGrpSpPr>
        <p:grpSpPr>
          <a:xfrm>
            <a:off x="1258830" y="1259216"/>
            <a:ext cx="445361" cy="421654"/>
            <a:chOff x="2005069" y="3679204"/>
            <a:chExt cx="808216" cy="765195"/>
          </a:xfrm>
        </p:grpSpPr>
        <p:sp>
          <p:nvSpPr>
            <p:cNvPr id="42" name="TextBox 14">
              <a:extLst>
                <a:ext uri="{FF2B5EF4-FFF2-40B4-BE49-F238E27FC236}">
                  <a16:creationId xmlns:a16="http://schemas.microsoft.com/office/drawing/2014/main" id="{E7245A08-A414-B948-8AB0-66F391BEE1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5069" y="4104172"/>
              <a:ext cx="808216" cy="340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4002" tIns="42001" rIns="84002" bIns="42001">
              <a:spAutoFit/>
            </a:bodyPr>
            <a:lstStyle/>
            <a:p>
              <a:pPr algn="ctr"/>
              <a:r>
                <a:rPr lang="nl-NL" sz="667" dirty="0">
                  <a:latin typeface="Calibri" pitchFamily="34" charset="0"/>
                </a:rPr>
                <a:t>inkoper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A2FCD24-16D3-F741-B796-65832728DD4A}"/>
                </a:ext>
              </a:extLst>
            </p:cNvPr>
            <p:cNvCxnSpPr>
              <a:stCxn id="46" idx="4"/>
            </p:cNvCxnSpPr>
            <p:nvPr/>
          </p:nvCxnSpPr>
          <p:spPr bwMode="auto">
            <a:xfrm rot="5400000">
              <a:off x="2279546" y="3930511"/>
              <a:ext cx="229082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4E54736-271B-7B4A-81B5-77F650EA956C}"/>
                </a:ext>
              </a:extLst>
            </p:cNvPr>
            <p:cNvCxnSpPr/>
            <p:nvPr/>
          </p:nvCxnSpPr>
          <p:spPr bwMode="auto">
            <a:xfrm rot="5400000" flipH="1" flipV="1">
              <a:off x="2275668" y="4068528"/>
              <a:ext cx="167539" cy="69302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1029A09-4DBA-DA4A-8165-A698D4F84B76}"/>
                </a:ext>
              </a:extLst>
            </p:cNvPr>
            <p:cNvCxnSpPr/>
            <p:nvPr/>
          </p:nvCxnSpPr>
          <p:spPr bwMode="auto">
            <a:xfrm rot="16200000" flipV="1">
              <a:off x="2342349" y="4067730"/>
              <a:ext cx="170957" cy="67478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1925FBE-B0A5-6842-9A64-2A8A400FE5F8}"/>
                </a:ext>
              </a:extLst>
            </p:cNvPr>
            <p:cNvSpPr/>
            <p:nvPr/>
          </p:nvSpPr>
          <p:spPr bwMode="auto">
            <a:xfrm>
              <a:off x="2324788" y="3679204"/>
              <a:ext cx="136780" cy="136765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0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4002" tIns="42001" rIns="84002" bIns="42001" anchor="ctr"/>
            <a:lstStyle/>
            <a:p>
              <a:pPr algn="ctr" defTabSz="2099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406" b="0" dirty="0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B8CA521-8D0A-794E-9ABE-C88D670D7AE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273462" y="3882583"/>
              <a:ext cx="239428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58348F7-8BD5-CB4D-9EB5-A03DE002E422}"/>
              </a:ext>
            </a:extLst>
          </p:cNvPr>
          <p:cNvGrpSpPr/>
          <p:nvPr/>
        </p:nvGrpSpPr>
        <p:grpSpPr>
          <a:xfrm>
            <a:off x="1538661" y="1097634"/>
            <a:ext cx="1320193" cy="302955"/>
            <a:chOff x="1538661" y="1097634"/>
            <a:chExt cx="1320193" cy="302955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BCB1247-F205-CA49-A620-6D22073B99B0}"/>
                </a:ext>
              </a:extLst>
            </p:cNvPr>
            <p:cNvCxnSpPr>
              <a:cxnSpLocks/>
              <a:endCxn id="48" idx="2"/>
            </p:cNvCxnSpPr>
            <p:nvPr/>
          </p:nvCxnSpPr>
          <p:spPr bwMode="auto">
            <a:xfrm flipV="1">
              <a:off x="1538661" y="1249112"/>
              <a:ext cx="564193" cy="121436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D282B70-8F90-B146-8AED-3B2DE3BF3C3D}"/>
                </a:ext>
              </a:extLst>
            </p:cNvPr>
            <p:cNvSpPr/>
            <p:nvPr/>
          </p:nvSpPr>
          <p:spPr bwMode="auto">
            <a:xfrm>
              <a:off x="2102854" y="1097634"/>
              <a:ext cx="756000" cy="30295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spAutoFit/>
            </a:bodyPr>
            <a:lstStyle/>
            <a:p>
              <a:pPr algn="ctr" defTabSz="20995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00" dirty="0">
                  <a:solidFill>
                    <a:schemeClr val="bg1"/>
                  </a:solidFill>
                </a:rPr>
                <a:t>winkelwagen vullen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698AEC8-7371-0A40-9E20-B2E5FBE5FD39}"/>
              </a:ext>
            </a:extLst>
          </p:cNvPr>
          <p:cNvGrpSpPr/>
          <p:nvPr/>
        </p:nvGrpSpPr>
        <p:grpSpPr>
          <a:xfrm>
            <a:off x="1661212" y="2538729"/>
            <a:ext cx="1197642" cy="418238"/>
            <a:chOff x="1661212" y="2538729"/>
            <a:chExt cx="1197642" cy="418238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9B3BFF8-0269-5D48-9440-064E879249D4}"/>
                </a:ext>
              </a:extLst>
            </p:cNvPr>
            <p:cNvSpPr/>
            <p:nvPr/>
          </p:nvSpPr>
          <p:spPr bwMode="auto">
            <a:xfrm>
              <a:off x="2102854" y="2628045"/>
              <a:ext cx="756000" cy="32892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spAutoFit/>
            </a:bodyPr>
            <a:lstStyle/>
            <a:p>
              <a:pPr algn="ctr" defTabSz="20995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60" dirty="0">
                  <a:solidFill>
                    <a:schemeClr val="bg1"/>
                  </a:solidFill>
                </a:rPr>
                <a:t>bestelling versturen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B4DACF7-C75B-DF47-9F04-121DBDCB2A4C}"/>
                </a:ext>
              </a:extLst>
            </p:cNvPr>
            <p:cNvCxnSpPr>
              <a:cxnSpLocks/>
              <a:endCxn id="50" idx="2"/>
            </p:cNvCxnSpPr>
            <p:nvPr/>
          </p:nvCxnSpPr>
          <p:spPr bwMode="auto">
            <a:xfrm>
              <a:off x="1661212" y="2538729"/>
              <a:ext cx="441642" cy="253777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0ECE7DE-B3CC-8C45-8A99-C2D7B58C2091}"/>
              </a:ext>
            </a:extLst>
          </p:cNvPr>
          <p:cNvGrpSpPr/>
          <p:nvPr/>
        </p:nvGrpSpPr>
        <p:grpSpPr>
          <a:xfrm>
            <a:off x="1319537" y="2190551"/>
            <a:ext cx="1539317" cy="328922"/>
            <a:chOff x="1319537" y="2190551"/>
            <a:chExt cx="1539317" cy="328922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7CD4AD4-A3CA-3144-ADCB-CE65CA08421D}"/>
                </a:ext>
              </a:extLst>
            </p:cNvPr>
            <p:cNvCxnSpPr>
              <a:cxnSpLocks/>
              <a:endCxn id="61" idx="2"/>
            </p:cNvCxnSpPr>
            <p:nvPr/>
          </p:nvCxnSpPr>
          <p:spPr>
            <a:xfrm>
              <a:off x="1319537" y="2247694"/>
              <a:ext cx="783317" cy="107318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3147E4BE-7A51-D640-B81F-23BC2E3BF138}"/>
                </a:ext>
              </a:extLst>
            </p:cNvPr>
            <p:cNvSpPr/>
            <p:nvPr/>
          </p:nvSpPr>
          <p:spPr bwMode="auto">
            <a:xfrm>
              <a:off x="2102854" y="2190551"/>
              <a:ext cx="756000" cy="32892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spAutoFit/>
            </a:bodyPr>
            <a:lstStyle/>
            <a:p>
              <a:pPr algn="ctr" defTabSz="20995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60" dirty="0">
                  <a:solidFill>
                    <a:schemeClr val="bg1"/>
                  </a:solidFill>
                </a:rPr>
                <a:t>producten beheren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7BC5CE3-575E-4742-9AAE-A017F61BF1FD}"/>
              </a:ext>
            </a:extLst>
          </p:cNvPr>
          <p:cNvGrpSpPr/>
          <p:nvPr/>
        </p:nvGrpSpPr>
        <p:grpSpPr>
          <a:xfrm>
            <a:off x="1538661" y="1370547"/>
            <a:ext cx="1319840" cy="485547"/>
            <a:chOff x="1538661" y="1370547"/>
            <a:chExt cx="1319840" cy="485547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6C77568-C1BA-7F49-B32E-5120BD31870D}"/>
                </a:ext>
              </a:extLst>
            </p:cNvPr>
            <p:cNvCxnSpPr>
              <a:cxnSpLocks/>
              <a:endCxn id="62" idx="2"/>
            </p:cNvCxnSpPr>
            <p:nvPr/>
          </p:nvCxnSpPr>
          <p:spPr bwMode="auto">
            <a:xfrm>
              <a:off x="1538661" y="1370547"/>
              <a:ext cx="564547" cy="321086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CDBF6BB-33A8-9C4F-B616-0A0F9F8E4147}"/>
                </a:ext>
              </a:extLst>
            </p:cNvPr>
            <p:cNvSpPr/>
            <p:nvPr/>
          </p:nvSpPr>
          <p:spPr bwMode="auto">
            <a:xfrm>
              <a:off x="2103208" y="1527172"/>
              <a:ext cx="755293" cy="32892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spAutoFit/>
            </a:bodyPr>
            <a:lstStyle/>
            <a:p>
              <a:pPr algn="ctr" defTabSz="20995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60" dirty="0">
                  <a:solidFill>
                    <a:schemeClr val="bg1"/>
                  </a:solidFill>
                </a:rPr>
                <a:t>bestelling betalen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6A29751-9341-3141-B91A-3229E2A4A714}"/>
              </a:ext>
            </a:extLst>
          </p:cNvPr>
          <p:cNvGrpSpPr/>
          <p:nvPr/>
        </p:nvGrpSpPr>
        <p:grpSpPr>
          <a:xfrm>
            <a:off x="1295690" y="2428853"/>
            <a:ext cx="624897" cy="524310"/>
            <a:chOff x="1842168" y="3679204"/>
            <a:chExt cx="1134030" cy="951489"/>
          </a:xfrm>
        </p:grpSpPr>
        <p:sp>
          <p:nvSpPr>
            <p:cNvPr id="64" name="TextBox 14">
              <a:extLst>
                <a:ext uri="{FF2B5EF4-FFF2-40B4-BE49-F238E27FC236}">
                  <a16:creationId xmlns:a16="http://schemas.microsoft.com/office/drawing/2014/main" id="{C603CF76-23F8-AC47-AB0D-F521FDDE0C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2168" y="4104172"/>
              <a:ext cx="1134030" cy="526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4002" tIns="42001" rIns="84002" bIns="42001">
              <a:spAutoFit/>
            </a:bodyPr>
            <a:lstStyle/>
            <a:p>
              <a:pPr algn="ctr"/>
              <a:r>
                <a:rPr lang="nl-NL" sz="667" dirty="0">
                  <a:latin typeface="Calibri" pitchFamily="34" charset="0"/>
                </a:rPr>
                <a:t>magazijn-</a:t>
              </a:r>
            </a:p>
            <a:p>
              <a:pPr algn="ctr"/>
              <a:r>
                <a:rPr lang="nl-NL" sz="667" dirty="0">
                  <a:latin typeface="Calibri" pitchFamily="34" charset="0"/>
                </a:rPr>
                <a:t>medewerker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400B84C-0AF6-AE47-9968-2CBB7D37804D}"/>
                </a:ext>
              </a:extLst>
            </p:cNvPr>
            <p:cNvCxnSpPr>
              <a:stCxn id="68" idx="4"/>
            </p:cNvCxnSpPr>
            <p:nvPr/>
          </p:nvCxnSpPr>
          <p:spPr bwMode="auto">
            <a:xfrm rot="5400000">
              <a:off x="2279546" y="3930511"/>
              <a:ext cx="229082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838692F-803C-DF46-B46B-CEAA6DDFE75C}"/>
                </a:ext>
              </a:extLst>
            </p:cNvPr>
            <p:cNvCxnSpPr/>
            <p:nvPr/>
          </p:nvCxnSpPr>
          <p:spPr bwMode="auto">
            <a:xfrm rot="5400000" flipH="1" flipV="1">
              <a:off x="2275668" y="4068528"/>
              <a:ext cx="167539" cy="69302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C22DB0C-CE0E-B744-BB58-C12AD9B099B6}"/>
                </a:ext>
              </a:extLst>
            </p:cNvPr>
            <p:cNvCxnSpPr/>
            <p:nvPr/>
          </p:nvCxnSpPr>
          <p:spPr bwMode="auto">
            <a:xfrm rot="16200000" flipV="1">
              <a:off x="2342349" y="4067730"/>
              <a:ext cx="170957" cy="67478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27A7821-6D86-1341-84BE-37C3C3ACED43}"/>
                </a:ext>
              </a:extLst>
            </p:cNvPr>
            <p:cNvSpPr/>
            <p:nvPr/>
          </p:nvSpPr>
          <p:spPr bwMode="auto">
            <a:xfrm>
              <a:off x="2324788" y="3679204"/>
              <a:ext cx="136780" cy="136765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0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4002" tIns="42001" rIns="84002" bIns="42001" anchor="ctr"/>
            <a:lstStyle/>
            <a:p>
              <a:pPr algn="ctr" defTabSz="2099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406" b="0" dirty="0"/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345BCA7-000B-3D4F-83C8-ADF1F5359DE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273462" y="3882583"/>
              <a:ext cx="239428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3C11BDA-EE5B-0940-99D4-ACA7B3DFF3A0}"/>
              </a:ext>
            </a:extLst>
          </p:cNvPr>
          <p:cNvGrpSpPr/>
          <p:nvPr/>
        </p:nvGrpSpPr>
        <p:grpSpPr>
          <a:xfrm>
            <a:off x="1024722" y="2133486"/>
            <a:ext cx="482230" cy="524310"/>
            <a:chOff x="1971620" y="3679204"/>
            <a:chExt cx="875124" cy="951489"/>
          </a:xfrm>
        </p:grpSpPr>
        <p:sp>
          <p:nvSpPr>
            <p:cNvPr id="71" name="TextBox 14">
              <a:extLst>
                <a:ext uri="{FF2B5EF4-FFF2-40B4-BE49-F238E27FC236}">
                  <a16:creationId xmlns:a16="http://schemas.microsoft.com/office/drawing/2014/main" id="{E0058C59-7FF9-684B-ADE2-FED464D705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1620" y="4104172"/>
              <a:ext cx="875124" cy="526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4002" tIns="42001" rIns="84002" bIns="42001">
              <a:spAutoFit/>
            </a:bodyPr>
            <a:lstStyle/>
            <a:p>
              <a:pPr algn="ctr"/>
              <a:r>
                <a:rPr lang="nl-NL" sz="667" dirty="0">
                  <a:latin typeface="Calibri" pitchFamily="34" charset="0"/>
                </a:rPr>
                <a:t>product</a:t>
              </a:r>
            </a:p>
            <a:p>
              <a:pPr algn="ctr"/>
              <a:r>
                <a:rPr lang="nl-NL" sz="667" dirty="0">
                  <a:latin typeface="Calibri" pitchFamily="34" charset="0"/>
                </a:rPr>
                <a:t>manager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90CE2C7-494C-1640-AB18-23F3EA7EC7ED}"/>
                </a:ext>
              </a:extLst>
            </p:cNvPr>
            <p:cNvCxnSpPr>
              <a:stCxn id="75" idx="4"/>
            </p:cNvCxnSpPr>
            <p:nvPr/>
          </p:nvCxnSpPr>
          <p:spPr bwMode="auto">
            <a:xfrm rot="5400000">
              <a:off x="2279546" y="3930511"/>
              <a:ext cx="229082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DE7BA67-D054-0042-8D47-D65FD8C63877}"/>
                </a:ext>
              </a:extLst>
            </p:cNvPr>
            <p:cNvCxnSpPr/>
            <p:nvPr/>
          </p:nvCxnSpPr>
          <p:spPr bwMode="auto">
            <a:xfrm rot="5400000" flipH="1" flipV="1">
              <a:off x="2275668" y="4068528"/>
              <a:ext cx="167539" cy="69302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7F9852B-DC77-5E4C-B907-90DD43D4FD48}"/>
                </a:ext>
              </a:extLst>
            </p:cNvPr>
            <p:cNvCxnSpPr/>
            <p:nvPr/>
          </p:nvCxnSpPr>
          <p:spPr bwMode="auto">
            <a:xfrm rot="16200000" flipV="1">
              <a:off x="2342349" y="4067730"/>
              <a:ext cx="170957" cy="67478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16F33295-DF9D-0C42-96E5-479BD1DD44E8}"/>
                </a:ext>
              </a:extLst>
            </p:cNvPr>
            <p:cNvSpPr/>
            <p:nvPr/>
          </p:nvSpPr>
          <p:spPr bwMode="auto">
            <a:xfrm>
              <a:off x="2324788" y="3679204"/>
              <a:ext cx="136780" cy="136765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0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4002" tIns="42001" rIns="84002" bIns="42001" anchor="ctr"/>
            <a:lstStyle/>
            <a:p>
              <a:pPr algn="ctr" defTabSz="2099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406" b="0" dirty="0"/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EA01F8B7-5395-A545-9135-24DB90BB852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273463" y="3888344"/>
              <a:ext cx="239428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9" grpId="0"/>
      <p:bldP spid="99" grpId="0"/>
      <p:bldP spid="10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872EB1E9-6F60-814A-9425-2FD02E74011B}"/>
              </a:ext>
            </a:extLst>
          </p:cNvPr>
          <p:cNvSpPr/>
          <p:nvPr/>
        </p:nvSpPr>
        <p:spPr>
          <a:xfrm>
            <a:off x="760413" y="1409288"/>
            <a:ext cx="657225" cy="1704975"/>
          </a:xfrm>
          <a:prstGeom prst="rect">
            <a:avLst/>
          </a:prstGeom>
          <a:solidFill>
            <a:schemeClr val="accent3">
              <a:lumMod val="50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/>
            <a:r>
              <a:rPr lang="nl-NL" sz="800" dirty="0">
                <a:solidFill>
                  <a:schemeClr val="tx1"/>
                </a:solidFill>
                <a:cs typeface="Arial" charset="0"/>
              </a:rPr>
              <a:t>inkoper</a:t>
            </a:r>
            <a:endParaRPr lang="nl-NL" sz="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246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49275" y="0"/>
            <a:ext cx="448945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>
                <a:solidFill>
                  <a:srgbClr val="000000"/>
                </a:solidFill>
              </a:rPr>
              <a:t>Parallelle activiteiten</a:t>
            </a:r>
          </a:p>
        </p:txBody>
      </p:sp>
      <p:sp>
        <p:nvSpPr>
          <p:cNvPr id="18" name="Rectangle 17"/>
          <p:cNvSpPr>
            <a:spLocks noChangeAspect="1"/>
          </p:cNvSpPr>
          <p:nvPr/>
        </p:nvSpPr>
        <p:spPr>
          <a:xfrm>
            <a:off x="1941513" y="1279948"/>
            <a:ext cx="895350" cy="1524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r"/>
            <a:r>
              <a:rPr lang="nl-NL" sz="800" dirty="0">
                <a:solidFill>
                  <a:srgbClr val="000000"/>
                </a:solidFill>
                <a:cs typeface="Arial" charset="0"/>
              </a:rPr>
              <a:t>proces van bestelling: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791438" y="863317"/>
            <a:ext cx="572294" cy="329030"/>
            <a:chOff x="4384986" y="602064"/>
            <a:chExt cx="572294" cy="329030"/>
          </a:xfrm>
        </p:grpSpPr>
        <p:sp>
          <p:nvSpPr>
            <p:cNvPr id="35" name="Rectangle 34"/>
            <p:cNvSpPr>
              <a:spLocks noChangeAspect="1"/>
            </p:cNvSpPr>
            <p:nvPr/>
          </p:nvSpPr>
          <p:spPr>
            <a:xfrm>
              <a:off x="4384986" y="763989"/>
              <a:ext cx="571500" cy="167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/>
            <a:lstStyle/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b="0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>
              <a:spLocks noChangeAspect="1"/>
            </p:cNvSpPr>
            <p:nvPr/>
          </p:nvSpPr>
          <p:spPr>
            <a:xfrm>
              <a:off x="4385780" y="602064"/>
              <a:ext cx="571500" cy="1619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dirty="0"/>
                <a:t>bestelling</a:t>
              </a:r>
            </a:p>
          </p:txBody>
        </p:sp>
      </p:grpSp>
      <p:sp>
        <p:nvSpPr>
          <p:cNvPr id="43" name="Isosceles Triangle 42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29DD826-EA58-BC44-ADE0-5CE6EA7203D8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59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320515A-DEA9-CA47-8C00-2BBB96A9BFAD}"/>
              </a:ext>
            </a:extLst>
          </p:cNvPr>
          <p:cNvSpPr/>
          <p:nvPr/>
        </p:nvSpPr>
        <p:spPr>
          <a:xfrm>
            <a:off x="3443288" y="1402938"/>
            <a:ext cx="788987" cy="1711325"/>
          </a:xfrm>
          <a:prstGeom prst="rect">
            <a:avLst/>
          </a:prstGeom>
          <a:solidFill>
            <a:schemeClr val="accent3">
              <a:lumMod val="50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/>
            <a:r>
              <a:rPr lang="nl-NL" sz="800">
                <a:solidFill>
                  <a:srgbClr val="000000"/>
                </a:solidFill>
                <a:cs typeface="Arial" charset="0"/>
              </a:rPr>
              <a:t>magazijn-</a:t>
            </a:r>
          </a:p>
          <a:p>
            <a:pPr algn="ctr"/>
            <a:r>
              <a:rPr lang="nl-NL" sz="800">
                <a:solidFill>
                  <a:srgbClr val="000000"/>
                </a:solidFill>
                <a:cs typeface="Arial" charset="0"/>
              </a:rPr>
              <a:t>medewerker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8F761C6-A652-A946-A230-BB68D40DADE4}"/>
              </a:ext>
            </a:extLst>
          </p:cNvPr>
          <p:cNvCxnSpPr>
            <a:stCxn id="42" idx="4"/>
            <a:endCxn id="63" idx="0"/>
          </p:cNvCxnSpPr>
          <p:nvPr/>
        </p:nvCxnSpPr>
        <p:spPr>
          <a:xfrm rot="16200000" flipH="1">
            <a:off x="906464" y="1972469"/>
            <a:ext cx="346075" cy="476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7915CD3E-58DF-EA44-A31E-64F74A892373}"/>
              </a:ext>
            </a:extLst>
          </p:cNvPr>
          <p:cNvSpPr/>
          <p:nvPr/>
        </p:nvSpPr>
        <p:spPr>
          <a:xfrm>
            <a:off x="974726" y="1597026"/>
            <a:ext cx="204787" cy="20478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sz="80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7ABCBD0-53EA-394E-8CF3-028AC5038068}"/>
              </a:ext>
            </a:extLst>
          </p:cNvPr>
          <p:cNvCxnSpPr/>
          <p:nvPr/>
        </p:nvCxnSpPr>
        <p:spPr>
          <a:xfrm>
            <a:off x="1284288" y="2241550"/>
            <a:ext cx="184150" cy="15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756B71A-8A6E-0148-A8A7-B12196D53988}"/>
              </a:ext>
            </a:extLst>
          </p:cNvPr>
          <p:cNvCxnSpPr>
            <a:endCxn id="49" idx="1"/>
          </p:cNvCxnSpPr>
          <p:nvPr/>
        </p:nvCxnSpPr>
        <p:spPr>
          <a:xfrm>
            <a:off x="1489075" y="1963738"/>
            <a:ext cx="2033588" cy="476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DF89134D-C0F1-6840-AFCA-C08AF9E1B5C8}"/>
              </a:ext>
            </a:extLst>
          </p:cNvPr>
          <p:cNvSpPr>
            <a:spLocks noChangeAspect="1"/>
          </p:cNvSpPr>
          <p:nvPr/>
        </p:nvSpPr>
        <p:spPr>
          <a:xfrm>
            <a:off x="1949450" y="1816100"/>
            <a:ext cx="444500" cy="1524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r"/>
            <a:r>
              <a:rPr lang="nl-NL" sz="800" dirty="0">
                <a:solidFill>
                  <a:srgbClr val="000000"/>
                </a:solidFill>
                <a:cs typeface="Arial" charset="0"/>
              </a:rPr>
              <a:t>te versturen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A61ECBB9-F681-4540-93A9-325AFBBBE679}"/>
              </a:ext>
            </a:extLst>
          </p:cNvPr>
          <p:cNvSpPr/>
          <p:nvPr/>
        </p:nvSpPr>
        <p:spPr>
          <a:xfrm>
            <a:off x="3522663" y="1811338"/>
            <a:ext cx="657225" cy="312737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000" rIns="0" bIns="36000" anchor="ctr" anchorCtr="1"/>
          <a:lstStyle/>
          <a:p>
            <a:pPr algn="ctr"/>
            <a:r>
              <a:rPr lang="nl-NL" sz="800" dirty="0">
                <a:solidFill>
                  <a:schemeClr val="bg1"/>
                </a:solidFill>
                <a:cs typeface="Arial" charset="0"/>
              </a:rPr>
              <a:t>bestelling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  <a:cs typeface="Arial" charset="0"/>
              </a:rPr>
              <a:t>versturen…</a:t>
            </a:r>
          </a:p>
        </p:txBody>
      </p:sp>
      <p:grpSp>
        <p:nvGrpSpPr>
          <p:cNvPr id="50" name="Group 83">
            <a:extLst>
              <a:ext uri="{FF2B5EF4-FFF2-40B4-BE49-F238E27FC236}">
                <a16:creationId xmlns:a16="http://schemas.microsoft.com/office/drawing/2014/main" id="{218A1201-CBF6-BD4E-A3FB-B83DCE7F2E92}"/>
              </a:ext>
            </a:extLst>
          </p:cNvPr>
          <p:cNvGrpSpPr>
            <a:grpSpLocks/>
          </p:cNvGrpSpPr>
          <p:nvPr/>
        </p:nvGrpSpPr>
        <p:grpSpPr bwMode="auto">
          <a:xfrm>
            <a:off x="4764940" y="2139950"/>
            <a:ext cx="203200" cy="203200"/>
            <a:chOff x="2357619" y="3936950"/>
            <a:chExt cx="216000" cy="2160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FA84827-2C15-8146-9F58-D319E654ED41}"/>
                </a:ext>
              </a:extLst>
            </p:cNvPr>
            <p:cNvSpPr/>
            <p:nvPr/>
          </p:nvSpPr>
          <p:spPr>
            <a:xfrm>
              <a:off x="2357619" y="3936950"/>
              <a:ext cx="216000" cy="216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 sz="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966A050-3D86-5D46-A8B3-B0162C9FE8BF}"/>
                </a:ext>
              </a:extLst>
            </p:cNvPr>
            <p:cNvSpPr/>
            <p:nvPr/>
          </p:nvSpPr>
          <p:spPr>
            <a:xfrm>
              <a:off x="2391184" y="3977635"/>
              <a:ext cx="143438" cy="14343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 sz="8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92878089-5C09-A340-85A6-A5FF7F73659A}"/>
              </a:ext>
            </a:extLst>
          </p:cNvPr>
          <p:cNvSpPr/>
          <p:nvPr/>
        </p:nvSpPr>
        <p:spPr>
          <a:xfrm>
            <a:off x="1752600" y="2371725"/>
            <a:ext cx="582613" cy="319088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000" rIns="0" bIns="36000" anchor="ctr" anchorCtr="1"/>
          <a:lstStyle/>
          <a:p>
            <a:pPr algn="ctr"/>
            <a:r>
              <a:rPr lang="nl-NL" sz="800" dirty="0">
                <a:solidFill>
                  <a:schemeClr val="bg1"/>
                </a:solidFill>
                <a:cs typeface="Arial" charset="0"/>
              </a:rPr>
              <a:t>factuur versturen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2DFECDB-6ADB-B649-8DDF-BF6A17AE4536}"/>
              </a:ext>
            </a:extLst>
          </p:cNvPr>
          <p:cNvCxnSpPr>
            <a:stCxn id="58" idx="3"/>
          </p:cNvCxnSpPr>
          <p:nvPr/>
        </p:nvCxnSpPr>
        <p:spPr>
          <a:xfrm>
            <a:off x="3279775" y="2533650"/>
            <a:ext cx="1171575" cy="952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6215F736-DE8F-E542-92BA-075B1F6A4A91}"/>
              </a:ext>
            </a:extLst>
          </p:cNvPr>
          <p:cNvSpPr>
            <a:spLocks noChangeAspect="1"/>
          </p:cNvSpPr>
          <p:nvPr/>
        </p:nvSpPr>
        <p:spPr>
          <a:xfrm>
            <a:off x="3386138" y="2517775"/>
            <a:ext cx="895350" cy="153988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nl-NL" sz="800">
                <a:solidFill>
                  <a:srgbClr val="000000"/>
                </a:solidFill>
                <a:cs typeface="Arial" charset="0"/>
              </a:rPr>
              <a:t>betaald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6F8B4A8-1ABB-F343-A5DF-09F70E0F7BEE}"/>
              </a:ext>
            </a:extLst>
          </p:cNvPr>
          <p:cNvCxnSpPr>
            <a:stCxn id="53" idx="3"/>
            <a:endCxn id="58" idx="1"/>
          </p:cNvCxnSpPr>
          <p:nvPr/>
        </p:nvCxnSpPr>
        <p:spPr>
          <a:xfrm>
            <a:off x="2335213" y="2532063"/>
            <a:ext cx="287337" cy="317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A5D98333-E613-B242-88A8-CD84A97EF6FF}"/>
              </a:ext>
            </a:extLst>
          </p:cNvPr>
          <p:cNvSpPr>
            <a:spLocks noChangeAspect="1"/>
          </p:cNvSpPr>
          <p:nvPr/>
        </p:nvSpPr>
        <p:spPr>
          <a:xfrm>
            <a:off x="2313780" y="2544763"/>
            <a:ext cx="201613" cy="150812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anchor="ctr" anchorCtr="0"/>
          <a:lstStyle/>
          <a:p>
            <a:pPr algn="r"/>
            <a:r>
              <a:rPr lang="nl-NL" sz="800" dirty="0">
                <a:solidFill>
                  <a:srgbClr val="000000"/>
                </a:solidFill>
                <a:cs typeface="Arial" charset="0"/>
              </a:rPr>
              <a:t>te betalen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2DF67107-85A9-DD41-8D3F-72DFA8716D87}"/>
              </a:ext>
            </a:extLst>
          </p:cNvPr>
          <p:cNvSpPr/>
          <p:nvPr/>
        </p:nvSpPr>
        <p:spPr>
          <a:xfrm>
            <a:off x="2622550" y="2371725"/>
            <a:ext cx="657225" cy="323850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000" rIns="0" bIns="36000" anchor="ctr" anchorCtr="1"/>
          <a:lstStyle/>
          <a:p>
            <a:pPr algn="ctr"/>
            <a:r>
              <a:rPr lang="nl-NL" sz="800" dirty="0">
                <a:solidFill>
                  <a:schemeClr val="bg1"/>
                </a:solidFill>
                <a:cs typeface="Arial" charset="0"/>
              </a:rPr>
              <a:t>betaling koppelen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EA1DE40-6D4F-7840-8335-D42A7CA02C56}"/>
              </a:ext>
            </a:extLst>
          </p:cNvPr>
          <p:cNvCxnSpPr/>
          <p:nvPr/>
        </p:nvCxnSpPr>
        <p:spPr>
          <a:xfrm>
            <a:off x="1489075" y="2533650"/>
            <a:ext cx="265113" cy="15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E3FCA26-4C4E-3845-A88F-BA9AD6FD44EF}"/>
              </a:ext>
            </a:extLst>
          </p:cNvPr>
          <p:cNvCxnSpPr/>
          <p:nvPr/>
        </p:nvCxnSpPr>
        <p:spPr>
          <a:xfrm rot="5400000">
            <a:off x="1137444" y="2248694"/>
            <a:ext cx="70326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32EA7B9E-25B6-5F48-8902-4E0EBB614DA6}"/>
              </a:ext>
            </a:extLst>
          </p:cNvPr>
          <p:cNvSpPr>
            <a:spLocks noChangeAspect="1"/>
          </p:cNvSpPr>
          <p:nvPr/>
        </p:nvSpPr>
        <p:spPr>
          <a:xfrm>
            <a:off x="1336675" y="2560267"/>
            <a:ext cx="446088" cy="1524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anchor="ctr" anchorCtr="0"/>
          <a:lstStyle/>
          <a:p>
            <a:pPr algn="r"/>
            <a:r>
              <a:rPr lang="nl-NL" sz="800" dirty="0">
                <a:solidFill>
                  <a:srgbClr val="000000"/>
                </a:solidFill>
                <a:cs typeface="Arial" charset="0"/>
              </a:rPr>
              <a:t>te factureren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60DA5C62-116E-CB4B-9E92-50A42B920899}"/>
              </a:ext>
            </a:extLst>
          </p:cNvPr>
          <p:cNvCxnSpPr/>
          <p:nvPr/>
        </p:nvCxnSpPr>
        <p:spPr>
          <a:xfrm>
            <a:off x="4159250" y="1963738"/>
            <a:ext cx="292100" cy="158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6286D2DF-870D-6F40-A831-F3771E5F9242}"/>
              </a:ext>
            </a:extLst>
          </p:cNvPr>
          <p:cNvSpPr/>
          <p:nvPr/>
        </p:nvSpPr>
        <p:spPr>
          <a:xfrm>
            <a:off x="827088" y="2147888"/>
            <a:ext cx="509587" cy="188912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000" rIns="0" bIns="36000" anchor="ctr" anchorCtr="1"/>
          <a:lstStyle/>
          <a:p>
            <a:pPr algn="ctr"/>
            <a:r>
              <a:rPr lang="nl-NL" sz="800" dirty="0">
                <a:solidFill>
                  <a:schemeClr val="bg1"/>
                </a:solidFill>
                <a:cs typeface="Arial" charset="0"/>
              </a:rPr>
              <a:t>bestellen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4AF1E5D-FBCF-7647-9B5D-EB873C13446B}"/>
              </a:ext>
            </a:extLst>
          </p:cNvPr>
          <p:cNvSpPr>
            <a:spLocks noChangeAspect="1"/>
          </p:cNvSpPr>
          <p:nvPr/>
        </p:nvSpPr>
        <p:spPr>
          <a:xfrm>
            <a:off x="4058028" y="1657728"/>
            <a:ext cx="446087" cy="150812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anchor="ctr" anchorCtr="1"/>
          <a:lstStyle/>
          <a:p>
            <a:pPr algn="r"/>
            <a:r>
              <a:rPr lang="nl-NL" sz="800" dirty="0">
                <a:solidFill>
                  <a:srgbClr val="000000"/>
                </a:solidFill>
                <a:cs typeface="Arial" charset="0"/>
              </a:rPr>
              <a:t>verstuurd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F3EA5D5-579C-1646-8CDF-08C163A9C029}"/>
              </a:ext>
            </a:extLst>
          </p:cNvPr>
          <p:cNvCxnSpPr>
            <a:endCxn id="51" idx="2"/>
          </p:cNvCxnSpPr>
          <p:nvPr/>
        </p:nvCxnSpPr>
        <p:spPr>
          <a:xfrm>
            <a:off x="4468813" y="2235200"/>
            <a:ext cx="296127" cy="635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E71FC44-A3DB-1E4B-BDBC-54A68543DB3F}"/>
              </a:ext>
            </a:extLst>
          </p:cNvPr>
          <p:cNvCxnSpPr/>
          <p:nvPr/>
        </p:nvCxnSpPr>
        <p:spPr>
          <a:xfrm rot="16200000" flipH="1">
            <a:off x="4133056" y="2262982"/>
            <a:ext cx="674687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C5B24E70-488E-854A-A76A-06BAB0EF71B1}"/>
              </a:ext>
            </a:extLst>
          </p:cNvPr>
          <p:cNvSpPr>
            <a:spLocks noChangeAspect="1"/>
          </p:cNvSpPr>
          <p:nvPr/>
        </p:nvSpPr>
        <p:spPr>
          <a:xfrm>
            <a:off x="4689447" y="1777259"/>
            <a:ext cx="446087" cy="150812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anchor="ctr" anchorCtr="1"/>
          <a:lstStyle/>
          <a:p>
            <a:pPr algn="r"/>
            <a:r>
              <a:rPr lang="nl-NL" sz="800" dirty="0">
                <a:solidFill>
                  <a:srgbClr val="000000"/>
                </a:solidFill>
                <a:cs typeface="Arial" charset="0"/>
              </a:rPr>
              <a:t>afgehandeld</a:t>
            </a:r>
          </a:p>
          <a:p>
            <a:pPr algn="r"/>
            <a:endParaRPr lang="nl-NL" sz="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761919" y="1852004"/>
            <a:ext cx="639923" cy="153988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r>
              <a:rPr lang="nl-NL" sz="800" dirty="0">
                <a:solidFill>
                  <a:srgbClr val="000000"/>
                </a:solidFill>
                <a:cs typeface="Arial" charset="0"/>
              </a:rPr>
              <a:t>winkelwagen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49275" y="0"/>
            <a:ext cx="448945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>
                <a:solidFill>
                  <a:srgbClr val="000000"/>
                </a:solidFill>
              </a:rPr>
              <a:t>Eenvoudig subproces in zelfde diagram</a:t>
            </a:r>
          </a:p>
        </p:txBody>
      </p:sp>
      <p:sp>
        <p:nvSpPr>
          <p:cNvPr id="4" name="Rectangle 3"/>
          <p:cNvSpPr/>
          <p:nvPr/>
        </p:nvSpPr>
        <p:spPr>
          <a:xfrm>
            <a:off x="3443288" y="1429736"/>
            <a:ext cx="788987" cy="1772566"/>
          </a:xfrm>
          <a:prstGeom prst="rect">
            <a:avLst/>
          </a:prstGeom>
          <a:solidFill>
            <a:schemeClr val="accent3">
              <a:lumMod val="50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/>
            <a:r>
              <a:rPr lang="nl-NL" sz="800">
                <a:solidFill>
                  <a:srgbClr val="000000"/>
                </a:solidFill>
                <a:cs typeface="Arial" charset="0"/>
              </a:rPr>
              <a:t>magazijn-</a:t>
            </a:r>
          </a:p>
          <a:p>
            <a:pPr algn="ctr"/>
            <a:r>
              <a:rPr lang="nl-NL" sz="800">
                <a:solidFill>
                  <a:srgbClr val="000000"/>
                </a:solidFill>
                <a:cs typeface="Arial" charset="0"/>
              </a:rPr>
              <a:t>medewerker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11300" y="2163762"/>
            <a:ext cx="2933700" cy="976149"/>
          </a:xfrm>
          <a:prstGeom prst="roundRect">
            <a:avLst>
              <a:gd name="adj" fmla="val 3875"/>
            </a:avLst>
          </a:prstGeom>
          <a:solidFill>
            <a:schemeClr val="bg1">
              <a:lumMod val="85000"/>
              <a:alpha val="50000"/>
            </a:schemeClr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6000"/>
          <a:lstStyle/>
          <a:p>
            <a:pPr algn="ctr"/>
            <a:r>
              <a:rPr lang="nl-NL" sz="800">
                <a:solidFill>
                  <a:srgbClr val="000000"/>
                </a:solidFill>
                <a:cs typeface="Arial" charset="0"/>
              </a:rPr>
              <a:t>proces van factuur:</a:t>
            </a:r>
          </a:p>
        </p:txBody>
      </p:sp>
      <p:sp>
        <p:nvSpPr>
          <p:cNvPr id="7" name="Rectangle 6"/>
          <p:cNvSpPr/>
          <p:nvPr/>
        </p:nvSpPr>
        <p:spPr>
          <a:xfrm>
            <a:off x="760413" y="1436086"/>
            <a:ext cx="657225" cy="1765989"/>
          </a:xfrm>
          <a:prstGeom prst="rect">
            <a:avLst/>
          </a:prstGeom>
          <a:solidFill>
            <a:schemeClr val="accent3">
              <a:lumMod val="50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/>
            <a:r>
              <a:rPr lang="nl-NL" sz="800" dirty="0">
                <a:solidFill>
                  <a:schemeClr val="tx1"/>
                </a:solidFill>
                <a:cs typeface="Arial" charset="0"/>
              </a:rPr>
              <a:t>inkoper</a:t>
            </a:r>
            <a:endParaRPr lang="nl-NL" sz="800" dirty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8" name="Straight Arrow Connector 7"/>
          <p:cNvCxnSpPr>
            <a:stCxn id="10" idx="4"/>
            <a:endCxn id="29" idx="0"/>
          </p:cNvCxnSpPr>
          <p:nvPr/>
        </p:nvCxnSpPr>
        <p:spPr>
          <a:xfrm rot="16200000" flipH="1">
            <a:off x="906464" y="1972469"/>
            <a:ext cx="346075" cy="476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974726" y="1597026"/>
            <a:ext cx="204787" cy="20478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sz="80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284288" y="2241550"/>
            <a:ext cx="184150" cy="15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14" idx="1"/>
          </p:cNvCxnSpPr>
          <p:nvPr/>
        </p:nvCxnSpPr>
        <p:spPr>
          <a:xfrm>
            <a:off x="1489075" y="1963738"/>
            <a:ext cx="2033588" cy="476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spect="1"/>
          </p:cNvSpPr>
          <p:nvPr/>
        </p:nvSpPr>
        <p:spPr>
          <a:xfrm>
            <a:off x="1949450" y="1816100"/>
            <a:ext cx="444500" cy="1524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r"/>
            <a:r>
              <a:rPr lang="nl-NL" sz="800" dirty="0">
                <a:solidFill>
                  <a:srgbClr val="000000"/>
                </a:solidFill>
                <a:cs typeface="Arial" charset="0"/>
              </a:rPr>
              <a:t>te versturen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522663" y="1811338"/>
            <a:ext cx="657225" cy="312737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000" rIns="0" bIns="36000" anchor="ctr" anchorCtr="1"/>
          <a:lstStyle/>
          <a:p>
            <a:pPr algn="ctr"/>
            <a:r>
              <a:rPr lang="nl-NL" sz="800" dirty="0">
                <a:solidFill>
                  <a:schemeClr val="bg1"/>
                </a:solidFill>
                <a:cs typeface="Arial" charset="0"/>
              </a:rPr>
              <a:t>bestelling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  <a:cs typeface="Arial" charset="0"/>
              </a:rPr>
              <a:t>versturen…</a:t>
            </a:r>
          </a:p>
        </p:txBody>
      </p:sp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4764940" y="2139950"/>
            <a:ext cx="203200" cy="203200"/>
            <a:chOff x="2357619" y="3936950"/>
            <a:chExt cx="216000" cy="216000"/>
          </a:xfrm>
        </p:grpSpPr>
        <p:sp>
          <p:nvSpPr>
            <p:cNvPr id="16" name="Oval 15"/>
            <p:cNvSpPr/>
            <p:nvPr/>
          </p:nvSpPr>
          <p:spPr>
            <a:xfrm>
              <a:off x="2357619" y="3936950"/>
              <a:ext cx="216000" cy="216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 sz="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391184" y="3977635"/>
              <a:ext cx="143438" cy="14343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 sz="8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8" name="Rectangle 17"/>
          <p:cNvSpPr>
            <a:spLocks noChangeAspect="1"/>
          </p:cNvSpPr>
          <p:nvPr/>
        </p:nvSpPr>
        <p:spPr>
          <a:xfrm>
            <a:off x="1941513" y="1279948"/>
            <a:ext cx="895350" cy="1524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r"/>
            <a:r>
              <a:rPr lang="nl-NL" sz="800">
                <a:solidFill>
                  <a:srgbClr val="000000"/>
                </a:solidFill>
                <a:cs typeface="Arial" charset="0"/>
              </a:rPr>
              <a:t>proces van bestelling: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752600" y="2371725"/>
            <a:ext cx="582613" cy="319088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000" rIns="0" bIns="36000" anchor="ctr" anchorCtr="1"/>
          <a:lstStyle/>
          <a:p>
            <a:pPr algn="ctr"/>
            <a:r>
              <a:rPr lang="nl-NL" sz="800" dirty="0">
                <a:solidFill>
                  <a:schemeClr val="bg1"/>
                </a:solidFill>
                <a:cs typeface="Arial" charset="0"/>
              </a:rPr>
              <a:t>factuur versturen</a:t>
            </a:r>
          </a:p>
        </p:txBody>
      </p:sp>
      <p:cxnSp>
        <p:nvCxnSpPr>
          <p:cNvPr id="20" name="Straight Arrow Connector 19"/>
          <p:cNvCxnSpPr>
            <a:stCxn id="24" idx="3"/>
          </p:cNvCxnSpPr>
          <p:nvPr/>
        </p:nvCxnSpPr>
        <p:spPr>
          <a:xfrm>
            <a:off x="3279775" y="2533650"/>
            <a:ext cx="1171575" cy="952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 noChangeAspect="1"/>
          </p:cNvSpPr>
          <p:nvPr/>
        </p:nvSpPr>
        <p:spPr>
          <a:xfrm>
            <a:off x="3386138" y="2517775"/>
            <a:ext cx="895350" cy="153988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nl-NL" sz="800">
                <a:solidFill>
                  <a:srgbClr val="000000"/>
                </a:solidFill>
                <a:cs typeface="Arial" charset="0"/>
              </a:rPr>
              <a:t>betaald</a:t>
            </a:r>
          </a:p>
        </p:txBody>
      </p:sp>
      <p:cxnSp>
        <p:nvCxnSpPr>
          <p:cNvPr id="22" name="Straight Arrow Connector 21"/>
          <p:cNvCxnSpPr>
            <a:stCxn id="19" idx="3"/>
            <a:endCxn id="24" idx="1"/>
          </p:cNvCxnSpPr>
          <p:nvPr/>
        </p:nvCxnSpPr>
        <p:spPr>
          <a:xfrm>
            <a:off x="2335213" y="2532063"/>
            <a:ext cx="287337" cy="317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>
            <a:spLocks noChangeAspect="1"/>
          </p:cNvSpPr>
          <p:nvPr/>
        </p:nvSpPr>
        <p:spPr>
          <a:xfrm>
            <a:off x="2313780" y="2544763"/>
            <a:ext cx="201613" cy="150812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anchor="ctr" anchorCtr="0"/>
          <a:lstStyle/>
          <a:p>
            <a:pPr algn="r"/>
            <a:r>
              <a:rPr lang="nl-NL" sz="800" dirty="0">
                <a:solidFill>
                  <a:srgbClr val="000000"/>
                </a:solidFill>
                <a:cs typeface="Arial" charset="0"/>
              </a:rPr>
              <a:t>te betalen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622550" y="2371725"/>
            <a:ext cx="657225" cy="323850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000" rIns="0" bIns="36000" anchor="ctr" anchorCtr="1"/>
          <a:lstStyle/>
          <a:p>
            <a:pPr algn="ctr"/>
            <a:r>
              <a:rPr lang="nl-NL" sz="800" dirty="0">
                <a:solidFill>
                  <a:schemeClr val="bg1"/>
                </a:solidFill>
                <a:cs typeface="Arial" charset="0"/>
              </a:rPr>
              <a:t>betaling koppelen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489075" y="2533650"/>
            <a:ext cx="265113" cy="15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1137444" y="2248694"/>
            <a:ext cx="70326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>
            <a:spLocks noChangeAspect="1"/>
          </p:cNvSpPr>
          <p:nvPr/>
        </p:nvSpPr>
        <p:spPr>
          <a:xfrm>
            <a:off x="1336675" y="2560267"/>
            <a:ext cx="446088" cy="1524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anchor="ctr" anchorCtr="0"/>
          <a:lstStyle/>
          <a:p>
            <a:pPr algn="r"/>
            <a:r>
              <a:rPr lang="nl-NL" sz="800" dirty="0">
                <a:solidFill>
                  <a:srgbClr val="000000"/>
                </a:solidFill>
                <a:cs typeface="Arial" charset="0"/>
              </a:rPr>
              <a:t>te factureren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159250" y="1963738"/>
            <a:ext cx="292100" cy="158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827088" y="2147888"/>
            <a:ext cx="509587" cy="188912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000" rIns="0" bIns="36000" anchor="ctr" anchorCtr="1"/>
          <a:lstStyle/>
          <a:p>
            <a:pPr algn="ctr"/>
            <a:r>
              <a:rPr lang="nl-NL" sz="800" dirty="0">
                <a:solidFill>
                  <a:schemeClr val="bg1"/>
                </a:solidFill>
                <a:cs typeface="Arial" charset="0"/>
              </a:rPr>
              <a:t>bestellen</a:t>
            </a:r>
          </a:p>
        </p:txBody>
      </p:sp>
      <p:sp>
        <p:nvSpPr>
          <p:cNvPr id="30" name="Rectangle 29"/>
          <p:cNvSpPr>
            <a:spLocks noChangeAspect="1"/>
          </p:cNvSpPr>
          <p:nvPr/>
        </p:nvSpPr>
        <p:spPr>
          <a:xfrm>
            <a:off x="4058028" y="1657728"/>
            <a:ext cx="446087" cy="150812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anchor="ctr" anchorCtr="1"/>
          <a:lstStyle/>
          <a:p>
            <a:pPr algn="r"/>
            <a:r>
              <a:rPr lang="nl-NL" sz="800" dirty="0">
                <a:solidFill>
                  <a:srgbClr val="000000"/>
                </a:solidFill>
                <a:cs typeface="Arial" charset="0"/>
              </a:rPr>
              <a:t>verstuurd</a:t>
            </a:r>
          </a:p>
        </p:txBody>
      </p:sp>
      <p:cxnSp>
        <p:nvCxnSpPr>
          <p:cNvPr id="31" name="Straight Arrow Connector 30"/>
          <p:cNvCxnSpPr>
            <a:endCxn id="16" idx="2"/>
          </p:cNvCxnSpPr>
          <p:nvPr/>
        </p:nvCxnSpPr>
        <p:spPr>
          <a:xfrm>
            <a:off x="4468813" y="2235200"/>
            <a:ext cx="296127" cy="635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H="1">
            <a:off x="4133056" y="2262982"/>
            <a:ext cx="674687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3"/>
          <p:cNvGrpSpPr/>
          <p:nvPr/>
        </p:nvGrpSpPr>
        <p:grpSpPr>
          <a:xfrm>
            <a:off x="791438" y="863317"/>
            <a:ext cx="572294" cy="329030"/>
            <a:chOff x="4384986" y="602064"/>
            <a:chExt cx="572294" cy="329030"/>
          </a:xfrm>
        </p:grpSpPr>
        <p:sp>
          <p:nvSpPr>
            <p:cNvPr id="35" name="Rectangle 34"/>
            <p:cNvSpPr>
              <a:spLocks noChangeAspect="1"/>
            </p:cNvSpPr>
            <p:nvPr/>
          </p:nvSpPr>
          <p:spPr>
            <a:xfrm>
              <a:off x="4384986" y="763989"/>
              <a:ext cx="571500" cy="167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/>
            <a:lstStyle/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b="0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>
              <a:spLocks noChangeAspect="1"/>
            </p:cNvSpPr>
            <p:nvPr/>
          </p:nvSpPr>
          <p:spPr>
            <a:xfrm>
              <a:off x="4385780" y="602064"/>
              <a:ext cx="571500" cy="1619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dirty="0"/>
                <a:t>bestelling</a:t>
              </a:r>
            </a:p>
          </p:txBody>
        </p:sp>
      </p:grpSp>
      <p:grpSp>
        <p:nvGrpSpPr>
          <p:cNvPr id="15" name="Group 36"/>
          <p:cNvGrpSpPr/>
          <p:nvPr/>
        </p:nvGrpSpPr>
        <p:grpSpPr>
          <a:xfrm>
            <a:off x="2028029" y="866145"/>
            <a:ext cx="571501" cy="333843"/>
            <a:chOff x="4384190" y="1421216"/>
            <a:chExt cx="571501" cy="333843"/>
          </a:xfrm>
        </p:grpSpPr>
        <p:sp>
          <p:nvSpPr>
            <p:cNvPr id="38" name="Rectangle 37"/>
            <p:cNvSpPr>
              <a:spLocks noChangeAspect="1"/>
            </p:cNvSpPr>
            <p:nvPr/>
          </p:nvSpPr>
          <p:spPr>
            <a:xfrm>
              <a:off x="4384190" y="1421216"/>
              <a:ext cx="571501" cy="1635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dirty="0"/>
                <a:t>factuur</a:t>
              </a:r>
            </a:p>
          </p:txBody>
        </p: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4384190" y="1592666"/>
              <a:ext cx="571501" cy="16239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/>
            <a:lstStyle/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b="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40" name="Straight Arrow Connector 39"/>
          <p:cNvCxnSpPr>
            <a:cxnSpLocks noChangeShapeType="1"/>
          </p:cNvCxnSpPr>
          <p:nvPr/>
        </p:nvCxnSpPr>
        <p:spPr bwMode="auto">
          <a:xfrm>
            <a:off x="1363732" y="944280"/>
            <a:ext cx="664297" cy="3621"/>
          </a:xfrm>
          <a:prstGeom prst="straightConnector1">
            <a:avLst/>
          </a:prstGeom>
          <a:noFill/>
          <a:ln w="25400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</p:cxnSp>
      <p:sp>
        <p:nvSpPr>
          <p:cNvPr id="41" name="Rectangle 40"/>
          <p:cNvSpPr>
            <a:spLocks noChangeAspect="1"/>
          </p:cNvSpPr>
          <p:nvPr/>
        </p:nvSpPr>
        <p:spPr>
          <a:xfrm>
            <a:off x="1806368" y="778042"/>
            <a:ext cx="324645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r>
              <a:rPr lang="nl-NL" sz="1000" dirty="0">
                <a:solidFill>
                  <a:schemeClr val="accent1">
                    <a:lumMod val="75000"/>
                  </a:schemeClr>
                </a:solidFill>
              </a:rPr>
              <a:t>0..1</a:t>
            </a:r>
          </a:p>
        </p:txBody>
      </p:sp>
      <p:sp>
        <p:nvSpPr>
          <p:cNvPr id="42" name="Rectangle 41"/>
          <p:cNvSpPr>
            <a:spLocks noChangeAspect="1"/>
          </p:cNvSpPr>
          <p:nvPr/>
        </p:nvSpPr>
        <p:spPr>
          <a:xfrm>
            <a:off x="1388294" y="780896"/>
            <a:ext cx="242885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r>
              <a:rPr lang="nl-NL" sz="1000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43" name="Isosceles Triangle 42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5" name="Rectangle 44"/>
          <p:cNvSpPr>
            <a:spLocks noChangeAspect="1"/>
          </p:cNvSpPr>
          <p:nvPr/>
        </p:nvSpPr>
        <p:spPr>
          <a:xfrm>
            <a:off x="4689447" y="1780608"/>
            <a:ext cx="446087" cy="150812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anchor="ctr" anchorCtr="1"/>
          <a:lstStyle/>
          <a:p>
            <a:pPr algn="r"/>
            <a:r>
              <a:rPr lang="nl-NL" sz="800" dirty="0">
                <a:solidFill>
                  <a:srgbClr val="000000"/>
                </a:solidFill>
                <a:cs typeface="Arial" charset="0"/>
              </a:rPr>
              <a:t>afgehandeld</a:t>
            </a:r>
          </a:p>
          <a:p>
            <a:pPr algn="r"/>
            <a:endParaRPr lang="nl-NL" sz="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D3AD081-F83E-B14F-8D1B-1C1D60794623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60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11E59A2-1B7E-C54A-9BBB-187944C373BB}"/>
              </a:ext>
            </a:extLst>
          </p:cNvPr>
          <p:cNvSpPr>
            <a:spLocks noChangeAspect="1"/>
          </p:cNvSpPr>
          <p:nvPr/>
        </p:nvSpPr>
        <p:spPr>
          <a:xfrm>
            <a:off x="761919" y="1852004"/>
            <a:ext cx="639923" cy="153988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r>
              <a:rPr lang="nl-NL" sz="800" dirty="0">
                <a:solidFill>
                  <a:srgbClr val="000000"/>
                </a:solidFill>
                <a:cs typeface="Arial" charset="0"/>
              </a:rPr>
              <a:t>winkelwagen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49275" y="0"/>
            <a:ext cx="448945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>
                <a:solidFill>
                  <a:srgbClr val="000000"/>
                </a:solidFill>
              </a:rPr>
              <a:t>Apart subproces</a:t>
            </a:r>
          </a:p>
        </p:txBody>
      </p:sp>
      <p:sp>
        <p:nvSpPr>
          <p:cNvPr id="43" name="Isosceles Triangle 42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BBABA57-7BF2-CA4D-B449-2B0FCF91CBCD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61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C49664-E225-BA44-BE87-A52D7181E0CA}"/>
              </a:ext>
            </a:extLst>
          </p:cNvPr>
          <p:cNvSpPr/>
          <p:nvPr/>
        </p:nvSpPr>
        <p:spPr>
          <a:xfrm>
            <a:off x="3419842" y="1362744"/>
            <a:ext cx="788987" cy="1711325"/>
          </a:xfrm>
          <a:prstGeom prst="rect">
            <a:avLst/>
          </a:prstGeom>
          <a:solidFill>
            <a:schemeClr val="accent3">
              <a:lumMod val="50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/>
            <a:r>
              <a:rPr lang="nl-NL" sz="800">
                <a:solidFill>
                  <a:srgbClr val="000000"/>
                </a:solidFill>
                <a:cs typeface="Arial" charset="0"/>
              </a:rPr>
              <a:t>magazijn-</a:t>
            </a:r>
          </a:p>
          <a:p>
            <a:pPr algn="ctr"/>
            <a:r>
              <a:rPr lang="nl-NL" sz="800">
                <a:solidFill>
                  <a:srgbClr val="000000"/>
                </a:solidFill>
                <a:cs typeface="Arial" charset="0"/>
              </a:rPr>
              <a:t>medewerker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D5CB370-3CBC-9446-84A1-40E69B08538A}"/>
              </a:ext>
            </a:extLst>
          </p:cNvPr>
          <p:cNvSpPr/>
          <p:nvPr/>
        </p:nvSpPr>
        <p:spPr>
          <a:xfrm>
            <a:off x="736967" y="1369094"/>
            <a:ext cx="657225" cy="1704975"/>
          </a:xfrm>
          <a:prstGeom prst="rect">
            <a:avLst/>
          </a:prstGeom>
          <a:solidFill>
            <a:schemeClr val="accent3">
              <a:lumMod val="50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/>
            <a:r>
              <a:rPr lang="nl-NL" sz="800" dirty="0">
                <a:solidFill>
                  <a:schemeClr val="tx1"/>
                </a:solidFill>
                <a:cs typeface="Arial" charset="0"/>
              </a:rPr>
              <a:t>inkoper</a:t>
            </a:r>
            <a:endParaRPr lang="nl-NL" sz="800" dirty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A3CD6A0-BD9F-1F4B-95E5-CA617E5F47EE}"/>
              </a:ext>
            </a:extLst>
          </p:cNvPr>
          <p:cNvCxnSpPr>
            <a:stCxn id="49" idx="4"/>
            <a:endCxn id="68" idx="0"/>
          </p:cNvCxnSpPr>
          <p:nvPr/>
        </p:nvCxnSpPr>
        <p:spPr>
          <a:xfrm rot="16200000" flipH="1">
            <a:off x="883018" y="1932275"/>
            <a:ext cx="346075" cy="476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70E5EC30-F998-8048-914F-32DD1514DC56}"/>
              </a:ext>
            </a:extLst>
          </p:cNvPr>
          <p:cNvSpPr/>
          <p:nvPr/>
        </p:nvSpPr>
        <p:spPr>
          <a:xfrm>
            <a:off x="951280" y="1556832"/>
            <a:ext cx="204787" cy="20478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sz="80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30BA766-4E02-4641-9B14-208CACC9E4B7}"/>
              </a:ext>
            </a:extLst>
          </p:cNvPr>
          <p:cNvCxnSpPr/>
          <p:nvPr/>
        </p:nvCxnSpPr>
        <p:spPr>
          <a:xfrm>
            <a:off x="1260842" y="2201356"/>
            <a:ext cx="184150" cy="15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1E57732-AF49-F74A-B2D2-26A1E1971DB0}"/>
              </a:ext>
            </a:extLst>
          </p:cNvPr>
          <p:cNvCxnSpPr>
            <a:endCxn id="53" idx="1"/>
          </p:cNvCxnSpPr>
          <p:nvPr/>
        </p:nvCxnSpPr>
        <p:spPr>
          <a:xfrm>
            <a:off x="1465629" y="1923544"/>
            <a:ext cx="2033588" cy="476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4D818594-D207-C94A-B5D3-41585D536F5E}"/>
              </a:ext>
            </a:extLst>
          </p:cNvPr>
          <p:cNvSpPr>
            <a:spLocks noChangeAspect="1"/>
          </p:cNvSpPr>
          <p:nvPr/>
        </p:nvSpPr>
        <p:spPr>
          <a:xfrm>
            <a:off x="1926004" y="1775906"/>
            <a:ext cx="444500" cy="1524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r"/>
            <a:r>
              <a:rPr lang="nl-NL" sz="800" dirty="0">
                <a:solidFill>
                  <a:srgbClr val="000000"/>
                </a:solidFill>
                <a:cs typeface="Arial" charset="0"/>
              </a:rPr>
              <a:t>te versturen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3E9F653B-2AAE-8C49-B039-78D80A27BDEE}"/>
              </a:ext>
            </a:extLst>
          </p:cNvPr>
          <p:cNvSpPr/>
          <p:nvPr/>
        </p:nvSpPr>
        <p:spPr>
          <a:xfrm>
            <a:off x="3499217" y="1771144"/>
            <a:ext cx="657225" cy="312737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000" rIns="0" bIns="36000" anchor="ctr" anchorCtr="1"/>
          <a:lstStyle/>
          <a:p>
            <a:pPr algn="ctr"/>
            <a:r>
              <a:rPr lang="nl-NL" sz="800" dirty="0">
                <a:solidFill>
                  <a:schemeClr val="bg1"/>
                </a:solidFill>
                <a:cs typeface="Arial" charset="0"/>
              </a:rPr>
              <a:t>bestelling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  <a:cs typeface="Arial" charset="0"/>
              </a:rPr>
              <a:t>versturen…</a:t>
            </a:r>
          </a:p>
        </p:txBody>
      </p:sp>
      <p:grpSp>
        <p:nvGrpSpPr>
          <p:cNvPr id="54" name="Group 83">
            <a:extLst>
              <a:ext uri="{FF2B5EF4-FFF2-40B4-BE49-F238E27FC236}">
                <a16:creationId xmlns:a16="http://schemas.microsoft.com/office/drawing/2014/main" id="{B0D8C1FD-4C6E-9146-A866-0C6DA8B87978}"/>
              </a:ext>
            </a:extLst>
          </p:cNvPr>
          <p:cNvGrpSpPr>
            <a:grpSpLocks/>
          </p:cNvGrpSpPr>
          <p:nvPr/>
        </p:nvGrpSpPr>
        <p:grpSpPr bwMode="auto">
          <a:xfrm>
            <a:off x="4741494" y="2099756"/>
            <a:ext cx="203200" cy="203200"/>
            <a:chOff x="2357619" y="3936950"/>
            <a:chExt cx="216000" cy="21600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DF92D2A-24F7-614C-9BD3-1D51CBEE1BCB}"/>
                </a:ext>
              </a:extLst>
            </p:cNvPr>
            <p:cNvSpPr/>
            <p:nvPr/>
          </p:nvSpPr>
          <p:spPr>
            <a:xfrm>
              <a:off x="2357619" y="3936950"/>
              <a:ext cx="216000" cy="216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 sz="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18DE34B-41F6-8243-B3BE-3750983D5C8B}"/>
                </a:ext>
              </a:extLst>
            </p:cNvPr>
            <p:cNvSpPr/>
            <p:nvPr/>
          </p:nvSpPr>
          <p:spPr>
            <a:xfrm>
              <a:off x="2391184" y="3977635"/>
              <a:ext cx="143438" cy="14343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 sz="8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435201FD-001E-3E4B-87A5-46403059E7B3}"/>
              </a:ext>
            </a:extLst>
          </p:cNvPr>
          <p:cNvSpPr>
            <a:spLocks noChangeAspect="1"/>
          </p:cNvSpPr>
          <p:nvPr/>
        </p:nvSpPr>
        <p:spPr>
          <a:xfrm>
            <a:off x="1918067" y="1239754"/>
            <a:ext cx="895350" cy="1524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r"/>
            <a:r>
              <a:rPr lang="nl-NL" sz="800">
                <a:solidFill>
                  <a:srgbClr val="000000"/>
                </a:solidFill>
                <a:cs typeface="Arial" charset="0"/>
              </a:rPr>
              <a:t>proces van bestelling: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1E17ED8F-4BD7-A542-AAAD-06797EBA862E}"/>
              </a:ext>
            </a:extLst>
          </p:cNvPr>
          <p:cNvSpPr/>
          <p:nvPr/>
        </p:nvSpPr>
        <p:spPr>
          <a:xfrm>
            <a:off x="2412251" y="2247106"/>
            <a:ext cx="806449" cy="419336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000" rIns="0" bIns="36000" anchor="ctr" anchorCtr="1"/>
          <a:lstStyle/>
          <a:p>
            <a:pPr algn="ctr"/>
            <a:r>
              <a:rPr lang="nl-NL" sz="800" dirty="0">
                <a:solidFill>
                  <a:schemeClr val="bg1"/>
                </a:solidFill>
                <a:cs typeface="Arial" charset="0"/>
              </a:rPr>
              <a:t>«</a:t>
            </a:r>
            <a:r>
              <a:rPr lang="nl-NL" sz="800" dirty="0" err="1">
                <a:solidFill>
                  <a:schemeClr val="bg1"/>
                </a:solidFill>
                <a:cs typeface="Arial" charset="0"/>
              </a:rPr>
              <a:t>subproces</a:t>
            </a:r>
            <a:r>
              <a:rPr lang="nl-NL" sz="800" dirty="0">
                <a:solidFill>
                  <a:schemeClr val="bg1"/>
                </a:solidFill>
                <a:cs typeface="Arial" charset="0"/>
              </a:rPr>
              <a:t>»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  <a:cs typeface="Arial" charset="0"/>
              </a:rPr>
              <a:t>proces van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  <a:cs typeface="Arial" charset="0"/>
              </a:rPr>
              <a:t>factuur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0796CF2-88A3-254F-A280-410ADB3EABF5}"/>
              </a:ext>
            </a:extLst>
          </p:cNvPr>
          <p:cNvCxnSpPr>
            <a:cxnSpLocks/>
            <a:stCxn id="58" idx="3"/>
          </p:cNvCxnSpPr>
          <p:nvPr/>
        </p:nvCxnSpPr>
        <p:spPr>
          <a:xfrm>
            <a:off x="3218700" y="2456774"/>
            <a:ext cx="1226667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D4C0060D-FDF9-4B44-BD06-BB7FB13ABD57}"/>
              </a:ext>
            </a:extLst>
          </p:cNvPr>
          <p:cNvSpPr>
            <a:spLocks noChangeAspect="1"/>
          </p:cNvSpPr>
          <p:nvPr/>
        </p:nvSpPr>
        <p:spPr>
          <a:xfrm>
            <a:off x="3358872" y="2312058"/>
            <a:ext cx="895350" cy="153988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nl-NL" sz="800" dirty="0">
                <a:solidFill>
                  <a:srgbClr val="000000"/>
                </a:solidFill>
                <a:cs typeface="Arial" charset="0"/>
              </a:rPr>
              <a:t>betaald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7B5B96E-CE56-D840-88C1-92E5A7FE23BC}"/>
              </a:ext>
            </a:extLst>
          </p:cNvPr>
          <p:cNvCxnSpPr>
            <a:cxnSpLocks/>
            <a:endCxn id="58" idx="1"/>
          </p:cNvCxnSpPr>
          <p:nvPr/>
        </p:nvCxnSpPr>
        <p:spPr>
          <a:xfrm>
            <a:off x="1465629" y="2456774"/>
            <a:ext cx="946622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7FFC420-7807-6C4C-B687-F9E69C36148A}"/>
              </a:ext>
            </a:extLst>
          </p:cNvPr>
          <p:cNvCxnSpPr/>
          <p:nvPr/>
        </p:nvCxnSpPr>
        <p:spPr>
          <a:xfrm rot="5400000">
            <a:off x="1113998" y="2208500"/>
            <a:ext cx="70326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A5F0C776-6825-0340-BA8D-C3A9270B4DD9}"/>
              </a:ext>
            </a:extLst>
          </p:cNvPr>
          <p:cNvSpPr>
            <a:spLocks noChangeAspect="1"/>
          </p:cNvSpPr>
          <p:nvPr/>
        </p:nvSpPr>
        <p:spPr>
          <a:xfrm>
            <a:off x="1737885" y="2312058"/>
            <a:ext cx="446088" cy="1524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anchor="ctr" anchorCtr="0"/>
          <a:lstStyle/>
          <a:p>
            <a:pPr algn="r"/>
            <a:r>
              <a:rPr lang="nl-NL" sz="800" dirty="0">
                <a:solidFill>
                  <a:srgbClr val="000000"/>
                </a:solidFill>
                <a:cs typeface="Arial" charset="0"/>
              </a:rPr>
              <a:t>te factureren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66C5F269-708F-FB48-A3D2-704036E6550F}"/>
              </a:ext>
            </a:extLst>
          </p:cNvPr>
          <p:cNvCxnSpPr/>
          <p:nvPr/>
        </p:nvCxnSpPr>
        <p:spPr>
          <a:xfrm>
            <a:off x="4135804" y="1923544"/>
            <a:ext cx="292100" cy="158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E252C758-320C-AC43-BFA1-FDFBC21E2DEF}"/>
              </a:ext>
            </a:extLst>
          </p:cNvPr>
          <p:cNvSpPr/>
          <p:nvPr/>
        </p:nvSpPr>
        <p:spPr>
          <a:xfrm>
            <a:off x="803642" y="2107694"/>
            <a:ext cx="509587" cy="188912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000" rIns="0" bIns="36000" anchor="ctr" anchorCtr="1"/>
          <a:lstStyle/>
          <a:p>
            <a:pPr algn="ctr"/>
            <a:r>
              <a:rPr lang="nl-NL" sz="800" dirty="0">
                <a:solidFill>
                  <a:schemeClr val="bg1"/>
                </a:solidFill>
                <a:cs typeface="Arial" charset="0"/>
              </a:rPr>
              <a:t>bestellen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722314E-7AE6-4540-84E3-C96E278E8E6B}"/>
              </a:ext>
            </a:extLst>
          </p:cNvPr>
          <p:cNvSpPr>
            <a:spLocks noChangeAspect="1"/>
          </p:cNvSpPr>
          <p:nvPr/>
        </p:nvSpPr>
        <p:spPr>
          <a:xfrm>
            <a:off x="4034582" y="1617534"/>
            <a:ext cx="446087" cy="150812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anchor="ctr" anchorCtr="1"/>
          <a:lstStyle/>
          <a:p>
            <a:pPr algn="r"/>
            <a:r>
              <a:rPr lang="nl-NL" sz="800" dirty="0">
                <a:solidFill>
                  <a:srgbClr val="000000"/>
                </a:solidFill>
                <a:cs typeface="Arial" charset="0"/>
              </a:rPr>
              <a:t>verstuurd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1B99A977-4CC5-C843-8A24-24FDA0C2BEFF}"/>
              </a:ext>
            </a:extLst>
          </p:cNvPr>
          <p:cNvCxnSpPr>
            <a:endCxn id="55" idx="2"/>
          </p:cNvCxnSpPr>
          <p:nvPr/>
        </p:nvCxnSpPr>
        <p:spPr>
          <a:xfrm>
            <a:off x="4445367" y="2195006"/>
            <a:ext cx="296127" cy="635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99E04FD-B099-C149-BDDE-50682FDE810D}"/>
              </a:ext>
            </a:extLst>
          </p:cNvPr>
          <p:cNvCxnSpPr/>
          <p:nvPr/>
        </p:nvCxnSpPr>
        <p:spPr>
          <a:xfrm rot="16200000" flipH="1">
            <a:off x="4109610" y="2222788"/>
            <a:ext cx="674687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2" name="Group 43">
            <a:extLst>
              <a:ext uri="{FF2B5EF4-FFF2-40B4-BE49-F238E27FC236}">
                <a16:creationId xmlns:a16="http://schemas.microsoft.com/office/drawing/2014/main" id="{4B01619F-FD57-2B45-8003-8635CFCA9EA1}"/>
              </a:ext>
            </a:extLst>
          </p:cNvPr>
          <p:cNvGrpSpPr/>
          <p:nvPr/>
        </p:nvGrpSpPr>
        <p:grpSpPr>
          <a:xfrm>
            <a:off x="767992" y="823123"/>
            <a:ext cx="572294" cy="329030"/>
            <a:chOff x="4384986" y="602064"/>
            <a:chExt cx="572294" cy="329030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DDEA82E-F70A-9E41-8290-43C94425AA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84986" y="763989"/>
              <a:ext cx="571500" cy="167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/>
            <a:lstStyle/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b="0" dirty="0">
                <a:solidFill>
                  <a:schemeClr val="tx1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5BEA39FA-3046-FD4A-A7DA-03E16A9CC5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85780" y="602064"/>
              <a:ext cx="571500" cy="1619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dirty="0"/>
                <a:t>bestelling</a:t>
              </a:r>
            </a:p>
          </p:txBody>
        </p:sp>
      </p:grpSp>
      <p:grpSp>
        <p:nvGrpSpPr>
          <p:cNvPr id="75" name="Group 36">
            <a:extLst>
              <a:ext uri="{FF2B5EF4-FFF2-40B4-BE49-F238E27FC236}">
                <a16:creationId xmlns:a16="http://schemas.microsoft.com/office/drawing/2014/main" id="{61D4D4E0-5B61-194B-8D39-87F3119D1568}"/>
              </a:ext>
            </a:extLst>
          </p:cNvPr>
          <p:cNvGrpSpPr/>
          <p:nvPr/>
        </p:nvGrpSpPr>
        <p:grpSpPr>
          <a:xfrm>
            <a:off x="2004583" y="825951"/>
            <a:ext cx="571501" cy="333843"/>
            <a:chOff x="4384190" y="1421216"/>
            <a:chExt cx="571501" cy="333843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49D115B-4F92-214E-AF54-6D1D4582C5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84190" y="1421216"/>
              <a:ext cx="571501" cy="1635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dirty="0"/>
                <a:t>factuur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5A36C5C5-AB8D-FB44-83C6-60C6D0CBB8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84190" y="1592666"/>
              <a:ext cx="571501" cy="16239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/>
            <a:lstStyle/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b="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0CA9FA9-04CF-7344-932C-8770C3BA301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40286" y="904086"/>
            <a:ext cx="664297" cy="3621"/>
          </a:xfrm>
          <a:prstGeom prst="straightConnector1">
            <a:avLst/>
          </a:prstGeom>
          <a:noFill/>
          <a:ln w="25400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1398F3EE-F651-A74C-A3CA-33A1629F2033}"/>
              </a:ext>
            </a:extLst>
          </p:cNvPr>
          <p:cNvSpPr>
            <a:spLocks noChangeAspect="1"/>
          </p:cNvSpPr>
          <p:nvPr/>
        </p:nvSpPr>
        <p:spPr>
          <a:xfrm>
            <a:off x="1782922" y="737848"/>
            <a:ext cx="324645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r>
              <a:rPr lang="nl-NL" sz="1000" dirty="0">
                <a:solidFill>
                  <a:schemeClr val="accent1">
                    <a:lumMod val="75000"/>
                  </a:schemeClr>
                </a:solidFill>
              </a:rPr>
              <a:t>0..1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8008E4C-E854-274B-A902-CE3195B0DAB9}"/>
              </a:ext>
            </a:extLst>
          </p:cNvPr>
          <p:cNvSpPr>
            <a:spLocks noChangeAspect="1"/>
          </p:cNvSpPr>
          <p:nvPr/>
        </p:nvSpPr>
        <p:spPr>
          <a:xfrm>
            <a:off x="1364848" y="740702"/>
            <a:ext cx="242885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r>
              <a:rPr lang="nl-NL" sz="1000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D198AE6-2E9E-124D-A5B2-49C23AF64222}"/>
              </a:ext>
            </a:extLst>
          </p:cNvPr>
          <p:cNvSpPr>
            <a:spLocks noChangeAspect="1"/>
          </p:cNvSpPr>
          <p:nvPr/>
        </p:nvSpPr>
        <p:spPr>
          <a:xfrm>
            <a:off x="4666001" y="1740414"/>
            <a:ext cx="446087" cy="150812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anchor="ctr" anchorCtr="1"/>
          <a:lstStyle/>
          <a:p>
            <a:pPr algn="r"/>
            <a:r>
              <a:rPr lang="nl-NL" sz="800" dirty="0">
                <a:solidFill>
                  <a:srgbClr val="000000"/>
                </a:solidFill>
                <a:cs typeface="Arial" charset="0"/>
              </a:rPr>
              <a:t>afgehandeld</a:t>
            </a:r>
          </a:p>
          <a:p>
            <a:pPr algn="r"/>
            <a:endParaRPr lang="nl-NL" sz="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05CB1B4-ED0E-6C47-B855-495007AE4041}"/>
              </a:ext>
            </a:extLst>
          </p:cNvPr>
          <p:cNvSpPr>
            <a:spLocks noChangeAspect="1"/>
          </p:cNvSpPr>
          <p:nvPr/>
        </p:nvSpPr>
        <p:spPr>
          <a:xfrm>
            <a:off x="738473" y="1811810"/>
            <a:ext cx="639923" cy="153988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r>
              <a:rPr lang="nl-NL" sz="800" dirty="0">
                <a:solidFill>
                  <a:srgbClr val="000000"/>
                </a:solidFill>
                <a:cs typeface="Arial" charset="0"/>
              </a:rPr>
              <a:t>winkelwagen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49275" y="0"/>
            <a:ext cx="448945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>
                <a:solidFill>
                  <a:srgbClr val="000000"/>
                </a:solidFill>
              </a:rPr>
              <a:t>Signaal</a:t>
            </a:r>
          </a:p>
        </p:txBody>
      </p:sp>
      <p:sp>
        <p:nvSpPr>
          <p:cNvPr id="3" name="Rectangle 2"/>
          <p:cNvSpPr/>
          <p:nvPr/>
        </p:nvSpPr>
        <p:spPr>
          <a:xfrm>
            <a:off x="3342481" y="1166813"/>
            <a:ext cx="681037" cy="946150"/>
          </a:xfrm>
          <a:prstGeom prst="rect">
            <a:avLst/>
          </a:prstGeom>
          <a:solidFill>
            <a:schemeClr val="accent3">
              <a:lumMod val="50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/>
            <a:r>
              <a:rPr lang="nl-NL" sz="800">
                <a:solidFill>
                  <a:srgbClr val="000000"/>
                </a:solidFill>
                <a:cs typeface="Arial" charset="0"/>
              </a:rPr>
              <a:t>magazijn-</a:t>
            </a:r>
          </a:p>
          <a:p>
            <a:pPr algn="ctr"/>
            <a:r>
              <a:rPr lang="nl-NL" sz="800">
                <a:solidFill>
                  <a:srgbClr val="000000"/>
                </a:solidFill>
                <a:cs typeface="Arial" charset="0"/>
              </a:rPr>
              <a:t>medewerker</a:t>
            </a:r>
          </a:p>
        </p:txBody>
      </p:sp>
      <p:sp>
        <p:nvSpPr>
          <p:cNvPr id="5" name="Rectangle 4"/>
          <p:cNvSpPr/>
          <p:nvPr/>
        </p:nvSpPr>
        <p:spPr>
          <a:xfrm>
            <a:off x="1615281" y="1171575"/>
            <a:ext cx="561975" cy="946150"/>
          </a:xfrm>
          <a:prstGeom prst="rect">
            <a:avLst/>
          </a:prstGeom>
          <a:solidFill>
            <a:schemeClr val="accent3">
              <a:lumMod val="50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/>
            <a:r>
              <a:rPr lang="nl-NL" sz="800" dirty="0">
                <a:solidFill>
                  <a:schemeClr val="tx1"/>
                </a:solidFill>
                <a:cs typeface="Arial" charset="0"/>
              </a:rPr>
              <a:t>inkoper</a:t>
            </a:r>
            <a:endParaRPr lang="nl-NL" sz="800" dirty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6" name="Straight Arrow Connector 5"/>
          <p:cNvCxnSpPr>
            <a:stCxn id="9" idx="4"/>
            <a:endCxn id="8" idx="0"/>
          </p:cNvCxnSpPr>
          <p:nvPr/>
        </p:nvCxnSpPr>
        <p:spPr>
          <a:xfrm rot="16200000" flipH="1">
            <a:off x="1746249" y="1662907"/>
            <a:ext cx="280987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1912143" y="1519238"/>
            <a:ext cx="762000" cy="13017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r>
              <a:rPr lang="nl-NL" sz="800">
                <a:solidFill>
                  <a:srgbClr val="000000"/>
                </a:solidFill>
                <a:cs typeface="Arial" charset="0"/>
              </a:rPr>
              <a:t>winkelwagen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669256" y="1803400"/>
            <a:ext cx="433387" cy="157163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800">
                <a:solidFill>
                  <a:schemeClr val="bg1"/>
                </a:solidFill>
                <a:cs typeface="Arial" charset="0"/>
              </a:rPr>
              <a:t>bestellen</a:t>
            </a:r>
          </a:p>
        </p:txBody>
      </p:sp>
      <p:sp>
        <p:nvSpPr>
          <p:cNvPr id="9" name="Oval 8"/>
          <p:cNvSpPr/>
          <p:nvPr/>
        </p:nvSpPr>
        <p:spPr>
          <a:xfrm>
            <a:off x="1799431" y="1347788"/>
            <a:ext cx="173037" cy="17462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sz="80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10" name="Straight Arrow Connector 9"/>
          <p:cNvCxnSpPr>
            <a:stCxn id="8" idx="3"/>
            <a:endCxn id="12" idx="1"/>
          </p:cNvCxnSpPr>
          <p:nvPr/>
        </p:nvCxnSpPr>
        <p:spPr>
          <a:xfrm flipV="1">
            <a:off x="2102643" y="1881188"/>
            <a:ext cx="360363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spect="1"/>
          </p:cNvSpPr>
          <p:nvPr/>
        </p:nvSpPr>
        <p:spPr>
          <a:xfrm>
            <a:off x="2126456" y="1720850"/>
            <a:ext cx="374650" cy="13017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r>
              <a:rPr lang="nl-NL" sz="800">
                <a:solidFill>
                  <a:srgbClr val="000000"/>
                </a:solidFill>
                <a:cs typeface="Arial" charset="0"/>
              </a:rPr>
              <a:t>besteld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463006" y="1744663"/>
            <a:ext cx="434975" cy="271462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800" dirty="0">
                <a:solidFill>
                  <a:schemeClr val="bg1"/>
                </a:solidFill>
                <a:cs typeface="Arial" charset="0"/>
              </a:rPr>
              <a:t>factuur creëren</a:t>
            </a:r>
          </a:p>
        </p:txBody>
      </p:sp>
      <p:cxnSp>
        <p:nvCxnSpPr>
          <p:cNvPr id="13" name="Straight Arrow Connector 12"/>
          <p:cNvCxnSpPr>
            <a:stCxn id="12" idx="3"/>
            <a:endCxn id="15" idx="1"/>
          </p:cNvCxnSpPr>
          <p:nvPr/>
        </p:nvCxnSpPr>
        <p:spPr>
          <a:xfrm>
            <a:off x="2897981" y="1881188"/>
            <a:ext cx="506412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 noChangeAspect="1"/>
          </p:cNvSpPr>
          <p:nvPr/>
        </p:nvSpPr>
        <p:spPr>
          <a:xfrm>
            <a:off x="2923381" y="1689100"/>
            <a:ext cx="377825" cy="128588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/>
            <a:r>
              <a:rPr lang="nl-NL" sz="800">
                <a:solidFill>
                  <a:srgbClr val="000000"/>
                </a:solidFill>
                <a:cs typeface="Arial" charset="0"/>
              </a:rPr>
              <a:t>te </a:t>
            </a:r>
          </a:p>
          <a:p>
            <a:pPr algn="ctr"/>
            <a:r>
              <a:rPr lang="nl-NL" sz="800">
                <a:solidFill>
                  <a:srgbClr val="000000"/>
                </a:solidFill>
                <a:cs typeface="Arial" charset="0"/>
              </a:rPr>
              <a:t>versturen</a:t>
            </a:r>
          </a:p>
        </p:txBody>
      </p:sp>
      <p:cxnSp>
        <p:nvCxnSpPr>
          <p:cNvPr id="16" name="Straight Arrow Connector 15"/>
          <p:cNvCxnSpPr>
            <a:cxnSpLocks/>
            <a:stCxn id="22" idx="0"/>
            <a:endCxn id="19" idx="4"/>
          </p:cNvCxnSpPr>
          <p:nvPr/>
        </p:nvCxnSpPr>
        <p:spPr>
          <a:xfrm flipH="1" flipV="1">
            <a:off x="4465483" y="1325563"/>
            <a:ext cx="2480" cy="13176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>
            <a:spLocks noChangeAspect="1"/>
          </p:cNvSpPr>
          <p:nvPr/>
        </p:nvSpPr>
        <p:spPr>
          <a:xfrm>
            <a:off x="4218626" y="1012825"/>
            <a:ext cx="515938" cy="13017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r>
              <a:rPr lang="nl-NL" sz="800">
                <a:solidFill>
                  <a:srgbClr val="000000"/>
                </a:solidFill>
                <a:cs typeface="Arial" charset="0"/>
              </a:rPr>
              <a:t>afgehandeld</a:t>
            </a:r>
          </a:p>
        </p:txBody>
      </p:sp>
      <p:grpSp>
        <p:nvGrpSpPr>
          <p:cNvPr id="64529" name="Group 83"/>
          <p:cNvGrpSpPr>
            <a:grpSpLocks/>
          </p:cNvGrpSpPr>
          <p:nvPr/>
        </p:nvGrpSpPr>
        <p:grpSpPr bwMode="auto">
          <a:xfrm>
            <a:off x="4378964" y="1150938"/>
            <a:ext cx="173037" cy="174625"/>
            <a:chOff x="2357619" y="3936950"/>
            <a:chExt cx="216000" cy="216000"/>
          </a:xfrm>
        </p:grpSpPr>
        <p:sp>
          <p:nvSpPr>
            <p:cNvPr id="19" name="Oval 18"/>
            <p:cNvSpPr/>
            <p:nvPr/>
          </p:nvSpPr>
          <p:spPr>
            <a:xfrm>
              <a:off x="2357619" y="3936950"/>
              <a:ext cx="216000" cy="216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 sz="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393289" y="3974258"/>
              <a:ext cx="144660" cy="14334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 sz="8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1" name="Rectangle 20"/>
          <p:cNvSpPr>
            <a:spLocks noChangeAspect="1"/>
          </p:cNvSpPr>
          <p:nvPr/>
        </p:nvSpPr>
        <p:spPr>
          <a:xfrm>
            <a:off x="2786856" y="996950"/>
            <a:ext cx="762000" cy="13017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r"/>
            <a:r>
              <a:rPr lang="nl-NL" sz="800">
                <a:solidFill>
                  <a:srgbClr val="000000"/>
                </a:solidFill>
                <a:cs typeface="Arial" charset="0"/>
              </a:rPr>
              <a:t>proces van bestelling: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4133610" y="1457325"/>
            <a:ext cx="657419" cy="285750"/>
            <a:chOff x="4096369" y="1457325"/>
            <a:chExt cx="657419" cy="285750"/>
          </a:xfrm>
          <a:solidFill>
            <a:schemeClr val="accent2">
              <a:lumMod val="75000"/>
            </a:schemeClr>
          </a:solidFill>
        </p:grpSpPr>
        <p:sp>
          <p:nvSpPr>
            <p:cNvPr id="22" name="Pentagon 21"/>
            <p:cNvSpPr/>
            <p:nvPr/>
          </p:nvSpPr>
          <p:spPr>
            <a:xfrm>
              <a:off x="4107656" y="1457325"/>
              <a:ext cx="646132" cy="282575"/>
            </a:xfrm>
            <a:prstGeom prst="homePlat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anchor="ctr"/>
            <a:lstStyle/>
            <a:p>
              <a:pPr algn="ctr"/>
              <a:r>
                <a:rPr lang="en-US" sz="800" dirty="0" err="1">
                  <a:solidFill>
                    <a:schemeClr val="bg1"/>
                  </a:solidFill>
                  <a:cs typeface="Arial" charset="0"/>
                </a:rPr>
                <a:t>factuur</a:t>
              </a:r>
              <a:r>
                <a:rPr lang="en-US" sz="800" dirty="0">
                  <a:solidFill>
                    <a:schemeClr val="bg1"/>
                  </a:solidFill>
                  <a:cs typeface="Arial" charset="0"/>
                </a:rPr>
                <a:t> is </a:t>
              </a:r>
              <a:r>
                <a:rPr lang="en-US" sz="800" dirty="0" err="1">
                  <a:solidFill>
                    <a:schemeClr val="bg1"/>
                  </a:solidFill>
                  <a:cs typeface="Arial" charset="0"/>
                </a:rPr>
                <a:t>betaald</a:t>
              </a:r>
              <a:endParaRPr lang="en-US" sz="800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23" name="Pentagon 22"/>
            <p:cNvSpPr/>
            <p:nvPr/>
          </p:nvSpPr>
          <p:spPr>
            <a:xfrm>
              <a:off x="4096369" y="1458913"/>
              <a:ext cx="144463" cy="284162"/>
            </a:xfrm>
            <a:prstGeom prst="homePlat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36000" anchor="ctr"/>
            <a:lstStyle/>
            <a:p>
              <a:endParaRPr lang="nl-NL" sz="800">
                <a:solidFill>
                  <a:schemeClr val="bg1"/>
                </a:solidFill>
                <a:cs typeface="Arial" charset="0"/>
              </a:endParaRPr>
            </a:p>
          </p:txBody>
        </p:sp>
      </p:grpSp>
      <p:cxnSp>
        <p:nvCxnSpPr>
          <p:cNvPr id="24" name="Straight Arrow Connector 23"/>
          <p:cNvCxnSpPr>
            <a:cxnSpLocks/>
            <a:endCxn id="22" idx="2"/>
          </p:cNvCxnSpPr>
          <p:nvPr/>
        </p:nvCxnSpPr>
        <p:spPr>
          <a:xfrm flipV="1">
            <a:off x="4467963" y="1739900"/>
            <a:ext cx="0" cy="13652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 noChangeAspect="1"/>
          </p:cNvSpPr>
          <p:nvPr/>
        </p:nvSpPr>
        <p:spPr>
          <a:xfrm>
            <a:off x="3991458" y="1746250"/>
            <a:ext cx="379413" cy="13017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r"/>
            <a:r>
              <a:rPr lang="nl-NL" sz="800" dirty="0">
                <a:solidFill>
                  <a:srgbClr val="000000"/>
                </a:solidFill>
                <a:cs typeface="Arial" charset="0"/>
              </a:rPr>
              <a:t>verstuurd</a:t>
            </a:r>
          </a:p>
        </p:txBody>
      </p:sp>
      <p:sp>
        <p:nvSpPr>
          <p:cNvPr id="29" name="Oval 28"/>
          <p:cNvSpPr/>
          <p:nvPr/>
        </p:nvSpPr>
        <p:spPr>
          <a:xfrm>
            <a:off x="1442244" y="2575317"/>
            <a:ext cx="173037" cy="17303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sz="80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30" name="Straight Arrow Connector 29"/>
          <p:cNvCxnSpPr>
            <a:stCxn id="35" idx="3"/>
            <a:endCxn id="32" idx="1"/>
          </p:cNvCxnSpPr>
          <p:nvPr/>
        </p:nvCxnSpPr>
        <p:spPr>
          <a:xfrm>
            <a:off x="2798761" y="2662433"/>
            <a:ext cx="529455" cy="476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>
            <a:spLocks noChangeAspect="1"/>
          </p:cNvSpPr>
          <p:nvPr/>
        </p:nvSpPr>
        <p:spPr>
          <a:xfrm>
            <a:off x="2826345" y="2525316"/>
            <a:ext cx="379413" cy="13017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r"/>
            <a:r>
              <a:rPr lang="nl-NL" sz="800" dirty="0">
                <a:solidFill>
                  <a:srgbClr val="000000"/>
                </a:solidFill>
                <a:cs typeface="Arial" charset="0"/>
              </a:rPr>
              <a:t>te betalen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328216" y="2529876"/>
            <a:ext cx="557213" cy="274638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800" dirty="0">
                <a:solidFill>
                  <a:schemeClr val="bg1"/>
                </a:solidFill>
                <a:cs typeface="Arial" charset="0"/>
              </a:rPr>
              <a:t>betaling koppelen</a:t>
            </a:r>
          </a:p>
        </p:txBody>
      </p:sp>
      <p:sp>
        <p:nvSpPr>
          <p:cNvPr id="33" name="Rectangle 32"/>
          <p:cNvSpPr>
            <a:spLocks noChangeAspect="1"/>
          </p:cNvSpPr>
          <p:nvPr/>
        </p:nvSpPr>
        <p:spPr>
          <a:xfrm>
            <a:off x="2736056" y="2317750"/>
            <a:ext cx="763587" cy="13017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r"/>
            <a:r>
              <a:rPr lang="nl-NL" sz="800">
                <a:solidFill>
                  <a:srgbClr val="000000"/>
                </a:solidFill>
                <a:cs typeface="Arial" charset="0"/>
              </a:rPr>
              <a:t>proces van factuur:</a:t>
            </a:r>
          </a:p>
        </p:txBody>
      </p:sp>
      <p:sp>
        <p:nvSpPr>
          <p:cNvPr id="34" name="Pentagon 33"/>
          <p:cNvSpPr/>
          <p:nvPr/>
        </p:nvSpPr>
        <p:spPr>
          <a:xfrm>
            <a:off x="4193400" y="2523334"/>
            <a:ext cx="560388" cy="285750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0" bIns="36000" anchor="ctr"/>
          <a:lstStyle/>
          <a:p>
            <a:pPr algn="ctr"/>
            <a:r>
              <a:rPr lang="en-US" sz="800" dirty="0" err="1">
                <a:solidFill>
                  <a:schemeClr val="bg1"/>
                </a:solidFill>
                <a:cs typeface="Arial" charset="0"/>
              </a:rPr>
              <a:t>factuur</a:t>
            </a:r>
            <a:r>
              <a:rPr lang="en-US" sz="800" dirty="0">
                <a:solidFill>
                  <a:schemeClr val="bg1"/>
                </a:solidFill>
                <a:cs typeface="Arial" charset="0"/>
              </a:rPr>
              <a:t> is </a:t>
            </a:r>
            <a:r>
              <a:rPr lang="en-US" sz="800" dirty="0" err="1">
                <a:solidFill>
                  <a:schemeClr val="bg1"/>
                </a:solidFill>
                <a:cs typeface="Arial" charset="0"/>
              </a:rPr>
              <a:t>betaald</a:t>
            </a:r>
            <a:endParaRPr lang="en-US" sz="8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238374" y="2525114"/>
            <a:ext cx="560387" cy="274637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800" dirty="0">
                <a:solidFill>
                  <a:schemeClr val="bg1"/>
                </a:solidFill>
                <a:cs typeface="Arial" charset="0"/>
              </a:rPr>
              <a:t>factuur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  <a:cs typeface="Arial" charset="0"/>
              </a:rPr>
              <a:t>versturen</a:t>
            </a:r>
          </a:p>
        </p:txBody>
      </p:sp>
      <p:sp>
        <p:nvSpPr>
          <p:cNvPr id="36" name="Rectangle 35"/>
          <p:cNvSpPr>
            <a:spLocks noChangeAspect="1"/>
          </p:cNvSpPr>
          <p:nvPr/>
        </p:nvSpPr>
        <p:spPr>
          <a:xfrm>
            <a:off x="1685333" y="2526306"/>
            <a:ext cx="379413" cy="13017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r"/>
            <a:r>
              <a:rPr lang="nl-NL" sz="800" dirty="0">
                <a:solidFill>
                  <a:srgbClr val="000000"/>
                </a:solidFill>
                <a:cs typeface="Arial" charset="0"/>
              </a:rPr>
              <a:t>te factureren</a:t>
            </a:r>
          </a:p>
        </p:txBody>
      </p:sp>
      <p:cxnSp>
        <p:nvCxnSpPr>
          <p:cNvPr id="37" name="Straight Arrow Connector 36"/>
          <p:cNvCxnSpPr>
            <a:stCxn id="29" idx="6"/>
            <a:endCxn id="35" idx="1"/>
          </p:cNvCxnSpPr>
          <p:nvPr/>
        </p:nvCxnSpPr>
        <p:spPr>
          <a:xfrm>
            <a:off x="1615281" y="2661836"/>
            <a:ext cx="623093" cy="59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</p:cNvCxnSpPr>
          <p:nvPr/>
        </p:nvCxnSpPr>
        <p:spPr>
          <a:xfrm>
            <a:off x="3840433" y="1876425"/>
            <a:ext cx="639859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2" idx="3"/>
            <a:endCxn id="34" idx="1"/>
          </p:cNvCxnSpPr>
          <p:nvPr/>
        </p:nvCxnSpPr>
        <p:spPr>
          <a:xfrm flipV="1">
            <a:off x="3885429" y="2666209"/>
            <a:ext cx="307971" cy="98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 flipH="1" flipV="1">
            <a:off x="4342232" y="2435617"/>
            <a:ext cx="192096" cy="15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>
            <a:spLocks noChangeAspect="1"/>
          </p:cNvSpPr>
          <p:nvPr/>
        </p:nvSpPr>
        <p:spPr>
          <a:xfrm>
            <a:off x="4282692" y="2030865"/>
            <a:ext cx="515938" cy="13017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r>
              <a:rPr lang="nl-NL" sz="800" dirty="0">
                <a:solidFill>
                  <a:srgbClr val="000000"/>
                </a:solidFill>
                <a:cs typeface="Arial" charset="0"/>
              </a:rPr>
              <a:t>betaald</a:t>
            </a:r>
          </a:p>
        </p:txBody>
      </p:sp>
      <p:grpSp>
        <p:nvGrpSpPr>
          <p:cNvPr id="64552" name="Group 83"/>
          <p:cNvGrpSpPr>
            <a:grpSpLocks/>
          </p:cNvGrpSpPr>
          <p:nvPr/>
        </p:nvGrpSpPr>
        <p:grpSpPr bwMode="auto">
          <a:xfrm>
            <a:off x="4350967" y="2166531"/>
            <a:ext cx="174625" cy="173038"/>
            <a:chOff x="2357619" y="3936950"/>
            <a:chExt cx="216000" cy="216000"/>
          </a:xfrm>
        </p:grpSpPr>
        <p:sp>
          <p:nvSpPr>
            <p:cNvPr id="44" name="Oval 43"/>
            <p:cNvSpPr/>
            <p:nvPr/>
          </p:nvSpPr>
          <p:spPr>
            <a:xfrm>
              <a:off x="2357619" y="3936950"/>
              <a:ext cx="216000" cy="216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 sz="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2394927" y="3972620"/>
              <a:ext cx="143346" cy="14466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 sz="8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47" name="Rectangle 46"/>
          <p:cNvSpPr>
            <a:spLocks noChangeAspect="1"/>
          </p:cNvSpPr>
          <p:nvPr/>
        </p:nvSpPr>
        <p:spPr>
          <a:xfrm>
            <a:off x="784467" y="1820862"/>
            <a:ext cx="571500" cy="16710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/>
          <a:lstStyle/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endParaRPr lang="nl-NL" b="0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>
            <a:spLocks noChangeAspect="1"/>
          </p:cNvSpPr>
          <p:nvPr/>
        </p:nvSpPr>
        <p:spPr>
          <a:xfrm>
            <a:off x="785261" y="1658937"/>
            <a:ext cx="571500" cy="1619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bestelling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784208" y="2490386"/>
            <a:ext cx="571501" cy="333843"/>
            <a:chOff x="4384190" y="1421216"/>
            <a:chExt cx="571501" cy="333843"/>
          </a:xfrm>
        </p:grpSpPr>
        <p:sp>
          <p:nvSpPr>
            <p:cNvPr id="50" name="Rectangle 49"/>
            <p:cNvSpPr>
              <a:spLocks noChangeAspect="1"/>
            </p:cNvSpPr>
            <p:nvPr/>
          </p:nvSpPr>
          <p:spPr>
            <a:xfrm>
              <a:off x="4384190" y="1421216"/>
              <a:ext cx="571501" cy="1635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dirty="0"/>
                <a:t>factuur</a:t>
              </a:r>
            </a:p>
          </p:txBody>
        </p:sp>
        <p:sp>
          <p:nvSpPr>
            <p:cNvPr id="51" name="Rectangle 50"/>
            <p:cNvSpPr>
              <a:spLocks noChangeAspect="1"/>
            </p:cNvSpPr>
            <p:nvPr/>
          </p:nvSpPr>
          <p:spPr>
            <a:xfrm>
              <a:off x="4384190" y="1592666"/>
              <a:ext cx="571501" cy="16239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/>
            <a:lstStyle/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b="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52" name="Straight Arrow Connector 51"/>
          <p:cNvCxnSpPr>
            <a:cxnSpLocks noChangeShapeType="1"/>
            <a:stCxn id="47" idx="2"/>
          </p:cNvCxnSpPr>
          <p:nvPr/>
        </p:nvCxnSpPr>
        <p:spPr bwMode="auto">
          <a:xfrm rot="5400000">
            <a:off x="818879" y="2239047"/>
            <a:ext cx="502419" cy="258"/>
          </a:xfrm>
          <a:prstGeom prst="straightConnector1">
            <a:avLst/>
          </a:prstGeom>
          <a:noFill/>
          <a:ln w="25400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</p:cxnSp>
      <p:sp>
        <p:nvSpPr>
          <p:cNvPr id="53" name="Rectangle 52"/>
          <p:cNvSpPr>
            <a:spLocks noChangeAspect="1"/>
          </p:cNvSpPr>
          <p:nvPr/>
        </p:nvSpPr>
        <p:spPr>
          <a:xfrm>
            <a:off x="718438" y="2313491"/>
            <a:ext cx="324645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r>
              <a:rPr lang="nl-NL" sz="1000" dirty="0">
                <a:solidFill>
                  <a:schemeClr val="accent1">
                    <a:lumMod val="75000"/>
                  </a:schemeClr>
                </a:solidFill>
              </a:rPr>
              <a:t>0..1</a:t>
            </a:r>
          </a:p>
        </p:txBody>
      </p:sp>
      <p:sp>
        <p:nvSpPr>
          <p:cNvPr id="54" name="Rectangle 53"/>
          <p:cNvSpPr>
            <a:spLocks noChangeAspect="1"/>
          </p:cNvSpPr>
          <p:nvPr/>
        </p:nvSpPr>
        <p:spPr>
          <a:xfrm>
            <a:off x="800198" y="1980309"/>
            <a:ext cx="242885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r>
              <a:rPr lang="nl-NL" sz="1000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55" name="Isosceles Triangle 54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1F54AEE-B9CB-B844-9BA0-873BBC784A89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62</a:t>
            </a:r>
          </a:p>
        </p:txBody>
      </p:sp>
      <p:sp>
        <p:nvSpPr>
          <p:cNvPr id="60" name="Pentagon 59">
            <a:extLst>
              <a:ext uri="{FF2B5EF4-FFF2-40B4-BE49-F238E27FC236}">
                <a16:creationId xmlns:a16="http://schemas.microsoft.com/office/drawing/2014/main" id="{96688E6F-D4EB-E34E-97D7-8DE3596ECDA7}"/>
              </a:ext>
            </a:extLst>
          </p:cNvPr>
          <p:cNvSpPr/>
          <p:nvPr/>
        </p:nvSpPr>
        <p:spPr>
          <a:xfrm>
            <a:off x="921640" y="446699"/>
            <a:ext cx="560388" cy="285750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0" bIns="36000" anchor="ctr"/>
          <a:lstStyle/>
          <a:p>
            <a:pPr algn="ctr"/>
            <a:r>
              <a:rPr lang="en-US" sz="800" dirty="0" err="1">
                <a:solidFill>
                  <a:schemeClr val="bg1"/>
                </a:solidFill>
                <a:cs typeface="Arial" charset="0"/>
              </a:rPr>
              <a:t>signaal</a:t>
            </a:r>
            <a:endParaRPr lang="en-US" sz="800" dirty="0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7826BBA-424C-0F42-8D26-0E36A8CBF67E}"/>
              </a:ext>
            </a:extLst>
          </p:cNvPr>
          <p:cNvGrpSpPr/>
          <p:nvPr/>
        </p:nvGrpSpPr>
        <p:grpSpPr>
          <a:xfrm>
            <a:off x="1847036" y="447676"/>
            <a:ext cx="654070" cy="285750"/>
            <a:chOff x="4099718" y="1457325"/>
            <a:chExt cx="654070" cy="285750"/>
          </a:xfrm>
        </p:grpSpPr>
        <p:sp>
          <p:nvSpPr>
            <p:cNvPr id="62" name="Pentagon 61">
              <a:extLst>
                <a:ext uri="{FF2B5EF4-FFF2-40B4-BE49-F238E27FC236}">
                  <a16:creationId xmlns:a16="http://schemas.microsoft.com/office/drawing/2014/main" id="{ACDB57B6-A19E-5449-8F9A-6BF195A42B18}"/>
                </a:ext>
              </a:extLst>
            </p:cNvPr>
            <p:cNvSpPr/>
            <p:nvPr/>
          </p:nvSpPr>
          <p:spPr>
            <a:xfrm>
              <a:off x="4107656" y="1457325"/>
              <a:ext cx="646132" cy="282575"/>
            </a:xfrm>
            <a:prstGeom prst="homePlate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anchor="ctr"/>
            <a:lstStyle/>
            <a:p>
              <a:pPr algn="ctr"/>
              <a:r>
                <a:rPr lang="en-US" sz="800" dirty="0" err="1">
                  <a:solidFill>
                    <a:schemeClr val="bg1"/>
                  </a:solidFill>
                  <a:cs typeface="Arial" charset="0"/>
                </a:rPr>
                <a:t>signaal</a:t>
              </a:r>
              <a:endParaRPr lang="en-US" sz="800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63" name="Pentagon 62">
              <a:extLst>
                <a:ext uri="{FF2B5EF4-FFF2-40B4-BE49-F238E27FC236}">
                  <a16:creationId xmlns:a16="http://schemas.microsoft.com/office/drawing/2014/main" id="{77F466FC-7E12-D240-BF33-121AC72458FE}"/>
                </a:ext>
              </a:extLst>
            </p:cNvPr>
            <p:cNvSpPr/>
            <p:nvPr/>
          </p:nvSpPr>
          <p:spPr>
            <a:xfrm>
              <a:off x="4099718" y="1458913"/>
              <a:ext cx="144463" cy="284162"/>
            </a:xfrm>
            <a:prstGeom prst="homePlat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0" bIns="36000" anchor="ctr"/>
            <a:lstStyle/>
            <a:p>
              <a:endParaRPr lang="nl-NL" sz="8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3404393" y="1746250"/>
            <a:ext cx="560388" cy="269875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800" dirty="0">
                <a:solidFill>
                  <a:schemeClr val="bg1"/>
                </a:solidFill>
                <a:cs typeface="Arial" charset="0"/>
              </a:rPr>
              <a:t>bestelling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  <a:cs typeface="Arial" charset="0"/>
              </a:rPr>
              <a:t>versturen…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49275" y="0"/>
            <a:ext cx="448945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tIns="4572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nl-NL" sz="2000" b="1" dirty="0">
                <a:solidFill>
                  <a:srgbClr val="000000"/>
                </a:solidFill>
              </a:rPr>
              <a:t>Signaal accepteren bij bepaalde status</a:t>
            </a:r>
          </a:p>
        </p:txBody>
      </p:sp>
      <p:sp>
        <p:nvSpPr>
          <p:cNvPr id="3" name="Rectangle 2"/>
          <p:cNvSpPr/>
          <p:nvPr/>
        </p:nvSpPr>
        <p:spPr>
          <a:xfrm>
            <a:off x="3342481" y="1166813"/>
            <a:ext cx="681037" cy="946150"/>
          </a:xfrm>
          <a:prstGeom prst="rect">
            <a:avLst/>
          </a:prstGeom>
          <a:solidFill>
            <a:schemeClr val="accent3">
              <a:lumMod val="50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/>
            <a:r>
              <a:rPr lang="nl-NL" sz="800">
                <a:solidFill>
                  <a:srgbClr val="000000"/>
                </a:solidFill>
                <a:cs typeface="Arial" charset="0"/>
              </a:rPr>
              <a:t>magazijn-</a:t>
            </a:r>
          </a:p>
          <a:p>
            <a:pPr algn="ctr"/>
            <a:r>
              <a:rPr lang="nl-NL" sz="800">
                <a:solidFill>
                  <a:srgbClr val="000000"/>
                </a:solidFill>
                <a:cs typeface="Arial" charset="0"/>
              </a:rPr>
              <a:t>medewerker</a:t>
            </a:r>
          </a:p>
        </p:txBody>
      </p:sp>
      <p:sp>
        <p:nvSpPr>
          <p:cNvPr id="5" name="Rectangle 4"/>
          <p:cNvSpPr/>
          <p:nvPr/>
        </p:nvSpPr>
        <p:spPr>
          <a:xfrm>
            <a:off x="1615281" y="1171575"/>
            <a:ext cx="561975" cy="946150"/>
          </a:xfrm>
          <a:prstGeom prst="rect">
            <a:avLst/>
          </a:prstGeom>
          <a:solidFill>
            <a:schemeClr val="accent3">
              <a:lumMod val="50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/>
            <a:r>
              <a:rPr lang="nl-NL" sz="800" dirty="0">
                <a:solidFill>
                  <a:schemeClr val="tx1"/>
                </a:solidFill>
                <a:cs typeface="Arial" charset="0"/>
              </a:rPr>
              <a:t>inkoper</a:t>
            </a:r>
            <a:endParaRPr lang="nl-NL" sz="800" dirty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6" name="Straight Arrow Connector 5"/>
          <p:cNvCxnSpPr>
            <a:stCxn id="9" idx="4"/>
            <a:endCxn id="8" idx="0"/>
          </p:cNvCxnSpPr>
          <p:nvPr/>
        </p:nvCxnSpPr>
        <p:spPr>
          <a:xfrm rot="16200000" flipH="1">
            <a:off x="1746249" y="1662907"/>
            <a:ext cx="280987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1912143" y="1519238"/>
            <a:ext cx="762000" cy="13017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r>
              <a:rPr lang="nl-NL" sz="800">
                <a:solidFill>
                  <a:srgbClr val="000000"/>
                </a:solidFill>
                <a:cs typeface="Arial" charset="0"/>
              </a:rPr>
              <a:t>winkelwagen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669256" y="1803400"/>
            <a:ext cx="433387" cy="157163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800">
                <a:solidFill>
                  <a:schemeClr val="bg1"/>
                </a:solidFill>
                <a:cs typeface="Arial" charset="0"/>
              </a:rPr>
              <a:t>bestellen</a:t>
            </a:r>
          </a:p>
        </p:txBody>
      </p:sp>
      <p:sp>
        <p:nvSpPr>
          <p:cNvPr id="9" name="Oval 8"/>
          <p:cNvSpPr/>
          <p:nvPr/>
        </p:nvSpPr>
        <p:spPr>
          <a:xfrm>
            <a:off x="1799431" y="1347788"/>
            <a:ext cx="173037" cy="17462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sz="80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10" name="Straight Arrow Connector 9"/>
          <p:cNvCxnSpPr>
            <a:stCxn id="8" idx="3"/>
            <a:endCxn id="12" idx="1"/>
          </p:cNvCxnSpPr>
          <p:nvPr/>
        </p:nvCxnSpPr>
        <p:spPr>
          <a:xfrm flipV="1">
            <a:off x="2102643" y="1881188"/>
            <a:ext cx="360363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spect="1"/>
          </p:cNvSpPr>
          <p:nvPr/>
        </p:nvSpPr>
        <p:spPr>
          <a:xfrm>
            <a:off x="2126456" y="1720850"/>
            <a:ext cx="374650" cy="13017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r>
              <a:rPr lang="nl-NL" sz="800">
                <a:solidFill>
                  <a:srgbClr val="000000"/>
                </a:solidFill>
                <a:cs typeface="Arial" charset="0"/>
              </a:rPr>
              <a:t>besteld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463006" y="1744663"/>
            <a:ext cx="434975" cy="271462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800" dirty="0">
                <a:solidFill>
                  <a:schemeClr val="bg1"/>
                </a:solidFill>
                <a:cs typeface="Arial" charset="0"/>
              </a:rPr>
              <a:t>factuur creëren</a:t>
            </a:r>
          </a:p>
        </p:txBody>
      </p:sp>
      <p:cxnSp>
        <p:nvCxnSpPr>
          <p:cNvPr id="13" name="Straight Arrow Connector 12"/>
          <p:cNvCxnSpPr>
            <a:stCxn id="12" idx="3"/>
            <a:endCxn id="15" idx="1"/>
          </p:cNvCxnSpPr>
          <p:nvPr/>
        </p:nvCxnSpPr>
        <p:spPr>
          <a:xfrm>
            <a:off x="2897981" y="1881188"/>
            <a:ext cx="506412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 noChangeAspect="1"/>
          </p:cNvSpPr>
          <p:nvPr/>
        </p:nvSpPr>
        <p:spPr>
          <a:xfrm>
            <a:off x="2923381" y="1689100"/>
            <a:ext cx="377825" cy="128588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/>
            <a:r>
              <a:rPr lang="nl-NL" sz="800">
                <a:solidFill>
                  <a:srgbClr val="000000"/>
                </a:solidFill>
                <a:cs typeface="Arial" charset="0"/>
              </a:rPr>
              <a:t>te </a:t>
            </a:r>
          </a:p>
          <a:p>
            <a:pPr algn="ctr"/>
            <a:r>
              <a:rPr lang="nl-NL" sz="800">
                <a:solidFill>
                  <a:srgbClr val="000000"/>
                </a:solidFill>
                <a:cs typeface="Arial" charset="0"/>
              </a:rPr>
              <a:t>versturen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404393" y="1746250"/>
            <a:ext cx="560388" cy="269875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800" dirty="0">
                <a:solidFill>
                  <a:schemeClr val="bg1"/>
                </a:solidFill>
                <a:cs typeface="Arial" charset="0"/>
              </a:rPr>
              <a:t>bestelling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  <a:cs typeface="Arial" charset="0"/>
              </a:rPr>
              <a:t>versturen…</a:t>
            </a:r>
          </a:p>
        </p:txBody>
      </p:sp>
      <p:cxnSp>
        <p:nvCxnSpPr>
          <p:cNvPr id="16" name="Straight Arrow Connector 15"/>
          <p:cNvCxnSpPr>
            <a:cxnSpLocks/>
            <a:stCxn id="22" idx="0"/>
            <a:endCxn id="19" idx="4"/>
          </p:cNvCxnSpPr>
          <p:nvPr/>
        </p:nvCxnSpPr>
        <p:spPr>
          <a:xfrm flipH="1" flipV="1">
            <a:off x="4465483" y="1325563"/>
            <a:ext cx="2480" cy="13176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>
            <a:spLocks noChangeAspect="1"/>
          </p:cNvSpPr>
          <p:nvPr/>
        </p:nvSpPr>
        <p:spPr>
          <a:xfrm>
            <a:off x="4218626" y="1012825"/>
            <a:ext cx="515938" cy="13017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r>
              <a:rPr lang="nl-NL" sz="800">
                <a:solidFill>
                  <a:srgbClr val="000000"/>
                </a:solidFill>
                <a:cs typeface="Arial" charset="0"/>
              </a:rPr>
              <a:t>afgehandeld</a:t>
            </a:r>
          </a:p>
        </p:txBody>
      </p:sp>
      <p:grpSp>
        <p:nvGrpSpPr>
          <p:cNvPr id="64529" name="Group 83"/>
          <p:cNvGrpSpPr>
            <a:grpSpLocks/>
          </p:cNvGrpSpPr>
          <p:nvPr/>
        </p:nvGrpSpPr>
        <p:grpSpPr bwMode="auto">
          <a:xfrm>
            <a:off x="4378964" y="1150938"/>
            <a:ext cx="173037" cy="174625"/>
            <a:chOff x="2357619" y="3936950"/>
            <a:chExt cx="216000" cy="216000"/>
          </a:xfrm>
        </p:grpSpPr>
        <p:sp>
          <p:nvSpPr>
            <p:cNvPr id="19" name="Oval 18"/>
            <p:cNvSpPr/>
            <p:nvPr/>
          </p:nvSpPr>
          <p:spPr>
            <a:xfrm>
              <a:off x="2357619" y="3936950"/>
              <a:ext cx="216000" cy="216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 sz="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393289" y="3974258"/>
              <a:ext cx="144660" cy="14334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 sz="8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1" name="Rectangle 20"/>
          <p:cNvSpPr>
            <a:spLocks noChangeAspect="1"/>
          </p:cNvSpPr>
          <p:nvPr/>
        </p:nvSpPr>
        <p:spPr>
          <a:xfrm>
            <a:off x="2786856" y="996950"/>
            <a:ext cx="762000" cy="13017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r"/>
            <a:r>
              <a:rPr lang="nl-NL" sz="800">
                <a:solidFill>
                  <a:srgbClr val="000000"/>
                </a:solidFill>
                <a:cs typeface="Arial" charset="0"/>
              </a:rPr>
              <a:t>proces van bestelling: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4133610" y="1457325"/>
            <a:ext cx="657419" cy="285750"/>
            <a:chOff x="4096369" y="1457325"/>
            <a:chExt cx="657419" cy="285750"/>
          </a:xfrm>
          <a:solidFill>
            <a:schemeClr val="accent2">
              <a:lumMod val="75000"/>
            </a:schemeClr>
          </a:solidFill>
        </p:grpSpPr>
        <p:sp>
          <p:nvSpPr>
            <p:cNvPr id="22" name="Pentagon 21"/>
            <p:cNvSpPr/>
            <p:nvPr/>
          </p:nvSpPr>
          <p:spPr>
            <a:xfrm>
              <a:off x="4107656" y="1457325"/>
              <a:ext cx="646132" cy="282575"/>
            </a:xfrm>
            <a:prstGeom prst="homePlat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anchor="ctr"/>
            <a:lstStyle/>
            <a:p>
              <a:pPr algn="ctr"/>
              <a:r>
                <a:rPr lang="en-US" sz="800" dirty="0" err="1">
                  <a:solidFill>
                    <a:schemeClr val="bg1"/>
                  </a:solidFill>
                  <a:cs typeface="Arial" charset="0"/>
                </a:rPr>
                <a:t>factuur</a:t>
              </a:r>
              <a:r>
                <a:rPr lang="en-US" sz="800" dirty="0">
                  <a:solidFill>
                    <a:schemeClr val="bg1"/>
                  </a:solidFill>
                  <a:cs typeface="Arial" charset="0"/>
                </a:rPr>
                <a:t> is </a:t>
              </a:r>
              <a:r>
                <a:rPr lang="en-US" sz="800" dirty="0" err="1">
                  <a:solidFill>
                    <a:schemeClr val="bg1"/>
                  </a:solidFill>
                  <a:cs typeface="Arial" charset="0"/>
                </a:rPr>
                <a:t>betaald</a:t>
              </a:r>
              <a:endParaRPr lang="en-US" sz="800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23" name="Pentagon 22"/>
            <p:cNvSpPr/>
            <p:nvPr/>
          </p:nvSpPr>
          <p:spPr>
            <a:xfrm>
              <a:off x="4096369" y="1458913"/>
              <a:ext cx="144463" cy="284162"/>
            </a:xfrm>
            <a:prstGeom prst="homePlat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36000" anchor="ctr"/>
            <a:lstStyle/>
            <a:p>
              <a:endParaRPr lang="nl-NL" sz="800">
                <a:solidFill>
                  <a:schemeClr val="bg1"/>
                </a:solidFill>
                <a:cs typeface="Arial" charset="0"/>
              </a:endParaRPr>
            </a:p>
          </p:txBody>
        </p:sp>
      </p:grpSp>
      <p:cxnSp>
        <p:nvCxnSpPr>
          <p:cNvPr id="24" name="Straight Arrow Connector 23"/>
          <p:cNvCxnSpPr>
            <a:cxnSpLocks/>
            <a:endCxn id="22" idx="2"/>
          </p:cNvCxnSpPr>
          <p:nvPr/>
        </p:nvCxnSpPr>
        <p:spPr>
          <a:xfrm flipV="1">
            <a:off x="4467963" y="1739900"/>
            <a:ext cx="0" cy="13652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 noChangeAspect="1"/>
          </p:cNvSpPr>
          <p:nvPr/>
        </p:nvSpPr>
        <p:spPr>
          <a:xfrm>
            <a:off x="3991458" y="1746250"/>
            <a:ext cx="379413" cy="13017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r"/>
            <a:r>
              <a:rPr lang="nl-NL" sz="800" dirty="0">
                <a:solidFill>
                  <a:srgbClr val="000000"/>
                </a:solidFill>
                <a:cs typeface="Arial" charset="0"/>
              </a:rPr>
              <a:t>verstuurd</a:t>
            </a:r>
          </a:p>
        </p:txBody>
      </p:sp>
      <p:sp>
        <p:nvSpPr>
          <p:cNvPr id="29" name="Oval 28"/>
          <p:cNvSpPr/>
          <p:nvPr/>
        </p:nvSpPr>
        <p:spPr>
          <a:xfrm>
            <a:off x="1442244" y="2575317"/>
            <a:ext cx="173037" cy="17303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sz="80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30" name="Straight Arrow Connector 29"/>
          <p:cNvCxnSpPr>
            <a:stCxn id="35" idx="3"/>
            <a:endCxn id="32" idx="1"/>
          </p:cNvCxnSpPr>
          <p:nvPr/>
        </p:nvCxnSpPr>
        <p:spPr>
          <a:xfrm>
            <a:off x="2798761" y="2662433"/>
            <a:ext cx="529455" cy="476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>
            <a:spLocks noChangeAspect="1"/>
          </p:cNvSpPr>
          <p:nvPr/>
        </p:nvSpPr>
        <p:spPr>
          <a:xfrm>
            <a:off x="2826345" y="2525316"/>
            <a:ext cx="379413" cy="13017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r"/>
            <a:r>
              <a:rPr lang="nl-NL" sz="800" dirty="0">
                <a:solidFill>
                  <a:srgbClr val="000000"/>
                </a:solidFill>
                <a:cs typeface="Arial" charset="0"/>
              </a:rPr>
              <a:t>te betalen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328216" y="2529876"/>
            <a:ext cx="557213" cy="274638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800" dirty="0">
                <a:solidFill>
                  <a:schemeClr val="bg1"/>
                </a:solidFill>
                <a:cs typeface="Arial" charset="0"/>
              </a:rPr>
              <a:t>betaling koppelen</a:t>
            </a:r>
          </a:p>
        </p:txBody>
      </p:sp>
      <p:sp>
        <p:nvSpPr>
          <p:cNvPr id="33" name="Rectangle 32"/>
          <p:cNvSpPr>
            <a:spLocks noChangeAspect="1"/>
          </p:cNvSpPr>
          <p:nvPr/>
        </p:nvSpPr>
        <p:spPr>
          <a:xfrm>
            <a:off x="2736056" y="2317750"/>
            <a:ext cx="763587" cy="13017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r"/>
            <a:r>
              <a:rPr lang="nl-NL" sz="800">
                <a:solidFill>
                  <a:srgbClr val="000000"/>
                </a:solidFill>
                <a:cs typeface="Arial" charset="0"/>
              </a:rPr>
              <a:t>proces van factuur:</a:t>
            </a:r>
          </a:p>
        </p:txBody>
      </p:sp>
      <p:sp>
        <p:nvSpPr>
          <p:cNvPr id="34" name="Pentagon 33"/>
          <p:cNvSpPr/>
          <p:nvPr/>
        </p:nvSpPr>
        <p:spPr>
          <a:xfrm>
            <a:off x="4193400" y="2523334"/>
            <a:ext cx="560388" cy="285750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0" bIns="36000" anchor="ctr"/>
          <a:lstStyle/>
          <a:p>
            <a:pPr algn="ctr"/>
            <a:r>
              <a:rPr lang="en-US" sz="800" dirty="0" err="1">
                <a:solidFill>
                  <a:schemeClr val="bg1"/>
                </a:solidFill>
                <a:cs typeface="Arial" charset="0"/>
              </a:rPr>
              <a:t>factuur</a:t>
            </a:r>
            <a:r>
              <a:rPr lang="en-US" sz="800" dirty="0">
                <a:solidFill>
                  <a:schemeClr val="bg1"/>
                </a:solidFill>
                <a:cs typeface="Arial" charset="0"/>
              </a:rPr>
              <a:t> is </a:t>
            </a:r>
            <a:r>
              <a:rPr lang="en-US" sz="800" dirty="0" err="1">
                <a:solidFill>
                  <a:schemeClr val="bg1"/>
                </a:solidFill>
                <a:cs typeface="Arial" charset="0"/>
              </a:rPr>
              <a:t>betaald</a:t>
            </a:r>
            <a:endParaRPr lang="en-US" sz="8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238374" y="2525114"/>
            <a:ext cx="560387" cy="274637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800" dirty="0">
                <a:solidFill>
                  <a:schemeClr val="bg1"/>
                </a:solidFill>
                <a:cs typeface="Arial" charset="0"/>
              </a:rPr>
              <a:t>factuur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  <a:cs typeface="Arial" charset="0"/>
              </a:rPr>
              <a:t>versturen</a:t>
            </a:r>
          </a:p>
        </p:txBody>
      </p:sp>
      <p:sp>
        <p:nvSpPr>
          <p:cNvPr id="36" name="Rectangle 35"/>
          <p:cNvSpPr>
            <a:spLocks noChangeAspect="1"/>
          </p:cNvSpPr>
          <p:nvPr/>
        </p:nvSpPr>
        <p:spPr>
          <a:xfrm>
            <a:off x="1685333" y="2526306"/>
            <a:ext cx="379413" cy="13017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r"/>
            <a:r>
              <a:rPr lang="nl-NL" sz="800" dirty="0">
                <a:solidFill>
                  <a:srgbClr val="000000"/>
                </a:solidFill>
                <a:cs typeface="Arial" charset="0"/>
              </a:rPr>
              <a:t>te factureren</a:t>
            </a:r>
          </a:p>
        </p:txBody>
      </p:sp>
      <p:cxnSp>
        <p:nvCxnSpPr>
          <p:cNvPr id="37" name="Straight Arrow Connector 36"/>
          <p:cNvCxnSpPr>
            <a:stCxn id="29" idx="6"/>
            <a:endCxn id="35" idx="1"/>
          </p:cNvCxnSpPr>
          <p:nvPr/>
        </p:nvCxnSpPr>
        <p:spPr>
          <a:xfrm>
            <a:off x="1615281" y="2661836"/>
            <a:ext cx="623093" cy="59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</p:cNvCxnSpPr>
          <p:nvPr/>
        </p:nvCxnSpPr>
        <p:spPr>
          <a:xfrm>
            <a:off x="3840433" y="1876425"/>
            <a:ext cx="639859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2" idx="3"/>
            <a:endCxn id="34" idx="1"/>
          </p:cNvCxnSpPr>
          <p:nvPr/>
        </p:nvCxnSpPr>
        <p:spPr>
          <a:xfrm flipV="1">
            <a:off x="3885429" y="2666209"/>
            <a:ext cx="307971" cy="98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 flipH="1" flipV="1">
            <a:off x="4342232" y="2435617"/>
            <a:ext cx="192096" cy="15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>
            <a:spLocks noChangeAspect="1"/>
          </p:cNvSpPr>
          <p:nvPr/>
        </p:nvSpPr>
        <p:spPr>
          <a:xfrm>
            <a:off x="4282692" y="2030865"/>
            <a:ext cx="515938" cy="13017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r>
              <a:rPr lang="nl-NL" sz="800" dirty="0">
                <a:solidFill>
                  <a:srgbClr val="000000"/>
                </a:solidFill>
                <a:cs typeface="Arial" charset="0"/>
              </a:rPr>
              <a:t>betaald</a:t>
            </a:r>
          </a:p>
        </p:txBody>
      </p:sp>
      <p:grpSp>
        <p:nvGrpSpPr>
          <p:cNvPr id="64552" name="Group 83"/>
          <p:cNvGrpSpPr>
            <a:grpSpLocks/>
          </p:cNvGrpSpPr>
          <p:nvPr/>
        </p:nvGrpSpPr>
        <p:grpSpPr bwMode="auto">
          <a:xfrm>
            <a:off x="4350967" y="2166531"/>
            <a:ext cx="174625" cy="173038"/>
            <a:chOff x="2357619" y="3936950"/>
            <a:chExt cx="216000" cy="216000"/>
          </a:xfrm>
        </p:grpSpPr>
        <p:sp>
          <p:nvSpPr>
            <p:cNvPr id="44" name="Oval 43"/>
            <p:cNvSpPr/>
            <p:nvPr/>
          </p:nvSpPr>
          <p:spPr>
            <a:xfrm>
              <a:off x="2357619" y="3936950"/>
              <a:ext cx="216000" cy="216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 sz="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2394927" y="3972620"/>
              <a:ext cx="143346" cy="14466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 sz="8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47" name="Rectangle 46"/>
          <p:cNvSpPr>
            <a:spLocks noChangeAspect="1"/>
          </p:cNvSpPr>
          <p:nvPr/>
        </p:nvSpPr>
        <p:spPr>
          <a:xfrm>
            <a:off x="784467" y="1820862"/>
            <a:ext cx="571500" cy="16710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/>
          <a:lstStyle/>
          <a:p>
            <a:pPr defTabSz="251849" fontAlgn="auto">
              <a:spcBef>
                <a:spcPts val="0"/>
              </a:spcBef>
              <a:spcAft>
                <a:spcPts val="0"/>
              </a:spcAft>
              <a:defRPr/>
            </a:pPr>
            <a:endParaRPr lang="nl-NL" b="0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>
            <a:spLocks noChangeAspect="1"/>
          </p:cNvSpPr>
          <p:nvPr/>
        </p:nvSpPr>
        <p:spPr>
          <a:xfrm>
            <a:off x="785261" y="1658937"/>
            <a:ext cx="571500" cy="1619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2518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bestelling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784208" y="2490386"/>
            <a:ext cx="571501" cy="333843"/>
            <a:chOff x="4384190" y="1421216"/>
            <a:chExt cx="571501" cy="333843"/>
          </a:xfrm>
        </p:grpSpPr>
        <p:sp>
          <p:nvSpPr>
            <p:cNvPr id="50" name="Rectangle 49"/>
            <p:cNvSpPr>
              <a:spLocks noChangeAspect="1"/>
            </p:cNvSpPr>
            <p:nvPr/>
          </p:nvSpPr>
          <p:spPr>
            <a:xfrm>
              <a:off x="4384190" y="1421216"/>
              <a:ext cx="571501" cy="1635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dirty="0"/>
                <a:t>factuur</a:t>
              </a:r>
            </a:p>
          </p:txBody>
        </p:sp>
        <p:sp>
          <p:nvSpPr>
            <p:cNvPr id="51" name="Rectangle 50"/>
            <p:cNvSpPr>
              <a:spLocks noChangeAspect="1"/>
            </p:cNvSpPr>
            <p:nvPr/>
          </p:nvSpPr>
          <p:spPr>
            <a:xfrm>
              <a:off x="4384190" y="1592666"/>
              <a:ext cx="571501" cy="16239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/>
            <a:lstStyle/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b="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52" name="Straight Arrow Connector 51"/>
          <p:cNvCxnSpPr>
            <a:cxnSpLocks noChangeShapeType="1"/>
            <a:stCxn id="47" idx="2"/>
          </p:cNvCxnSpPr>
          <p:nvPr/>
        </p:nvCxnSpPr>
        <p:spPr bwMode="auto">
          <a:xfrm rot="5400000">
            <a:off x="818879" y="2239047"/>
            <a:ext cx="502419" cy="258"/>
          </a:xfrm>
          <a:prstGeom prst="straightConnector1">
            <a:avLst/>
          </a:prstGeom>
          <a:noFill/>
          <a:ln w="25400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</p:cxnSp>
      <p:sp>
        <p:nvSpPr>
          <p:cNvPr id="53" name="Rectangle 52"/>
          <p:cNvSpPr>
            <a:spLocks noChangeAspect="1"/>
          </p:cNvSpPr>
          <p:nvPr/>
        </p:nvSpPr>
        <p:spPr>
          <a:xfrm>
            <a:off x="718438" y="2313491"/>
            <a:ext cx="324645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r>
              <a:rPr lang="nl-NL" sz="1000" dirty="0">
                <a:solidFill>
                  <a:schemeClr val="accent1">
                    <a:lumMod val="75000"/>
                  </a:schemeClr>
                </a:solidFill>
              </a:rPr>
              <a:t>0..1</a:t>
            </a:r>
          </a:p>
        </p:txBody>
      </p:sp>
      <p:sp>
        <p:nvSpPr>
          <p:cNvPr id="54" name="Rectangle 53"/>
          <p:cNvSpPr>
            <a:spLocks noChangeAspect="1"/>
          </p:cNvSpPr>
          <p:nvPr/>
        </p:nvSpPr>
        <p:spPr>
          <a:xfrm>
            <a:off x="800198" y="1980309"/>
            <a:ext cx="242885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r>
              <a:rPr lang="nl-NL" sz="1000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55" name="Isosceles Triangle 54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1F54AEE-B9CB-B844-9BA0-873BBC784A89}"/>
              </a:ext>
            </a:extLst>
          </p:cNvPr>
          <p:cNvSpPr txBox="1"/>
          <p:nvPr/>
        </p:nvSpPr>
        <p:spPr>
          <a:xfrm>
            <a:off x="4523426" y="322553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63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7826BBA-424C-0F42-8D26-0E36A8CBF67E}"/>
              </a:ext>
            </a:extLst>
          </p:cNvPr>
          <p:cNvGrpSpPr/>
          <p:nvPr/>
        </p:nvGrpSpPr>
        <p:grpSpPr>
          <a:xfrm>
            <a:off x="800198" y="719642"/>
            <a:ext cx="654070" cy="285750"/>
            <a:chOff x="4099718" y="1457325"/>
            <a:chExt cx="654070" cy="285750"/>
          </a:xfrm>
        </p:grpSpPr>
        <p:sp>
          <p:nvSpPr>
            <p:cNvPr id="62" name="Pentagon 61">
              <a:extLst>
                <a:ext uri="{FF2B5EF4-FFF2-40B4-BE49-F238E27FC236}">
                  <a16:creationId xmlns:a16="http://schemas.microsoft.com/office/drawing/2014/main" id="{ACDB57B6-A19E-5449-8F9A-6BF195A42B18}"/>
                </a:ext>
              </a:extLst>
            </p:cNvPr>
            <p:cNvSpPr/>
            <p:nvPr/>
          </p:nvSpPr>
          <p:spPr>
            <a:xfrm>
              <a:off x="4107656" y="1457325"/>
              <a:ext cx="646132" cy="282575"/>
            </a:xfrm>
            <a:prstGeom prst="homePlate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tIns="0" rIns="36000" bIns="36000" anchor="ctr"/>
            <a:lstStyle/>
            <a:p>
              <a:pPr algn="ctr"/>
              <a:endParaRPr lang="en-US" sz="8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3" name="Pentagon 62">
              <a:extLst>
                <a:ext uri="{FF2B5EF4-FFF2-40B4-BE49-F238E27FC236}">
                  <a16:creationId xmlns:a16="http://schemas.microsoft.com/office/drawing/2014/main" id="{77F466FC-7E12-D240-BF33-121AC72458FE}"/>
                </a:ext>
              </a:extLst>
            </p:cNvPr>
            <p:cNvSpPr/>
            <p:nvPr/>
          </p:nvSpPr>
          <p:spPr>
            <a:xfrm>
              <a:off x="4099718" y="1458913"/>
              <a:ext cx="144463" cy="284162"/>
            </a:xfrm>
            <a:prstGeom prst="homePlat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36000" anchor="ctr"/>
            <a:lstStyle/>
            <a:p>
              <a:endParaRPr lang="nl-NL" sz="800">
                <a:solidFill>
                  <a:srgbClr val="000000"/>
                </a:solidFill>
                <a:cs typeface="Arial" charset="0"/>
              </a:endParaRPr>
            </a:p>
          </p:txBody>
        </p:sp>
      </p:grp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34536B4-A537-854E-B2DE-72DE41CA94E8}"/>
              </a:ext>
            </a:extLst>
          </p:cNvPr>
          <p:cNvCxnSpPr/>
          <p:nvPr/>
        </p:nvCxnSpPr>
        <p:spPr>
          <a:xfrm rot="16200000" flipH="1">
            <a:off x="990709" y="581691"/>
            <a:ext cx="280987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31DF586-60F5-3644-AB96-027CF743665D}"/>
              </a:ext>
            </a:extLst>
          </p:cNvPr>
          <p:cNvCxnSpPr/>
          <p:nvPr/>
        </p:nvCxnSpPr>
        <p:spPr>
          <a:xfrm rot="16200000" flipH="1">
            <a:off x="990709" y="1137443"/>
            <a:ext cx="280987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39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88AF63BD-AD35-D444-BBDB-BCAC687587E9}"/>
              </a:ext>
            </a:extLst>
          </p:cNvPr>
          <p:cNvCxnSpPr>
            <a:cxnSpLocks/>
          </p:cNvCxnSpPr>
          <p:nvPr/>
        </p:nvCxnSpPr>
        <p:spPr>
          <a:xfrm>
            <a:off x="2813367" y="1012326"/>
            <a:ext cx="669298" cy="267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AD1EDA65-99E3-FE48-A7FD-39687DC58262}"/>
              </a:ext>
            </a:extLst>
          </p:cNvPr>
          <p:cNvSpPr/>
          <p:nvPr/>
        </p:nvSpPr>
        <p:spPr>
          <a:xfrm>
            <a:off x="3269997" y="1331083"/>
            <a:ext cx="941611" cy="2280797"/>
          </a:xfrm>
          <a:prstGeom prst="rect">
            <a:avLst/>
          </a:prstGeom>
          <a:solidFill>
            <a:schemeClr val="accent3">
              <a:lumMod val="50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1"/>
          <a:lstStyle/>
          <a:p>
            <a:pPr algn="ctr"/>
            <a:r>
              <a:rPr lang="nl-NL" dirty="0" err="1">
                <a:solidFill>
                  <a:srgbClr val="000000"/>
                </a:solidFill>
              </a:rPr>
              <a:t>debiteuren-beheerder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9CD33E1A-56DC-5E40-A6E5-470C8B2DB508}"/>
              </a:ext>
            </a:extLst>
          </p:cNvPr>
          <p:cNvSpPr/>
          <p:nvPr/>
        </p:nvSpPr>
        <p:spPr>
          <a:xfrm>
            <a:off x="3325977" y="3193933"/>
            <a:ext cx="848504" cy="341254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000" rIns="0" bIns="35995" rtlCol="0" anchor="ctr" anchorCtr="1"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debiteur bellen…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E84DBF6-FE4C-914B-ADFF-4F7AB99E9603}"/>
              </a:ext>
            </a:extLst>
          </p:cNvPr>
          <p:cNvGrpSpPr/>
          <p:nvPr/>
        </p:nvGrpSpPr>
        <p:grpSpPr>
          <a:xfrm>
            <a:off x="1359394" y="844349"/>
            <a:ext cx="576324" cy="166150"/>
            <a:chOff x="1359394" y="574427"/>
            <a:chExt cx="576324" cy="166150"/>
          </a:xfrm>
        </p:grpSpPr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5DA66186-09F8-6A4A-B16D-70499B085D41}"/>
                </a:ext>
              </a:extLst>
            </p:cNvPr>
            <p:cNvCxnSpPr>
              <a:cxnSpLocks/>
              <a:stCxn id="119" idx="3"/>
              <a:endCxn id="141" idx="0"/>
            </p:cNvCxnSpPr>
            <p:nvPr/>
          </p:nvCxnSpPr>
          <p:spPr>
            <a:xfrm>
              <a:off x="1359394" y="740577"/>
              <a:ext cx="302023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E4956F67-64A3-3D41-8287-37959FF91F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64857" y="574427"/>
              <a:ext cx="470861" cy="161279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r"/>
              <a:r>
                <a:rPr lang="nl-NL" dirty="0">
                  <a:solidFill>
                    <a:srgbClr val="000000"/>
                  </a:solidFill>
                </a:rPr>
                <a:t>te betalen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02CC9EB-357A-D74E-A1C1-9FDE41BA1F10}"/>
              </a:ext>
            </a:extLst>
          </p:cNvPr>
          <p:cNvGrpSpPr/>
          <p:nvPr/>
        </p:nvGrpSpPr>
        <p:grpSpPr>
          <a:xfrm>
            <a:off x="3811675" y="737891"/>
            <a:ext cx="1203251" cy="384317"/>
            <a:chOff x="3811675" y="459389"/>
            <a:chExt cx="1203251" cy="384317"/>
          </a:xfrm>
        </p:grpSpPr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619720D5-511A-1C48-9F04-CA59F09E4FC1}"/>
                </a:ext>
              </a:extLst>
            </p:cNvPr>
            <p:cNvCxnSpPr>
              <a:cxnSpLocks/>
              <a:endCxn id="109" idx="2"/>
            </p:cNvCxnSpPr>
            <p:nvPr/>
          </p:nvCxnSpPr>
          <p:spPr>
            <a:xfrm>
              <a:off x="3811675" y="733032"/>
              <a:ext cx="669298" cy="2674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1C425C4-142E-354B-B243-109E2A8982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90397" y="459389"/>
              <a:ext cx="624529" cy="161279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r>
                <a:rPr lang="nl-NL" dirty="0">
                  <a:solidFill>
                    <a:srgbClr val="000000"/>
                  </a:solidFill>
                </a:rPr>
                <a:t>betaald</a:t>
              </a:r>
            </a:p>
          </p:txBody>
        </p:sp>
        <p:grpSp>
          <p:nvGrpSpPr>
            <p:cNvPr id="108" name="Group 83">
              <a:extLst>
                <a:ext uri="{FF2B5EF4-FFF2-40B4-BE49-F238E27FC236}">
                  <a16:creationId xmlns:a16="http://schemas.microsoft.com/office/drawing/2014/main" id="{530BA1D6-3326-6D4F-9EF3-C5F038499B7F}"/>
                </a:ext>
              </a:extLst>
            </p:cNvPr>
            <p:cNvGrpSpPr/>
            <p:nvPr/>
          </p:nvGrpSpPr>
          <p:grpSpPr>
            <a:xfrm>
              <a:off x="4480973" y="627706"/>
              <a:ext cx="216000" cy="216000"/>
              <a:chOff x="2357619" y="3936950"/>
              <a:chExt cx="216000" cy="216000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285FAB28-A0FF-CE42-ACAF-DEF897B00320}"/>
                  </a:ext>
                </a:extLst>
              </p:cNvPr>
              <p:cNvSpPr/>
              <p:nvPr/>
            </p:nvSpPr>
            <p:spPr>
              <a:xfrm>
                <a:off x="2357619" y="3936950"/>
                <a:ext cx="216000" cy="216000"/>
              </a:xfrm>
              <a:prstGeom prst="ellipse">
                <a:avLst/>
              </a:prstGeom>
              <a:noFill/>
              <a:ln w="25400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D61E7FD2-7DDD-544F-B32D-911F589528D9}"/>
                  </a:ext>
                </a:extLst>
              </p:cNvPr>
              <p:cNvSpPr/>
              <p:nvPr/>
            </p:nvSpPr>
            <p:spPr>
              <a:xfrm>
                <a:off x="2394414" y="3970576"/>
                <a:ext cx="144000" cy="144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11" name="Rectangle 110">
            <a:extLst>
              <a:ext uri="{FF2B5EF4-FFF2-40B4-BE49-F238E27FC236}">
                <a16:creationId xmlns:a16="http://schemas.microsoft.com/office/drawing/2014/main" id="{8D535061-5E7D-F14C-B0A4-3E7CF861082D}"/>
              </a:ext>
            </a:extLst>
          </p:cNvPr>
          <p:cNvSpPr>
            <a:spLocks noChangeAspect="1"/>
          </p:cNvSpPr>
          <p:nvPr/>
        </p:nvSpPr>
        <p:spPr>
          <a:xfrm>
            <a:off x="666088" y="251337"/>
            <a:ext cx="947109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r"/>
            <a:r>
              <a:rPr lang="nl-NL" dirty="0">
                <a:solidFill>
                  <a:srgbClr val="000000"/>
                </a:solidFill>
              </a:rPr>
              <a:t>proces van factuur: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1999CF32-9E90-484F-A694-1EC497972355}"/>
              </a:ext>
            </a:extLst>
          </p:cNvPr>
          <p:cNvGrpSpPr/>
          <p:nvPr/>
        </p:nvGrpSpPr>
        <p:grpSpPr>
          <a:xfrm>
            <a:off x="664531" y="462412"/>
            <a:ext cx="694863" cy="718714"/>
            <a:chOff x="664531" y="192490"/>
            <a:chExt cx="694863" cy="718714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97165E29-2D4A-B842-B049-B5EE9D6E0ABC}"/>
                </a:ext>
              </a:extLst>
            </p:cNvPr>
            <p:cNvSpPr/>
            <p:nvPr/>
          </p:nvSpPr>
          <p:spPr>
            <a:xfrm>
              <a:off x="895188" y="192490"/>
              <a:ext cx="216000" cy="216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4" rIns="91427" bIns="45714"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9" name="Rounded Rectangle 118">
              <a:extLst>
                <a:ext uri="{FF2B5EF4-FFF2-40B4-BE49-F238E27FC236}">
                  <a16:creationId xmlns:a16="http://schemas.microsoft.com/office/drawing/2014/main" id="{746D7D09-019F-214F-9C46-A4E9115B3588}"/>
                </a:ext>
              </a:extLst>
            </p:cNvPr>
            <p:cNvSpPr/>
            <p:nvPr/>
          </p:nvSpPr>
          <p:spPr>
            <a:xfrm>
              <a:off x="664531" y="569950"/>
              <a:ext cx="694863" cy="341254"/>
            </a:xfrm>
            <a:prstGeom prst="roundRect">
              <a:avLst>
                <a:gd name="adj" fmla="val 28432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18000" rIns="0" bIns="36000" rtlCol="0" anchor="ctr" anchorCtr="1"/>
            <a:lstStyle/>
            <a:p>
              <a:pPr algn="ctr"/>
              <a:r>
                <a:rPr lang="nl-NL" dirty="0">
                  <a:solidFill>
                    <a:schemeClr val="bg1"/>
                  </a:solidFill>
                </a:rPr>
                <a:t>versturen naar klant</a:t>
              </a:r>
            </a:p>
          </p:txBody>
        </p: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E891CA7F-3B0C-1E41-9500-5B4EF9AC495B}"/>
                </a:ext>
              </a:extLst>
            </p:cNvPr>
            <p:cNvCxnSpPr>
              <a:stCxn id="115" idx="4"/>
            </p:cNvCxnSpPr>
            <p:nvPr/>
          </p:nvCxnSpPr>
          <p:spPr>
            <a:xfrm rot="16200000" flipH="1">
              <a:off x="922457" y="489220"/>
              <a:ext cx="161462" cy="1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36A4B3DE-C76E-B24B-AFB6-A033B2484E37}"/>
              </a:ext>
            </a:extLst>
          </p:cNvPr>
          <p:cNvGrpSpPr/>
          <p:nvPr/>
        </p:nvGrpSpPr>
        <p:grpSpPr>
          <a:xfrm>
            <a:off x="1214588" y="1010499"/>
            <a:ext cx="710929" cy="470552"/>
            <a:chOff x="1214588" y="740577"/>
            <a:chExt cx="710929" cy="470552"/>
          </a:xfrm>
        </p:grpSpPr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2BA58350-92A0-4645-B806-AD86E6DC10C1}"/>
                </a:ext>
              </a:extLst>
            </p:cNvPr>
            <p:cNvCxnSpPr>
              <a:stCxn id="141" idx="2"/>
              <a:endCxn id="137" idx="0"/>
            </p:cNvCxnSpPr>
            <p:nvPr/>
          </p:nvCxnSpPr>
          <p:spPr>
            <a:xfrm rot="16200000" flipH="1">
              <a:off x="1733387" y="892674"/>
              <a:ext cx="65819" cy="2129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Collate 136">
              <a:extLst>
                <a:ext uri="{FF2B5EF4-FFF2-40B4-BE49-F238E27FC236}">
                  <a16:creationId xmlns:a16="http://schemas.microsoft.com/office/drawing/2014/main" id="{B1012952-B7F3-8140-9BE3-66AEB56D0A52}"/>
                </a:ext>
              </a:extLst>
            </p:cNvPr>
            <p:cNvSpPr/>
            <p:nvPr/>
          </p:nvSpPr>
          <p:spPr>
            <a:xfrm>
              <a:off x="1609204" y="926649"/>
              <a:ext cx="316313" cy="284480"/>
            </a:xfrm>
            <a:prstGeom prst="flowChartCol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1" name="Arc 140">
              <a:extLst>
                <a:ext uri="{FF2B5EF4-FFF2-40B4-BE49-F238E27FC236}">
                  <a16:creationId xmlns:a16="http://schemas.microsoft.com/office/drawing/2014/main" id="{0D05CB8E-08F6-A146-8F01-CF6546318971}"/>
                </a:ext>
              </a:extLst>
            </p:cNvPr>
            <p:cNvSpPr/>
            <p:nvPr/>
          </p:nvSpPr>
          <p:spPr>
            <a:xfrm>
              <a:off x="1557603" y="740577"/>
              <a:ext cx="207629" cy="240506"/>
            </a:xfrm>
            <a:prstGeom prst="arc">
              <a:avLst/>
            </a:prstGeom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91427" tIns="45714" rIns="91427" bIns="45714"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44EFD4A1-2F32-5A44-887F-F2B9FDF0F8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14588" y="967036"/>
              <a:ext cx="470861" cy="161279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 algn="r"/>
              <a:r>
                <a:rPr lang="nl-NL" dirty="0">
                  <a:solidFill>
                    <a:srgbClr val="000000"/>
                  </a:solidFill>
                </a:rPr>
                <a:t>na 1 week</a:t>
              </a: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6F9B2B76-2641-6A40-A490-9C547936BF7A}"/>
              </a:ext>
            </a:extLst>
          </p:cNvPr>
          <p:cNvGrpSpPr/>
          <p:nvPr/>
        </p:nvGrpSpPr>
        <p:grpSpPr>
          <a:xfrm>
            <a:off x="4074165" y="1571299"/>
            <a:ext cx="989592" cy="466380"/>
            <a:chOff x="4074165" y="1301377"/>
            <a:chExt cx="989592" cy="466380"/>
          </a:xfrm>
        </p:grpSpPr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D7D68F05-35DA-1E4D-BC9A-070EF17B3F17}"/>
                </a:ext>
              </a:extLst>
            </p:cNvPr>
            <p:cNvCxnSpPr>
              <a:endCxn id="158" idx="2"/>
            </p:cNvCxnSpPr>
            <p:nvPr/>
          </p:nvCxnSpPr>
          <p:spPr>
            <a:xfrm>
              <a:off x="4074165" y="1656673"/>
              <a:ext cx="406808" cy="3084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3DBA86F0-4354-1646-B083-0150AD83BC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89912" y="1301377"/>
              <a:ext cx="773845" cy="161279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r>
                <a:rPr lang="nl-NL" dirty="0" err="1">
                  <a:solidFill>
                    <a:srgbClr val="000000"/>
                  </a:solidFill>
                </a:rPr>
                <a:t>incassoburo</a:t>
              </a:r>
              <a:endParaRPr lang="nl-NL" dirty="0">
                <a:solidFill>
                  <a:srgbClr val="000000"/>
                </a:solidFill>
              </a:endParaRPr>
            </a:p>
            <a:p>
              <a:r>
                <a:rPr lang="nl-NL" dirty="0">
                  <a:solidFill>
                    <a:srgbClr val="000000"/>
                  </a:solidFill>
                </a:rPr>
                <a:t>ingeschakeld</a:t>
              </a:r>
            </a:p>
          </p:txBody>
        </p:sp>
        <p:grpSp>
          <p:nvGrpSpPr>
            <p:cNvPr id="157" name="Group 83">
              <a:extLst>
                <a:ext uri="{FF2B5EF4-FFF2-40B4-BE49-F238E27FC236}">
                  <a16:creationId xmlns:a16="http://schemas.microsoft.com/office/drawing/2014/main" id="{EAEAAFF3-C751-4940-B0F5-7E1CC3AE16D9}"/>
                </a:ext>
              </a:extLst>
            </p:cNvPr>
            <p:cNvGrpSpPr/>
            <p:nvPr/>
          </p:nvGrpSpPr>
          <p:grpSpPr>
            <a:xfrm>
              <a:off x="4480973" y="1551757"/>
              <a:ext cx="216000" cy="216000"/>
              <a:chOff x="2357619" y="3936950"/>
              <a:chExt cx="216000" cy="216000"/>
            </a:xfrm>
          </p:grpSpPr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B7E786E5-056B-B543-9E0E-78A1E828E419}"/>
                  </a:ext>
                </a:extLst>
              </p:cNvPr>
              <p:cNvSpPr/>
              <p:nvPr/>
            </p:nvSpPr>
            <p:spPr>
              <a:xfrm>
                <a:off x="2357619" y="3936950"/>
                <a:ext cx="216000" cy="216000"/>
              </a:xfrm>
              <a:prstGeom prst="ellipse">
                <a:avLst/>
              </a:prstGeom>
              <a:noFill/>
              <a:ln w="25400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06DF1ACA-6C2E-4B44-85FD-EC51DD2D1222}"/>
                  </a:ext>
                </a:extLst>
              </p:cNvPr>
              <p:cNvSpPr/>
              <p:nvPr/>
            </p:nvSpPr>
            <p:spPr>
              <a:xfrm>
                <a:off x="2394414" y="3970576"/>
                <a:ext cx="144000" cy="144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63D5D168-8A14-C244-8FC7-BF7EF902FB7B}"/>
              </a:ext>
            </a:extLst>
          </p:cNvPr>
          <p:cNvGrpSpPr/>
          <p:nvPr/>
        </p:nvGrpSpPr>
        <p:grpSpPr>
          <a:xfrm>
            <a:off x="666696" y="1365258"/>
            <a:ext cx="1099594" cy="597819"/>
            <a:chOff x="666696" y="1095336"/>
            <a:chExt cx="1099594" cy="597819"/>
          </a:xfrm>
        </p:grpSpPr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99A6F860-FCCE-8842-AB72-E24B564AB2B1}"/>
                </a:ext>
              </a:extLst>
            </p:cNvPr>
            <p:cNvCxnSpPr>
              <a:stCxn id="163" idx="0"/>
            </p:cNvCxnSpPr>
            <p:nvPr/>
          </p:nvCxnSpPr>
          <p:spPr>
            <a:xfrm rot="10800000" flipV="1">
              <a:off x="1361559" y="1328963"/>
              <a:ext cx="300916" cy="3737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Arc 162">
              <a:extLst>
                <a:ext uri="{FF2B5EF4-FFF2-40B4-BE49-F238E27FC236}">
                  <a16:creationId xmlns:a16="http://schemas.microsoft.com/office/drawing/2014/main" id="{D453CD1E-1835-EB4F-870E-AA4D2200CF71}"/>
                </a:ext>
              </a:extLst>
            </p:cNvPr>
            <p:cNvSpPr/>
            <p:nvPr/>
          </p:nvSpPr>
          <p:spPr>
            <a:xfrm flipV="1">
              <a:off x="1558661" y="1095336"/>
              <a:ext cx="207629" cy="233628"/>
            </a:xfrm>
            <a:prstGeom prst="arc">
              <a:avLst/>
            </a:prstGeom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91427" tIns="45714" rIns="91427" bIns="45714"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" name="Rounded Rectangle 163">
              <a:extLst>
                <a:ext uri="{FF2B5EF4-FFF2-40B4-BE49-F238E27FC236}">
                  <a16:creationId xmlns:a16="http://schemas.microsoft.com/office/drawing/2014/main" id="{1B2EC7DA-88CE-404B-B6DC-AEA4ADDB9F7B}"/>
                </a:ext>
              </a:extLst>
            </p:cNvPr>
            <p:cNvSpPr/>
            <p:nvPr/>
          </p:nvSpPr>
          <p:spPr>
            <a:xfrm>
              <a:off x="666696" y="1229616"/>
              <a:ext cx="694863" cy="463539"/>
            </a:xfrm>
            <a:prstGeom prst="roundRect">
              <a:avLst>
                <a:gd name="adj" fmla="val 28432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18000" rIns="0" bIns="36000" rtlCol="0" anchor="ctr" anchorCtr="1"/>
            <a:lstStyle/>
            <a:p>
              <a:pPr algn="ctr"/>
              <a:r>
                <a:rPr lang="nl-NL" dirty="0">
                  <a:solidFill>
                    <a:schemeClr val="bg1"/>
                  </a:solidFill>
                </a:rPr>
                <a:t>betalings-herinnering</a:t>
              </a:r>
            </a:p>
            <a:p>
              <a:pPr algn="ctr"/>
              <a:r>
                <a:rPr lang="nl-NL" dirty="0">
                  <a:solidFill>
                    <a:schemeClr val="bg1"/>
                  </a:solidFill>
                </a:rPr>
                <a:t>versturen</a:t>
              </a: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D615EFDA-6FBA-804F-AA2C-E506C5E46EB5}"/>
              </a:ext>
            </a:extLst>
          </p:cNvPr>
          <p:cNvGrpSpPr/>
          <p:nvPr/>
        </p:nvGrpSpPr>
        <p:grpSpPr>
          <a:xfrm>
            <a:off x="3199143" y="2559444"/>
            <a:ext cx="707801" cy="284480"/>
            <a:chOff x="3123642" y="2635952"/>
            <a:chExt cx="707801" cy="284480"/>
          </a:xfrm>
        </p:grpSpPr>
        <p:sp>
          <p:nvSpPr>
            <p:cNvPr id="167" name="Collate 166">
              <a:extLst>
                <a:ext uri="{FF2B5EF4-FFF2-40B4-BE49-F238E27FC236}">
                  <a16:creationId xmlns:a16="http://schemas.microsoft.com/office/drawing/2014/main" id="{7ACD0B88-5971-AD41-8AD2-DD0DB1999030}"/>
                </a:ext>
              </a:extLst>
            </p:cNvPr>
            <p:cNvSpPr/>
            <p:nvPr/>
          </p:nvSpPr>
          <p:spPr>
            <a:xfrm>
              <a:off x="3515130" y="2635952"/>
              <a:ext cx="316313" cy="284480"/>
            </a:xfrm>
            <a:prstGeom prst="flowChartCol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45E8CC50-8E96-6B49-9B16-37B9E3E45A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23642" y="2672998"/>
              <a:ext cx="470861" cy="161279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 algn="r"/>
              <a:r>
                <a:rPr lang="nl-NL" dirty="0">
                  <a:solidFill>
                    <a:srgbClr val="000000"/>
                  </a:solidFill>
                </a:rPr>
                <a:t>na 1 week</a:t>
              </a: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315BD3DA-C483-D646-931B-94748B0A2A71}"/>
              </a:ext>
            </a:extLst>
          </p:cNvPr>
          <p:cNvGrpSpPr/>
          <p:nvPr/>
        </p:nvGrpSpPr>
        <p:grpSpPr>
          <a:xfrm>
            <a:off x="3373906" y="44372"/>
            <a:ext cx="1616921" cy="338371"/>
            <a:chOff x="3373928" y="42785"/>
            <a:chExt cx="1616921" cy="338371"/>
          </a:xfrm>
        </p:grpSpPr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9FD116DE-6ED9-EE40-815B-3EB0A9E5D6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18555" y="204710"/>
              <a:ext cx="571500" cy="167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/>
            <a:lstStyle/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b="0" dirty="0">
                <a:solidFill>
                  <a:schemeClr val="tx1"/>
                </a:solidFill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E9E42E35-412F-0147-832A-E34C182E31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19349" y="42785"/>
              <a:ext cx="571500" cy="1619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dirty="0"/>
                <a:t>betaling</a:t>
              </a:r>
            </a:p>
          </p:txBody>
        </p:sp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6A72EF87-F9CE-9947-A101-C33CB6FED842}"/>
                </a:ext>
              </a:extLst>
            </p:cNvPr>
            <p:cNvCxnSpPr>
              <a:cxnSpLocks noChangeShapeType="1"/>
              <a:stCxn id="172" idx="1"/>
            </p:cNvCxnSpPr>
            <p:nvPr/>
          </p:nvCxnSpPr>
          <p:spPr bwMode="auto">
            <a:xfrm rot="10800000" flipV="1">
              <a:off x="3783175" y="123747"/>
              <a:ext cx="636175" cy="5321"/>
            </a:xfrm>
            <a:prstGeom prst="straightConnector1">
              <a:avLst/>
            </a:prstGeom>
            <a:noFill/>
            <a:ln w="25400" algn="ctr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</p:cxn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FADDE9BE-ED5F-0845-BD47-79DB99B036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83418" y="119191"/>
              <a:ext cx="324645" cy="161279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r>
                <a:rPr lang="nl-NL" sz="1000" dirty="0">
                  <a:solidFill>
                    <a:schemeClr val="accent1">
                      <a:lumMod val="75000"/>
                    </a:schemeClr>
                  </a:solidFill>
                </a:rPr>
                <a:t>1</a:t>
              </a: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4D2217B0-5229-8546-994F-E3041AE06C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44203" y="115739"/>
              <a:ext cx="242885" cy="161279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 algn="r"/>
              <a:r>
                <a:rPr lang="nl-NL" sz="1000" dirty="0">
                  <a:solidFill>
                    <a:schemeClr val="accent1">
                      <a:lumMod val="75000"/>
                    </a:schemeClr>
                  </a:solidFill>
                </a:rPr>
                <a:t>0..1</a:t>
              </a:r>
            </a:p>
          </p:txBody>
        </p: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8D8C4359-DB82-904C-BFA2-8611D103DDEA}"/>
                </a:ext>
              </a:extLst>
            </p:cNvPr>
            <p:cNvGrpSpPr/>
            <p:nvPr/>
          </p:nvGrpSpPr>
          <p:grpSpPr>
            <a:xfrm>
              <a:off x="3373928" y="47313"/>
              <a:ext cx="571501" cy="333843"/>
              <a:chOff x="4384190" y="1421216"/>
              <a:chExt cx="571501" cy="333843"/>
            </a:xfrm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7D338895-3C6B-0847-A72D-8B83C440B1A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84190" y="1421216"/>
                <a:ext cx="571501" cy="1635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25184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dirty="0"/>
                  <a:t>factuur</a:t>
                </a: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835AAC39-F9FF-0C49-972E-4F4D1C0749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84190" y="1592666"/>
                <a:ext cx="571501" cy="16239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/>
              <a:lstStyle/>
              <a:p>
                <a:pPr defTabSz="25184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b="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E28F3A38-6080-B043-8C00-EB33C8C46AC9}"/>
              </a:ext>
            </a:extLst>
          </p:cNvPr>
          <p:cNvGrpSpPr/>
          <p:nvPr/>
        </p:nvGrpSpPr>
        <p:grpSpPr>
          <a:xfrm>
            <a:off x="1215537" y="2516101"/>
            <a:ext cx="1048528" cy="161279"/>
            <a:chOff x="1215537" y="2516101"/>
            <a:chExt cx="1048528" cy="161279"/>
          </a:xfrm>
        </p:grpSpPr>
        <p:cxnSp>
          <p:nvCxnSpPr>
            <p:cNvPr id="180" name="Straight Arrow Connector 179">
              <a:extLst>
                <a:ext uri="{FF2B5EF4-FFF2-40B4-BE49-F238E27FC236}">
                  <a16:creationId xmlns:a16="http://schemas.microsoft.com/office/drawing/2014/main" id="{609FA1F1-9D4A-0C41-95E8-36302980CCE3}"/>
                </a:ext>
              </a:extLst>
            </p:cNvPr>
            <p:cNvCxnSpPr>
              <a:cxnSpLocks/>
              <a:endCxn id="185" idx="0"/>
            </p:cNvCxnSpPr>
            <p:nvPr/>
          </p:nvCxnSpPr>
          <p:spPr>
            <a:xfrm flipV="1">
              <a:off x="1215537" y="2608393"/>
              <a:ext cx="445820" cy="4938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16C27B5F-8CC1-B64D-AEE1-3A5AC7B822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93204" y="2516101"/>
              <a:ext cx="470861" cy="161279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ctr"/>
              <a:r>
                <a:rPr lang="nl-NL" dirty="0">
                  <a:solidFill>
                    <a:srgbClr val="000000"/>
                  </a:solidFill>
                </a:rPr>
                <a:t>aanmaning</a:t>
              </a:r>
              <a:br>
                <a:rPr lang="nl-NL" dirty="0">
                  <a:solidFill>
                    <a:srgbClr val="000000"/>
                  </a:solidFill>
                </a:rPr>
              </a:br>
              <a:r>
                <a:rPr lang="nl-NL" dirty="0">
                  <a:solidFill>
                    <a:srgbClr val="000000"/>
                  </a:solidFill>
                </a:rPr>
                <a:t>verstuurd</a:t>
              </a: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288E2BAB-C31E-CD44-AF01-75D03B6EFEC2}"/>
              </a:ext>
            </a:extLst>
          </p:cNvPr>
          <p:cNvGrpSpPr/>
          <p:nvPr/>
        </p:nvGrpSpPr>
        <p:grpSpPr>
          <a:xfrm>
            <a:off x="1214528" y="2608393"/>
            <a:ext cx="710929" cy="566826"/>
            <a:chOff x="1214528" y="2338471"/>
            <a:chExt cx="710929" cy="566826"/>
          </a:xfrm>
        </p:grpSpPr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925E8F90-6B66-2446-B373-E7D491376F2B}"/>
                </a:ext>
              </a:extLst>
            </p:cNvPr>
            <p:cNvCxnSpPr>
              <a:stCxn id="185" idx="2"/>
              <a:endCxn id="184" idx="0"/>
            </p:cNvCxnSpPr>
            <p:nvPr/>
          </p:nvCxnSpPr>
          <p:spPr>
            <a:xfrm>
              <a:off x="1765172" y="2458724"/>
              <a:ext cx="2129" cy="162093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Collate 183">
              <a:extLst>
                <a:ext uri="{FF2B5EF4-FFF2-40B4-BE49-F238E27FC236}">
                  <a16:creationId xmlns:a16="http://schemas.microsoft.com/office/drawing/2014/main" id="{76FE3DF7-C977-9D45-99EF-A632FA69E13D}"/>
                </a:ext>
              </a:extLst>
            </p:cNvPr>
            <p:cNvSpPr/>
            <p:nvPr/>
          </p:nvSpPr>
          <p:spPr>
            <a:xfrm>
              <a:off x="1609144" y="2620817"/>
              <a:ext cx="316313" cy="284480"/>
            </a:xfrm>
            <a:prstGeom prst="flowChartCol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5" name="Arc 184">
              <a:extLst>
                <a:ext uri="{FF2B5EF4-FFF2-40B4-BE49-F238E27FC236}">
                  <a16:creationId xmlns:a16="http://schemas.microsoft.com/office/drawing/2014/main" id="{C1C3D65C-9B3B-EE4A-B606-A964C17377D5}"/>
                </a:ext>
              </a:extLst>
            </p:cNvPr>
            <p:cNvSpPr/>
            <p:nvPr/>
          </p:nvSpPr>
          <p:spPr>
            <a:xfrm>
              <a:off x="1557543" y="2338471"/>
              <a:ext cx="207629" cy="240506"/>
            </a:xfrm>
            <a:prstGeom prst="arc">
              <a:avLst/>
            </a:prstGeom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91427" tIns="45714" rIns="91427" bIns="45714"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BAAD3EF2-6581-054A-8A62-6E9F2FE57E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14528" y="2661204"/>
              <a:ext cx="470861" cy="161279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 algn="r"/>
              <a:r>
                <a:rPr lang="nl-NL" dirty="0">
                  <a:solidFill>
                    <a:srgbClr val="000000"/>
                  </a:solidFill>
                </a:rPr>
                <a:t>na 6 werkdagen</a:t>
              </a: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7C64D49A-9878-AE41-A46B-2C253F89DA4B}"/>
              </a:ext>
            </a:extLst>
          </p:cNvPr>
          <p:cNvGrpSpPr/>
          <p:nvPr/>
        </p:nvGrpSpPr>
        <p:grpSpPr>
          <a:xfrm>
            <a:off x="1767301" y="3134865"/>
            <a:ext cx="1558676" cy="307991"/>
            <a:chOff x="1767301" y="3134865"/>
            <a:chExt cx="1558676" cy="307991"/>
          </a:xfrm>
        </p:grpSpPr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id="{FBBE714D-825E-6945-8CFB-A4C2B839B6D9}"/>
                </a:ext>
              </a:extLst>
            </p:cNvPr>
            <p:cNvCxnSpPr>
              <a:stCxn id="189" idx="0"/>
              <a:endCxn id="91" idx="1"/>
            </p:cNvCxnSpPr>
            <p:nvPr/>
          </p:nvCxnSpPr>
          <p:spPr>
            <a:xfrm flipV="1">
              <a:off x="1884417" y="3364560"/>
              <a:ext cx="1441560" cy="3933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Arc 188">
              <a:extLst>
                <a:ext uri="{FF2B5EF4-FFF2-40B4-BE49-F238E27FC236}">
                  <a16:creationId xmlns:a16="http://schemas.microsoft.com/office/drawing/2014/main" id="{2FA94CBE-8E43-F148-BE1C-6B54D1573853}"/>
                </a:ext>
              </a:extLst>
            </p:cNvPr>
            <p:cNvSpPr/>
            <p:nvPr/>
          </p:nvSpPr>
          <p:spPr>
            <a:xfrm flipH="1" flipV="1">
              <a:off x="1767417" y="3134865"/>
              <a:ext cx="234000" cy="233628"/>
            </a:xfrm>
            <a:prstGeom prst="arc">
              <a:avLst/>
            </a:prstGeom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91427" tIns="45714" rIns="91427" bIns="45714"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EAE638EB-CAAE-3649-8102-81B0282DE26E}"/>
                </a:ext>
              </a:extLst>
            </p:cNvPr>
            <p:cNvCxnSpPr>
              <a:stCxn id="184" idx="2"/>
              <a:endCxn id="189" idx="2"/>
            </p:cNvCxnSpPr>
            <p:nvPr/>
          </p:nvCxnSpPr>
          <p:spPr>
            <a:xfrm rot="16200000" flipH="1">
              <a:off x="1729129" y="3213391"/>
              <a:ext cx="76460" cy="116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F8CA977A-D1BB-0041-B851-BC40F6A3F5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98678" y="3281577"/>
              <a:ext cx="470861" cy="161279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ctr"/>
              <a:r>
                <a:rPr lang="nl-NL" dirty="0">
                  <a:solidFill>
                    <a:srgbClr val="000000"/>
                  </a:solidFill>
                </a:rPr>
                <a:t>debiteur</a:t>
              </a:r>
            </a:p>
            <a:p>
              <a:pPr algn="ctr"/>
              <a:r>
                <a:rPr lang="nl-NL" dirty="0">
                  <a:solidFill>
                    <a:srgbClr val="000000"/>
                  </a:solidFill>
                </a:rPr>
                <a:t>te bellen</a:t>
              </a: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126ADADD-A9A6-D04B-9AFC-1A632FA4ECCB}"/>
              </a:ext>
            </a:extLst>
          </p:cNvPr>
          <p:cNvGrpSpPr/>
          <p:nvPr/>
        </p:nvGrpSpPr>
        <p:grpSpPr>
          <a:xfrm>
            <a:off x="3752137" y="2843924"/>
            <a:ext cx="502199" cy="355368"/>
            <a:chOff x="3752137" y="2843924"/>
            <a:chExt cx="502199" cy="355368"/>
          </a:xfrm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35012592-C110-3943-AB3F-DF593491B6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83475" y="2954225"/>
              <a:ext cx="470861" cy="161279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r>
                <a:rPr lang="nl-NL" dirty="0">
                  <a:solidFill>
                    <a:srgbClr val="000000"/>
                  </a:solidFill>
                </a:rPr>
                <a:t>debiteur gebeld</a:t>
              </a:r>
            </a:p>
          </p:txBody>
        </p: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2265D002-9528-604C-9714-52EE3F32643E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3577289" y="3018772"/>
              <a:ext cx="355368" cy="5672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19B26C96-E569-614D-B13D-3897B09BAB93}"/>
              </a:ext>
            </a:extLst>
          </p:cNvPr>
          <p:cNvGrpSpPr/>
          <p:nvPr/>
        </p:nvGrpSpPr>
        <p:grpSpPr>
          <a:xfrm>
            <a:off x="3737679" y="2103417"/>
            <a:ext cx="507328" cy="462222"/>
            <a:chOff x="3737679" y="2103417"/>
            <a:chExt cx="507328" cy="462222"/>
          </a:xfrm>
        </p:grpSpPr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02BC219D-A113-504A-A13D-5D8527928628}"/>
                </a:ext>
              </a:extLst>
            </p:cNvPr>
            <p:cNvCxnSpPr/>
            <p:nvPr/>
          </p:nvCxnSpPr>
          <p:spPr>
            <a:xfrm rot="16200000" flipV="1">
              <a:off x="3507571" y="2333525"/>
              <a:ext cx="462222" cy="2005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E37C7759-ECBC-C64B-8551-09E29174B7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74146" y="2294799"/>
              <a:ext cx="470861" cy="161279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r>
                <a:rPr lang="nl-NL" dirty="0">
                  <a:solidFill>
                    <a:srgbClr val="000000"/>
                  </a:solidFill>
                </a:rPr>
                <a:t>incassobureau in</a:t>
              </a:r>
              <a:br>
                <a:rPr lang="nl-NL" dirty="0">
                  <a:solidFill>
                    <a:srgbClr val="000000"/>
                  </a:solidFill>
                </a:rPr>
              </a:br>
              <a:r>
                <a:rPr lang="nl-NL" dirty="0">
                  <a:solidFill>
                    <a:srgbClr val="000000"/>
                  </a:solidFill>
                </a:rPr>
                <a:t>te schakelen</a:t>
              </a: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6F7383B1-FDF5-344A-AB39-566E71A76006}"/>
              </a:ext>
            </a:extLst>
          </p:cNvPr>
          <p:cNvGrpSpPr/>
          <p:nvPr/>
        </p:nvGrpSpPr>
        <p:grpSpPr>
          <a:xfrm>
            <a:off x="982186" y="1730061"/>
            <a:ext cx="1335249" cy="161279"/>
            <a:chOff x="982186" y="1730061"/>
            <a:chExt cx="1335249" cy="161279"/>
          </a:xfrm>
        </p:grpSpPr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53BC1D44-1B53-0F4D-AEFD-FAE8419D68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6574" y="1730061"/>
              <a:ext cx="470861" cy="161279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ctr"/>
              <a:r>
                <a:rPr lang="nl-NL" dirty="0">
                  <a:solidFill>
                    <a:srgbClr val="000000"/>
                  </a:solidFill>
                </a:rPr>
                <a:t>betalingsherinnering</a:t>
              </a:r>
              <a:br>
                <a:rPr lang="nl-NL" dirty="0">
                  <a:solidFill>
                    <a:srgbClr val="000000"/>
                  </a:solidFill>
                </a:rPr>
              </a:br>
              <a:r>
                <a:rPr lang="nl-NL" dirty="0">
                  <a:solidFill>
                    <a:srgbClr val="000000"/>
                  </a:solidFill>
                </a:rPr>
                <a:t>verstuurd</a:t>
              </a:r>
            </a:p>
          </p:txBody>
        </p:sp>
        <p:cxnSp>
          <p:nvCxnSpPr>
            <p:cNvPr id="201" name="Straight Arrow Connector 200">
              <a:extLst>
                <a:ext uri="{FF2B5EF4-FFF2-40B4-BE49-F238E27FC236}">
                  <a16:creationId xmlns:a16="http://schemas.microsoft.com/office/drawing/2014/main" id="{B72B179C-0FE1-4048-B602-82FDCF7F925B}"/>
                </a:ext>
              </a:extLst>
            </p:cNvPr>
            <p:cNvCxnSpPr>
              <a:cxnSpLocks/>
              <a:endCxn id="210" idx="0"/>
            </p:cNvCxnSpPr>
            <p:nvPr/>
          </p:nvCxnSpPr>
          <p:spPr>
            <a:xfrm>
              <a:off x="982186" y="1820303"/>
              <a:ext cx="679070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2" name="Rounded Rectangle 201">
            <a:extLst>
              <a:ext uri="{FF2B5EF4-FFF2-40B4-BE49-F238E27FC236}">
                <a16:creationId xmlns:a16="http://schemas.microsoft.com/office/drawing/2014/main" id="{31843467-D394-6A46-847C-57928CDE7F00}"/>
              </a:ext>
            </a:extLst>
          </p:cNvPr>
          <p:cNvSpPr/>
          <p:nvPr/>
        </p:nvSpPr>
        <p:spPr>
          <a:xfrm>
            <a:off x="3319782" y="1755968"/>
            <a:ext cx="848504" cy="341254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000" rIns="0" bIns="35995" rtlCol="0" anchor="ctr" anchorCtr="1"/>
          <a:lstStyle/>
          <a:p>
            <a:pPr algn="ctr"/>
            <a:r>
              <a:rPr lang="nl-NL" dirty="0" err="1">
                <a:solidFill>
                  <a:schemeClr val="bg1"/>
                </a:solidFill>
              </a:rPr>
              <a:t>incassoburo</a:t>
            </a:r>
            <a:r>
              <a:rPr lang="nl-NL" dirty="0">
                <a:solidFill>
                  <a:schemeClr val="bg1"/>
                </a:solidFill>
              </a:rPr>
              <a:t> inschakelen…</a:t>
            </a:r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70620566-B880-CC48-9C59-D2A15CE9F5CF}"/>
              </a:ext>
            </a:extLst>
          </p:cNvPr>
          <p:cNvGrpSpPr/>
          <p:nvPr/>
        </p:nvGrpSpPr>
        <p:grpSpPr>
          <a:xfrm>
            <a:off x="683116" y="2175062"/>
            <a:ext cx="1083013" cy="494963"/>
            <a:chOff x="683116" y="2175062"/>
            <a:chExt cx="1083013" cy="494963"/>
          </a:xfrm>
        </p:grpSpPr>
        <p:cxnSp>
          <p:nvCxnSpPr>
            <p:cNvPr id="204" name="Straight Arrow Connector 203">
              <a:extLst>
                <a:ext uri="{FF2B5EF4-FFF2-40B4-BE49-F238E27FC236}">
                  <a16:creationId xmlns:a16="http://schemas.microsoft.com/office/drawing/2014/main" id="{506DEAC0-7973-A745-8009-763471C306EE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368096" y="2408689"/>
              <a:ext cx="300916" cy="3737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Arc 204">
              <a:extLst>
                <a:ext uri="{FF2B5EF4-FFF2-40B4-BE49-F238E27FC236}">
                  <a16:creationId xmlns:a16="http://schemas.microsoft.com/office/drawing/2014/main" id="{F1A386D6-5724-2843-882A-2CEF7844EF33}"/>
                </a:ext>
              </a:extLst>
            </p:cNvPr>
            <p:cNvSpPr/>
            <p:nvPr/>
          </p:nvSpPr>
          <p:spPr>
            <a:xfrm flipV="1">
              <a:off x="1558500" y="2175062"/>
              <a:ext cx="207629" cy="233628"/>
            </a:xfrm>
            <a:prstGeom prst="arc">
              <a:avLst/>
            </a:prstGeom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91427" tIns="45714" rIns="91427" bIns="45714"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6" name="Rounded Rectangle 205">
              <a:extLst>
                <a:ext uri="{FF2B5EF4-FFF2-40B4-BE49-F238E27FC236}">
                  <a16:creationId xmlns:a16="http://schemas.microsoft.com/office/drawing/2014/main" id="{3EE8263F-5249-734F-B104-017D4EFAE06A}"/>
                </a:ext>
              </a:extLst>
            </p:cNvPr>
            <p:cNvSpPr/>
            <p:nvPr/>
          </p:nvSpPr>
          <p:spPr>
            <a:xfrm>
              <a:off x="683116" y="2328025"/>
              <a:ext cx="694863" cy="342000"/>
            </a:xfrm>
            <a:prstGeom prst="roundRect">
              <a:avLst>
                <a:gd name="adj" fmla="val 28432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18000" rIns="0" bIns="35995" rtlCol="0" anchor="ctr" anchorCtr="1"/>
            <a:lstStyle/>
            <a:p>
              <a:pPr algn="ctr"/>
              <a:r>
                <a:rPr lang="nl-NL" dirty="0">
                  <a:solidFill>
                    <a:schemeClr val="bg1"/>
                  </a:solidFill>
                </a:rPr>
                <a:t>aanmaning</a:t>
              </a:r>
            </a:p>
            <a:p>
              <a:pPr algn="ctr"/>
              <a:r>
                <a:rPr lang="nl-NL" dirty="0">
                  <a:solidFill>
                    <a:schemeClr val="bg1"/>
                  </a:solidFill>
                </a:rPr>
                <a:t>versturen</a:t>
              </a: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2F84F97D-3651-0942-A346-038A2436D89B}"/>
              </a:ext>
            </a:extLst>
          </p:cNvPr>
          <p:cNvGrpSpPr/>
          <p:nvPr/>
        </p:nvGrpSpPr>
        <p:grpSpPr>
          <a:xfrm>
            <a:off x="1214427" y="1820303"/>
            <a:ext cx="710929" cy="470552"/>
            <a:chOff x="1214427" y="1550381"/>
            <a:chExt cx="710929" cy="470552"/>
          </a:xfrm>
        </p:grpSpPr>
        <p:cxnSp>
          <p:nvCxnSpPr>
            <p:cNvPr id="208" name="Straight Arrow Connector 207">
              <a:extLst>
                <a:ext uri="{FF2B5EF4-FFF2-40B4-BE49-F238E27FC236}">
                  <a16:creationId xmlns:a16="http://schemas.microsoft.com/office/drawing/2014/main" id="{BFD00896-90C2-2F4D-ACEC-DD2DD49A23EB}"/>
                </a:ext>
              </a:extLst>
            </p:cNvPr>
            <p:cNvCxnSpPr>
              <a:stCxn id="210" idx="2"/>
              <a:endCxn id="209" idx="0"/>
            </p:cNvCxnSpPr>
            <p:nvPr/>
          </p:nvCxnSpPr>
          <p:spPr>
            <a:xfrm rot="16200000" flipH="1">
              <a:off x="1733226" y="1702478"/>
              <a:ext cx="65819" cy="2129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Collate 208">
              <a:extLst>
                <a:ext uri="{FF2B5EF4-FFF2-40B4-BE49-F238E27FC236}">
                  <a16:creationId xmlns:a16="http://schemas.microsoft.com/office/drawing/2014/main" id="{C34DFB92-4A74-FB45-9DFB-7480D0ADB05F}"/>
                </a:ext>
              </a:extLst>
            </p:cNvPr>
            <p:cNvSpPr/>
            <p:nvPr/>
          </p:nvSpPr>
          <p:spPr>
            <a:xfrm>
              <a:off x="1609043" y="1736453"/>
              <a:ext cx="316313" cy="284480"/>
            </a:xfrm>
            <a:prstGeom prst="flowChartCol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0" name="Arc 209">
              <a:extLst>
                <a:ext uri="{FF2B5EF4-FFF2-40B4-BE49-F238E27FC236}">
                  <a16:creationId xmlns:a16="http://schemas.microsoft.com/office/drawing/2014/main" id="{D33E6888-1E0F-B244-978A-B59D5652E66A}"/>
                </a:ext>
              </a:extLst>
            </p:cNvPr>
            <p:cNvSpPr/>
            <p:nvPr/>
          </p:nvSpPr>
          <p:spPr>
            <a:xfrm>
              <a:off x="1557442" y="1550381"/>
              <a:ext cx="207629" cy="240506"/>
            </a:xfrm>
            <a:prstGeom prst="arc">
              <a:avLst/>
            </a:prstGeom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91427" tIns="45714" rIns="91427" bIns="45714"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CBCDEC7C-4FD9-224F-8885-5A287A2761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14427" y="1776840"/>
              <a:ext cx="470861" cy="161279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 algn="r"/>
              <a:r>
                <a:rPr lang="nl-NL" dirty="0">
                  <a:solidFill>
                    <a:srgbClr val="000000"/>
                  </a:solidFill>
                </a:rPr>
                <a:t>na 10 werkdagen</a:t>
              </a:r>
            </a:p>
          </p:txBody>
        </p:sp>
      </p:grpSp>
      <p:sp>
        <p:nvSpPr>
          <p:cNvPr id="63" name="Isosceles Triangle 62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79" name="Title 1"/>
          <p:cNvSpPr txBox="1">
            <a:spLocks/>
          </p:cNvSpPr>
          <p:nvPr/>
        </p:nvSpPr>
        <p:spPr bwMode="auto">
          <a:xfrm>
            <a:off x="242255" y="-57344"/>
            <a:ext cx="3131673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14" bIns="45714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25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Signaal accepteren onafhankelijk</a:t>
            </a:r>
            <a:b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van</a:t>
            </a:r>
            <a:r>
              <a:rPr kumimoji="0" lang="nl-NL" sz="1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status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2C07C92-249F-614B-A61A-E65B8FDA6113}"/>
              </a:ext>
            </a:extLst>
          </p:cNvPr>
          <p:cNvSpPr txBox="1"/>
          <p:nvPr/>
        </p:nvSpPr>
        <p:spPr>
          <a:xfrm>
            <a:off x="4561617" y="378853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64</a:t>
            </a:r>
          </a:p>
        </p:txBody>
      </p:sp>
      <p:sp>
        <p:nvSpPr>
          <p:cNvPr id="212" name="Pentagon 211">
            <a:extLst>
              <a:ext uri="{FF2B5EF4-FFF2-40B4-BE49-F238E27FC236}">
                <a16:creationId xmlns:a16="http://schemas.microsoft.com/office/drawing/2014/main" id="{878C0846-2820-0D4D-96F8-564949CE19C4}"/>
              </a:ext>
            </a:extLst>
          </p:cNvPr>
          <p:cNvSpPr/>
          <p:nvPr/>
        </p:nvSpPr>
        <p:spPr>
          <a:xfrm>
            <a:off x="3471943" y="869451"/>
            <a:ext cx="560388" cy="285750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18000" rIns="0" bIns="36000" anchor="ctr"/>
          <a:lstStyle/>
          <a:p>
            <a:pPr algn="ctr"/>
            <a:r>
              <a:rPr lang="en-US" sz="800" dirty="0" err="1">
                <a:solidFill>
                  <a:schemeClr val="bg1"/>
                </a:solidFill>
                <a:cs typeface="Arial" charset="0"/>
              </a:rPr>
              <a:t>factuur</a:t>
            </a:r>
            <a:r>
              <a:rPr lang="en-US" sz="800" dirty="0">
                <a:solidFill>
                  <a:schemeClr val="bg1"/>
                </a:solidFill>
                <a:cs typeface="Arial" charset="0"/>
              </a:rPr>
              <a:t> is </a:t>
            </a:r>
            <a:r>
              <a:rPr lang="en-US" sz="800" dirty="0" err="1">
                <a:solidFill>
                  <a:schemeClr val="bg1"/>
                </a:solidFill>
                <a:cs typeface="Arial" charset="0"/>
              </a:rPr>
              <a:t>betaald</a:t>
            </a:r>
            <a:endParaRPr lang="en-US" sz="800" dirty="0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4026B7CD-CD53-1241-99C7-45CE7E882707}"/>
              </a:ext>
            </a:extLst>
          </p:cNvPr>
          <p:cNvGrpSpPr/>
          <p:nvPr/>
        </p:nvGrpSpPr>
        <p:grpSpPr>
          <a:xfrm>
            <a:off x="2302311" y="874356"/>
            <a:ext cx="679412" cy="285750"/>
            <a:chOff x="4099718" y="1457325"/>
            <a:chExt cx="679412" cy="285750"/>
          </a:xfrm>
        </p:grpSpPr>
        <p:sp>
          <p:nvSpPr>
            <p:cNvPr id="214" name="Pentagon 213">
              <a:extLst>
                <a:ext uri="{FF2B5EF4-FFF2-40B4-BE49-F238E27FC236}">
                  <a16:creationId xmlns:a16="http://schemas.microsoft.com/office/drawing/2014/main" id="{FA77941F-80A0-974C-9989-979B24AC2D06}"/>
                </a:ext>
              </a:extLst>
            </p:cNvPr>
            <p:cNvSpPr/>
            <p:nvPr/>
          </p:nvSpPr>
          <p:spPr>
            <a:xfrm>
              <a:off x="4107655" y="1457325"/>
              <a:ext cx="671475" cy="282575"/>
            </a:xfrm>
            <a:prstGeom prst="homePlate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tIns="18000" rIns="36000" bIns="36000" anchor="ctr"/>
            <a:lstStyle/>
            <a:p>
              <a:pPr algn="ctr"/>
              <a:r>
                <a:rPr lang="en-US" sz="800" dirty="0" err="1">
                  <a:solidFill>
                    <a:schemeClr val="bg1"/>
                  </a:solidFill>
                  <a:cs typeface="Arial" charset="0"/>
                </a:rPr>
                <a:t>betaling</a:t>
              </a:r>
              <a:r>
                <a:rPr lang="en-US" sz="800" dirty="0">
                  <a:solidFill>
                    <a:schemeClr val="bg1"/>
                  </a:solidFill>
                  <a:cs typeface="Arial" charset="0"/>
                </a:rPr>
                <a:t> </a:t>
              </a:r>
              <a:r>
                <a:rPr lang="en-US" sz="800" dirty="0" err="1">
                  <a:solidFill>
                    <a:schemeClr val="bg1"/>
                  </a:solidFill>
                  <a:cs typeface="Arial" charset="0"/>
                </a:rPr>
                <a:t>gekoppeld</a:t>
              </a:r>
              <a:endParaRPr lang="en-US" sz="800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215" name="Pentagon 214">
              <a:extLst>
                <a:ext uri="{FF2B5EF4-FFF2-40B4-BE49-F238E27FC236}">
                  <a16:creationId xmlns:a16="http://schemas.microsoft.com/office/drawing/2014/main" id="{02610F1B-9B0C-E845-9E76-7757FD88D89D}"/>
                </a:ext>
              </a:extLst>
            </p:cNvPr>
            <p:cNvSpPr/>
            <p:nvPr/>
          </p:nvSpPr>
          <p:spPr>
            <a:xfrm>
              <a:off x="4099718" y="1458913"/>
              <a:ext cx="144463" cy="284162"/>
            </a:xfrm>
            <a:prstGeom prst="homePlat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36000" anchor="ctr"/>
            <a:lstStyle/>
            <a:p>
              <a:endParaRPr lang="nl-NL" sz="800">
                <a:solidFill>
                  <a:schemeClr val="bg1"/>
                </a:solidFill>
                <a:cs typeface="Arial" charset="0"/>
              </a:endParaRPr>
            </a:p>
          </p:txBody>
        </p:sp>
      </p:grp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0E2E2A9F-1620-DF4A-B780-5C5B64514B83}"/>
              </a:ext>
            </a:extLst>
          </p:cNvPr>
          <p:cNvCxnSpPr>
            <a:cxnSpLocks/>
          </p:cNvCxnSpPr>
          <p:nvPr/>
        </p:nvCxnSpPr>
        <p:spPr>
          <a:xfrm>
            <a:off x="2818291" y="597493"/>
            <a:ext cx="669298" cy="267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A908A09F-5D9A-E54C-A79C-28033DF4424E}"/>
              </a:ext>
            </a:extLst>
          </p:cNvPr>
          <p:cNvGrpSpPr/>
          <p:nvPr/>
        </p:nvGrpSpPr>
        <p:grpSpPr>
          <a:xfrm>
            <a:off x="2307235" y="459523"/>
            <a:ext cx="679412" cy="285750"/>
            <a:chOff x="4099718" y="1457325"/>
            <a:chExt cx="679412" cy="285750"/>
          </a:xfrm>
        </p:grpSpPr>
        <p:sp>
          <p:nvSpPr>
            <p:cNvPr id="219" name="Pentagon 218">
              <a:extLst>
                <a:ext uri="{FF2B5EF4-FFF2-40B4-BE49-F238E27FC236}">
                  <a16:creationId xmlns:a16="http://schemas.microsoft.com/office/drawing/2014/main" id="{62CC79BF-BED1-8B49-86CB-626BA7D96BAF}"/>
                </a:ext>
              </a:extLst>
            </p:cNvPr>
            <p:cNvSpPr/>
            <p:nvPr/>
          </p:nvSpPr>
          <p:spPr>
            <a:xfrm>
              <a:off x="4107655" y="1457325"/>
              <a:ext cx="671475" cy="282575"/>
            </a:xfrm>
            <a:prstGeom prst="homePlate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tIns="0" rIns="36000" bIns="36000" anchor="ctr"/>
            <a:lstStyle/>
            <a:p>
              <a:pPr algn="ctr"/>
              <a:endParaRPr lang="en-US" sz="800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220" name="Pentagon 219">
              <a:extLst>
                <a:ext uri="{FF2B5EF4-FFF2-40B4-BE49-F238E27FC236}">
                  <a16:creationId xmlns:a16="http://schemas.microsoft.com/office/drawing/2014/main" id="{A3361A6B-913C-E642-92D1-4599DA86C013}"/>
                </a:ext>
              </a:extLst>
            </p:cNvPr>
            <p:cNvSpPr/>
            <p:nvPr/>
          </p:nvSpPr>
          <p:spPr>
            <a:xfrm>
              <a:off x="4099718" y="1458913"/>
              <a:ext cx="144463" cy="284162"/>
            </a:xfrm>
            <a:prstGeom prst="homePlat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0" bIns="36000" anchor="ctr"/>
            <a:lstStyle/>
            <a:p>
              <a:endParaRPr lang="nl-NL" sz="800">
                <a:solidFill>
                  <a:schemeClr val="bg1"/>
                </a:solidFill>
                <a:cs typeface="Arial" charset="0"/>
              </a:endParaRPr>
            </a:p>
          </p:txBody>
        </p:sp>
      </p:grp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Isosceles Triangle 43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5" name="Title 1"/>
          <p:cNvSpPr txBox="1">
            <a:spLocks/>
          </p:cNvSpPr>
          <p:nvPr/>
        </p:nvSpPr>
        <p:spPr bwMode="auto">
          <a:xfrm>
            <a:off x="565263" y="-66243"/>
            <a:ext cx="4473462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25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Activiteit met meerdere inkomende pijlen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7B2324C-8A0E-8B4B-AA1D-93DF75ACEFC3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66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AFC7DDC-6255-4442-A707-958551D4BDA5}"/>
              </a:ext>
            </a:extLst>
          </p:cNvPr>
          <p:cNvSpPr/>
          <p:nvPr/>
        </p:nvSpPr>
        <p:spPr>
          <a:xfrm>
            <a:off x="3863429" y="1247984"/>
            <a:ext cx="1081636" cy="1714806"/>
          </a:xfrm>
          <a:prstGeom prst="rect">
            <a:avLst/>
          </a:prstGeom>
          <a:solidFill>
            <a:schemeClr val="accent3">
              <a:lumMod val="50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nl-NL" sz="1000" b="1" dirty="0">
                <a:solidFill>
                  <a:srgbClr val="000000"/>
                </a:solidFill>
              </a:rPr>
              <a:t>medewerker</a:t>
            </a:r>
          </a:p>
          <a:p>
            <a:pPr algn="ctr"/>
            <a:r>
              <a:rPr lang="nl-NL" sz="1000" b="1" dirty="0">
                <a:solidFill>
                  <a:srgbClr val="000000"/>
                </a:solidFill>
              </a:rPr>
              <a:t>leasemaatschappij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4572F42-8EF6-414A-AF06-B957996472B4}"/>
              </a:ext>
            </a:extLst>
          </p:cNvPr>
          <p:cNvSpPr/>
          <p:nvPr/>
        </p:nvSpPr>
        <p:spPr>
          <a:xfrm>
            <a:off x="1125000" y="1247982"/>
            <a:ext cx="792008" cy="1714808"/>
          </a:xfrm>
          <a:prstGeom prst="rect">
            <a:avLst/>
          </a:prstGeom>
          <a:solidFill>
            <a:schemeClr val="accent3">
              <a:lumMod val="50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nl-NL" sz="1000" b="1" dirty="0">
                <a:solidFill>
                  <a:srgbClr val="000000"/>
                </a:solidFill>
              </a:rPr>
              <a:t>garagebedrijf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653171F-DAED-CE4A-9185-9BF31D9CC417}"/>
              </a:ext>
            </a:extLst>
          </p:cNvPr>
          <p:cNvSpPr>
            <a:spLocks noChangeAspect="1"/>
          </p:cNvSpPr>
          <p:nvPr/>
        </p:nvSpPr>
        <p:spPr>
          <a:xfrm>
            <a:off x="1125000" y="1837531"/>
            <a:ext cx="483559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r"/>
            <a:r>
              <a:rPr lang="nl-NL" sz="1000" dirty="0">
                <a:solidFill>
                  <a:srgbClr val="000000"/>
                </a:solidFill>
              </a:rPr>
              <a:t>nieuw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326AA2FD-5FB1-A843-AFF9-59162C18024B}"/>
              </a:ext>
            </a:extLst>
          </p:cNvPr>
          <p:cNvSpPr/>
          <p:nvPr/>
        </p:nvSpPr>
        <p:spPr>
          <a:xfrm>
            <a:off x="1209481" y="2119684"/>
            <a:ext cx="606887" cy="198000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 anchorCtr="1"/>
          <a:lstStyle/>
          <a:p>
            <a:pPr algn="ctr"/>
            <a:r>
              <a:rPr lang="nl-NL" sz="1000" b="1" dirty="0">
                <a:solidFill>
                  <a:schemeClr val="bg1"/>
                </a:solidFill>
              </a:rPr>
              <a:t>aanvragen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AB0E377-D46C-EA48-90BA-4FA8941B28C0}"/>
              </a:ext>
            </a:extLst>
          </p:cNvPr>
          <p:cNvSpPr/>
          <p:nvPr/>
        </p:nvSpPr>
        <p:spPr>
          <a:xfrm>
            <a:off x="1438532" y="1627522"/>
            <a:ext cx="216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F83CC8C5-7353-5348-99BC-31F2A254DABF}"/>
              </a:ext>
            </a:extLst>
          </p:cNvPr>
          <p:cNvSpPr/>
          <p:nvPr/>
        </p:nvSpPr>
        <p:spPr>
          <a:xfrm>
            <a:off x="1213714" y="2545582"/>
            <a:ext cx="591971" cy="337895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 anchorCtr="1"/>
          <a:lstStyle/>
          <a:p>
            <a:pPr algn="ctr"/>
            <a:r>
              <a:rPr lang="nl-NL" sz="1000" b="1" dirty="0">
                <a:solidFill>
                  <a:schemeClr val="bg1"/>
                </a:solidFill>
              </a:rPr>
              <a:t>gereed melden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58D799B-CF6B-C640-B75B-C425F5BA03E2}"/>
              </a:ext>
            </a:extLst>
          </p:cNvPr>
          <p:cNvSpPr>
            <a:spLocks noChangeAspect="1"/>
          </p:cNvSpPr>
          <p:nvPr/>
        </p:nvSpPr>
        <p:spPr>
          <a:xfrm>
            <a:off x="2660867" y="2771481"/>
            <a:ext cx="470860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r"/>
            <a:r>
              <a:rPr lang="nl-NL" sz="1000" dirty="0">
                <a:solidFill>
                  <a:srgbClr val="000000"/>
                </a:solidFill>
              </a:rPr>
              <a:t>goedgekeurd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A07D1ADF-720E-CD43-BB3D-B78D9EFEBD6E}"/>
              </a:ext>
            </a:extLst>
          </p:cNvPr>
          <p:cNvSpPr/>
          <p:nvPr/>
        </p:nvSpPr>
        <p:spPr>
          <a:xfrm>
            <a:off x="4208400" y="1645523"/>
            <a:ext cx="694863" cy="198000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 anchorCtr="1"/>
          <a:lstStyle/>
          <a:p>
            <a:pPr algn="ctr"/>
            <a:r>
              <a:rPr lang="nl-NL" sz="1000" b="1" dirty="0">
                <a:solidFill>
                  <a:schemeClr val="bg1"/>
                </a:solidFill>
              </a:rPr>
              <a:t>afkeuren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8119C5E-99C4-F54D-99CF-06B6E693290C}"/>
              </a:ext>
            </a:extLst>
          </p:cNvPr>
          <p:cNvCxnSpPr>
            <a:cxnSpLocks/>
            <a:stCxn id="55" idx="2"/>
          </p:cNvCxnSpPr>
          <p:nvPr/>
        </p:nvCxnSpPr>
        <p:spPr>
          <a:xfrm>
            <a:off x="1509700" y="2883477"/>
            <a:ext cx="3733" cy="24829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" name="Group 83">
            <a:extLst>
              <a:ext uri="{FF2B5EF4-FFF2-40B4-BE49-F238E27FC236}">
                <a16:creationId xmlns:a16="http://schemas.microsoft.com/office/drawing/2014/main" id="{CF802BBB-E6E8-0641-93BE-955D52F3D3FA}"/>
              </a:ext>
            </a:extLst>
          </p:cNvPr>
          <p:cNvGrpSpPr/>
          <p:nvPr/>
        </p:nvGrpSpPr>
        <p:grpSpPr>
          <a:xfrm>
            <a:off x="1405432" y="3131774"/>
            <a:ext cx="216000" cy="216000"/>
            <a:chOff x="2357619" y="3936950"/>
            <a:chExt cx="216000" cy="21600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E0874A6-E6D7-5247-9DF2-5E34354CEA97}"/>
                </a:ext>
              </a:extLst>
            </p:cNvPr>
            <p:cNvSpPr/>
            <p:nvPr/>
          </p:nvSpPr>
          <p:spPr>
            <a:xfrm>
              <a:off x="2357619" y="3936950"/>
              <a:ext cx="216000" cy="216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A856E06-E3A6-414C-A184-D12FBEBCACAB}"/>
                </a:ext>
              </a:extLst>
            </p:cNvPr>
            <p:cNvSpPr/>
            <p:nvPr/>
          </p:nvSpPr>
          <p:spPr>
            <a:xfrm>
              <a:off x="2394414" y="3973925"/>
              <a:ext cx="144000" cy="144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7B3E2581-5796-614F-BED4-46060FA6E743}"/>
              </a:ext>
            </a:extLst>
          </p:cNvPr>
          <p:cNvSpPr>
            <a:spLocks noChangeAspect="1"/>
          </p:cNvSpPr>
          <p:nvPr/>
        </p:nvSpPr>
        <p:spPr>
          <a:xfrm>
            <a:off x="2420819" y="1024198"/>
            <a:ext cx="947109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r"/>
            <a:r>
              <a:rPr lang="nl-NL" sz="1000" b="1" dirty="0">
                <a:solidFill>
                  <a:srgbClr val="000000"/>
                </a:solidFill>
              </a:rPr>
              <a:t>proces van </a:t>
            </a:r>
            <a:r>
              <a:rPr lang="nl-NL" dirty="0">
                <a:solidFill>
                  <a:srgbClr val="000000"/>
                </a:solidFill>
              </a:rPr>
              <a:t>aanvraag</a:t>
            </a:r>
            <a:r>
              <a:rPr lang="nl-NL" sz="1000" b="1"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63" name="Diamond 62">
            <a:extLst>
              <a:ext uri="{FF2B5EF4-FFF2-40B4-BE49-F238E27FC236}">
                <a16:creationId xmlns:a16="http://schemas.microsoft.com/office/drawing/2014/main" id="{083FB27D-472F-E242-BAE0-927EDBED9373}"/>
              </a:ext>
            </a:extLst>
          </p:cNvPr>
          <p:cNvSpPr/>
          <p:nvPr/>
        </p:nvSpPr>
        <p:spPr>
          <a:xfrm>
            <a:off x="2733441" y="2114453"/>
            <a:ext cx="360000" cy="216000"/>
          </a:xfrm>
          <a:prstGeom prst="diamond">
            <a:avLst/>
          </a:prstGeom>
          <a:solidFill>
            <a:schemeClr val="accent2">
              <a:lumMod val="75000"/>
            </a:schemeClr>
          </a:solidFill>
          <a:ln w="254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E14DA2C-1152-5E44-AD24-E4EBA25F395C}"/>
              </a:ext>
            </a:extLst>
          </p:cNvPr>
          <p:cNvCxnSpPr>
            <a:stCxn id="63" idx="3"/>
            <a:endCxn id="89" idx="1"/>
          </p:cNvCxnSpPr>
          <p:nvPr/>
        </p:nvCxnSpPr>
        <p:spPr>
          <a:xfrm>
            <a:off x="3093441" y="2222453"/>
            <a:ext cx="972041" cy="900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1E298030-CB4C-954E-82F6-06FCA46C9E0B}"/>
              </a:ext>
            </a:extLst>
          </p:cNvPr>
          <p:cNvSpPr>
            <a:spLocks noChangeAspect="1"/>
          </p:cNvSpPr>
          <p:nvPr/>
        </p:nvSpPr>
        <p:spPr>
          <a:xfrm>
            <a:off x="2997959" y="2141760"/>
            <a:ext cx="947109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nl-NL" sz="1000" dirty="0">
                <a:solidFill>
                  <a:srgbClr val="000000"/>
                </a:solidFill>
              </a:rPr>
              <a:t>handmatig</a:t>
            </a:r>
          </a:p>
          <a:p>
            <a:pPr algn="ctr"/>
            <a:r>
              <a:rPr lang="nl-NL" sz="1000" dirty="0">
                <a:solidFill>
                  <a:srgbClr val="000000"/>
                </a:solidFill>
              </a:rPr>
              <a:t>te beoordelen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8EAD8715-2826-ED4E-816E-9E6A642BC300}"/>
              </a:ext>
            </a:extLst>
          </p:cNvPr>
          <p:cNvCxnSpPr>
            <a:stCxn id="63" idx="2"/>
            <a:endCxn id="68" idx="2"/>
          </p:cNvCxnSpPr>
          <p:nvPr/>
        </p:nvCxnSpPr>
        <p:spPr>
          <a:xfrm rot="5400000">
            <a:off x="2764003" y="2473757"/>
            <a:ext cx="292742" cy="613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Arc 67">
            <a:extLst>
              <a:ext uri="{FF2B5EF4-FFF2-40B4-BE49-F238E27FC236}">
                <a16:creationId xmlns:a16="http://schemas.microsoft.com/office/drawing/2014/main" id="{CA58DC8E-A2F4-DD43-9536-6945D34BDB98}"/>
              </a:ext>
            </a:extLst>
          </p:cNvPr>
          <p:cNvSpPr/>
          <p:nvPr/>
        </p:nvSpPr>
        <p:spPr>
          <a:xfrm flipV="1">
            <a:off x="2699676" y="2493269"/>
            <a:ext cx="207630" cy="259852"/>
          </a:xfrm>
          <a:prstGeom prst="arc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86FC78D-41C1-8240-BD82-6343CA0045F3}"/>
              </a:ext>
            </a:extLst>
          </p:cNvPr>
          <p:cNvCxnSpPr>
            <a:cxnSpLocks/>
          </p:cNvCxnSpPr>
          <p:nvPr/>
        </p:nvCxnSpPr>
        <p:spPr>
          <a:xfrm flipH="1" flipV="1">
            <a:off x="1801454" y="2753077"/>
            <a:ext cx="2406946" cy="674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0BB2F323-3BCC-4B4D-B00C-6C59D64F55EA}"/>
              </a:ext>
            </a:extLst>
          </p:cNvPr>
          <p:cNvSpPr>
            <a:spLocks noChangeAspect="1"/>
          </p:cNvSpPr>
          <p:nvPr/>
        </p:nvSpPr>
        <p:spPr>
          <a:xfrm>
            <a:off x="1875159" y="2047955"/>
            <a:ext cx="794709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r"/>
            <a:r>
              <a:rPr lang="nl-NL" sz="1000" dirty="0">
                <a:solidFill>
                  <a:srgbClr val="000000"/>
                </a:solidFill>
              </a:rPr>
              <a:t>aangevraagd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A0B1F47-8725-0A41-A1A0-4D8D292742EB}"/>
              </a:ext>
            </a:extLst>
          </p:cNvPr>
          <p:cNvSpPr>
            <a:spLocks noChangeAspect="1"/>
          </p:cNvSpPr>
          <p:nvPr/>
        </p:nvSpPr>
        <p:spPr>
          <a:xfrm>
            <a:off x="2976945" y="2429697"/>
            <a:ext cx="470860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nl-NL" sz="800" dirty="0">
                <a:solidFill>
                  <a:srgbClr val="000000"/>
                </a:solidFill>
              </a:rPr>
              <a:t>[automatisch</a:t>
            </a:r>
          </a:p>
          <a:p>
            <a:pPr algn="ctr"/>
            <a:r>
              <a:rPr lang="nl-NL" sz="800" dirty="0">
                <a:solidFill>
                  <a:srgbClr val="000000"/>
                </a:solidFill>
              </a:rPr>
              <a:t>akkoord]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7B64061-0DA0-F742-8710-F7A2AC390D56}"/>
              </a:ext>
            </a:extLst>
          </p:cNvPr>
          <p:cNvSpPr>
            <a:spLocks noChangeAspect="1"/>
          </p:cNvSpPr>
          <p:nvPr/>
        </p:nvSpPr>
        <p:spPr>
          <a:xfrm>
            <a:off x="1806589" y="3138771"/>
            <a:ext cx="470860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r"/>
            <a:r>
              <a:rPr lang="nl-NL" sz="1000" dirty="0">
                <a:solidFill>
                  <a:srgbClr val="000000"/>
                </a:solidFill>
              </a:rPr>
              <a:t>gereed gemeld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B630F5B-FDE0-3143-B1EC-930570651912}"/>
              </a:ext>
            </a:extLst>
          </p:cNvPr>
          <p:cNvCxnSpPr>
            <a:cxnSpLocks/>
          </p:cNvCxnSpPr>
          <p:nvPr/>
        </p:nvCxnSpPr>
        <p:spPr>
          <a:xfrm flipH="1">
            <a:off x="4806462" y="1845285"/>
            <a:ext cx="1938" cy="43904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3FAF30F2-CA61-354B-8315-87C911816B74}"/>
              </a:ext>
            </a:extLst>
          </p:cNvPr>
          <p:cNvSpPr>
            <a:spLocks noChangeAspect="1"/>
          </p:cNvSpPr>
          <p:nvPr/>
        </p:nvSpPr>
        <p:spPr>
          <a:xfrm>
            <a:off x="2660867" y="1563730"/>
            <a:ext cx="470860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r"/>
            <a:r>
              <a:rPr lang="nl-NL" sz="1000" dirty="0">
                <a:solidFill>
                  <a:srgbClr val="000000"/>
                </a:solidFill>
              </a:rPr>
              <a:t>afgekeurd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2AB8256-3EB2-6446-A8D7-C0753385EA07}"/>
              </a:ext>
            </a:extLst>
          </p:cNvPr>
          <p:cNvCxnSpPr>
            <a:stCxn id="57" idx="0"/>
          </p:cNvCxnSpPr>
          <p:nvPr/>
        </p:nvCxnSpPr>
        <p:spPr>
          <a:xfrm rot="16200000" flipV="1">
            <a:off x="4208400" y="1640068"/>
            <a:ext cx="5596" cy="5314"/>
          </a:xfrm>
          <a:prstGeom prst="straightConnector1">
            <a:avLst/>
          </a:prstGeom>
          <a:ln>
            <a:solidFill>
              <a:srgbClr val="CCC6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Arc 75">
            <a:extLst>
              <a:ext uri="{FF2B5EF4-FFF2-40B4-BE49-F238E27FC236}">
                <a16:creationId xmlns:a16="http://schemas.microsoft.com/office/drawing/2014/main" id="{27695E9F-7304-164E-AF65-A64541ADE8D5}"/>
              </a:ext>
            </a:extLst>
          </p:cNvPr>
          <p:cNvSpPr/>
          <p:nvPr/>
        </p:nvSpPr>
        <p:spPr>
          <a:xfrm flipH="1">
            <a:off x="1710425" y="1743537"/>
            <a:ext cx="245748" cy="240734"/>
          </a:xfrm>
          <a:prstGeom prst="arc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5022CC90-12B0-7C4B-90A4-8F1FC09C506B}"/>
              </a:ext>
            </a:extLst>
          </p:cNvPr>
          <p:cNvCxnSpPr>
            <a:cxnSpLocks/>
          </p:cNvCxnSpPr>
          <p:nvPr/>
        </p:nvCxnSpPr>
        <p:spPr>
          <a:xfrm flipH="1">
            <a:off x="1708220" y="1853857"/>
            <a:ext cx="2205" cy="27639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25DAFF6-3B16-1848-A6E2-AE6459B7EBF4}"/>
              </a:ext>
            </a:extLst>
          </p:cNvPr>
          <p:cNvCxnSpPr>
            <a:cxnSpLocks/>
            <a:stCxn id="63" idx="2"/>
          </p:cNvCxnSpPr>
          <p:nvPr/>
        </p:nvCxnSpPr>
        <p:spPr>
          <a:xfrm flipH="1" flipV="1">
            <a:off x="2911615" y="1817019"/>
            <a:ext cx="1826" cy="51343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Arc 78">
            <a:extLst>
              <a:ext uri="{FF2B5EF4-FFF2-40B4-BE49-F238E27FC236}">
                <a16:creationId xmlns:a16="http://schemas.microsoft.com/office/drawing/2014/main" id="{838EFEDF-C5C2-AB49-86F0-C1A3D0A9E615}"/>
              </a:ext>
            </a:extLst>
          </p:cNvPr>
          <p:cNvSpPr/>
          <p:nvPr/>
        </p:nvSpPr>
        <p:spPr>
          <a:xfrm>
            <a:off x="2682322" y="1743539"/>
            <a:ext cx="229293" cy="167049"/>
          </a:xfrm>
          <a:prstGeom prst="arc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0F06F61-0CA1-5947-B689-DAB9598EB213}"/>
              </a:ext>
            </a:extLst>
          </p:cNvPr>
          <p:cNvSpPr>
            <a:spLocks noChangeAspect="1"/>
          </p:cNvSpPr>
          <p:nvPr/>
        </p:nvSpPr>
        <p:spPr>
          <a:xfrm>
            <a:off x="2976945" y="1853367"/>
            <a:ext cx="470860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nl-NL" sz="800" dirty="0">
                <a:solidFill>
                  <a:srgbClr val="000000"/>
                </a:solidFill>
              </a:rPr>
              <a:t>[automatisch</a:t>
            </a:r>
          </a:p>
          <a:p>
            <a:pPr algn="ctr"/>
            <a:r>
              <a:rPr lang="nl-NL" sz="800" dirty="0">
                <a:solidFill>
                  <a:srgbClr val="000000"/>
                </a:solidFill>
              </a:rPr>
              <a:t>afgewezen]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F79AFE24-45C0-6A4A-957D-481BC3F1BB16}"/>
              </a:ext>
            </a:extLst>
          </p:cNvPr>
          <p:cNvCxnSpPr>
            <a:stCxn id="54" idx="4"/>
          </p:cNvCxnSpPr>
          <p:nvPr/>
        </p:nvCxnSpPr>
        <p:spPr>
          <a:xfrm rot="16200000" flipH="1">
            <a:off x="1408967" y="1981086"/>
            <a:ext cx="276161" cy="103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E60E73C5-A597-1E4A-B775-1BE08B67ABEF}"/>
              </a:ext>
            </a:extLst>
          </p:cNvPr>
          <p:cNvCxnSpPr>
            <a:stCxn id="57" idx="1"/>
            <a:endCxn id="76" idx="0"/>
          </p:cNvCxnSpPr>
          <p:nvPr/>
        </p:nvCxnSpPr>
        <p:spPr>
          <a:xfrm flipH="1" flipV="1">
            <a:off x="1833299" y="1743537"/>
            <a:ext cx="2375101" cy="98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427BA594-AB78-ED45-9C63-A3F5FF125F77}"/>
              </a:ext>
            </a:extLst>
          </p:cNvPr>
          <p:cNvCxnSpPr>
            <a:stCxn id="53" idx="3"/>
            <a:endCxn id="63" idx="1"/>
          </p:cNvCxnSpPr>
          <p:nvPr/>
        </p:nvCxnSpPr>
        <p:spPr>
          <a:xfrm>
            <a:off x="1816368" y="2218684"/>
            <a:ext cx="917073" cy="376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DF6E1DB3-85AD-E144-9C6E-7709196536AC}"/>
              </a:ext>
            </a:extLst>
          </p:cNvPr>
          <p:cNvSpPr/>
          <p:nvPr/>
        </p:nvSpPr>
        <p:spPr>
          <a:xfrm>
            <a:off x="4208400" y="2654121"/>
            <a:ext cx="694863" cy="198000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 anchorCtr="1"/>
          <a:lstStyle/>
          <a:p>
            <a:pPr algn="ctr"/>
            <a:r>
              <a:rPr lang="nl-NL" sz="1000" b="1" dirty="0">
                <a:solidFill>
                  <a:schemeClr val="bg1"/>
                </a:solidFill>
              </a:rPr>
              <a:t>goedkeuren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EC829623-0C67-A948-B3DE-FA4136FEE88F}"/>
              </a:ext>
            </a:extLst>
          </p:cNvPr>
          <p:cNvCxnSpPr/>
          <p:nvPr/>
        </p:nvCxnSpPr>
        <p:spPr>
          <a:xfrm rot="5400000">
            <a:off x="4636651" y="2489449"/>
            <a:ext cx="332868" cy="15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6" name="Group 43">
            <a:extLst>
              <a:ext uri="{FF2B5EF4-FFF2-40B4-BE49-F238E27FC236}">
                <a16:creationId xmlns:a16="http://schemas.microsoft.com/office/drawing/2014/main" id="{022EA751-D570-7147-8741-117353A816BD}"/>
              </a:ext>
            </a:extLst>
          </p:cNvPr>
          <p:cNvGrpSpPr/>
          <p:nvPr/>
        </p:nvGrpSpPr>
        <p:grpSpPr>
          <a:xfrm>
            <a:off x="702752" y="797721"/>
            <a:ext cx="881248" cy="321473"/>
            <a:chOff x="3940356" y="915985"/>
            <a:chExt cx="831852" cy="368967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22A6CE37-088B-4248-A9EB-03FF7261B8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40356" y="915985"/>
              <a:ext cx="831850" cy="1603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/>
              <a:r>
                <a:rPr lang="nl-NL" sz="900" dirty="0">
                  <a:solidFill>
                    <a:srgbClr val="FFFFFF"/>
                  </a:solidFill>
                  <a:cs typeface="Arial" charset="0"/>
                </a:rPr>
                <a:t>aanvraag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813588D3-3BB1-F94F-8B97-F8B6DEB2AF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40358" y="1081088"/>
              <a:ext cx="831850" cy="2038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/>
            <a:lstStyle/>
            <a:p>
              <a:r>
                <a:rPr lang="nl-NL" sz="900" b="0" dirty="0">
                  <a:solidFill>
                    <a:schemeClr val="tx1"/>
                  </a:solidFill>
                  <a:cs typeface="Arial" charset="0"/>
                </a:rPr>
                <a:t>status : </a:t>
              </a:r>
              <a:r>
                <a:rPr lang="nl-NL" sz="900" b="0" dirty="0" err="1">
                  <a:solidFill>
                    <a:schemeClr val="tx1"/>
                  </a:solidFill>
                  <a:cs typeface="Arial" charset="0"/>
                </a:rPr>
                <a:t>process</a:t>
              </a:r>
              <a:endParaRPr lang="nl-NL" sz="900" b="0" dirty="0">
                <a:solidFill>
                  <a:schemeClr val="tx1"/>
                </a:solidFill>
                <a:cs typeface="Arial" charset="0"/>
              </a:endParaRPr>
            </a:p>
          </p:txBody>
        </p:sp>
      </p:grp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D8AC0D31-16AD-5E42-9547-9B9E859DA813}"/>
              </a:ext>
            </a:extLst>
          </p:cNvPr>
          <p:cNvSpPr/>
          <p:nvPr/>
        </p:nvSpPr>
        <p:spPr>
          <a:xfrm>
            <a:off x="4065482" y="2132453"/>
            <a:ext cx="837781" cy="198000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 anchorCtr="1"/>
          <a:lstStyle/>
          <a:p>
            <a:pPr algn="ctr"/>
            <a:r>
              <a:rPr lang="nl-NL" sz="1000" b="1" dirty="0">
                <a:solidFill>
                  <a:schemeClr val="bg1"/>
                </a:solidFill>
              </a:rPr>
              <a:t>beoordelen…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E79CEDC-8015-7F40-B3EF-E56CEDEF1668}"/>
              </a:ext>
            </a:extLst>
          </p:cNvPr>
          <p:cNvCxnSpPr>
            <a:stCxn id="54" idx="6"/>
            <a:endCxn id="53" idx="1"/>
          </p:cNvCxnSpPr>
          <p:nvPr/>
        </p:nvCxnSpPr>
        <p:spPr>
          <a:xfrm>
            <a:off x="1133475" y="884238"/>
            <a:ext cx="306388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717DA033-3867-9447-B264-07DB0E85BE5C}"/>
              </a:ext>
            </a:extLst>
          </p:cNvPr>
          <p:cNvSpPr/>
          <p:nvPr/>
        </p:nvSpPr>
        <p:spPr>
          <a:xfrm>
            <a:off x="1439863" y="785813"/>
            <a:ext cx="760412" cy="196850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Inlogscherm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45B5B368-A92C-1C42-A08E-1EBA0B48A02E}"/>
              </a:ext>
            </a:extLst>
          </p:cNvPr>
          <p:cNvSpPr/>
          <p:nvPr/>
        </p:nvSpPr>
        <p:spPr>
          <a:xfrm>
            <a:off x="1011238" y="823913"/>
            <a:ext cx="122237" cy="12065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sz="700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622626A2-993A-AA46-9C02-E2B79BDC980D}"/>
              </a:ext>
            </a:extLst>
          </p:cNvPr>
          <p:cNvSpPr/>
          <p:nvPr/>
        </p:nvSpPr>
        <p:spPr>
          <a:xfrm>
            <a:off x="1241425" y="2359025"/>
            <a:ext cx="1336675" cy="169863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>
                <a:solidFill>
                  <a:schemeClr val="bg1"/>
                </a:solidFill>
                <a:cs typeface="Arial" charset="0"/>
              </a:rPr>
              <a:t>Producten</a:t>
            </a:r>
          </a:p>
        </p:txBody>
      </p:sp>
      <p:sp>
        <p:nvSpPr>
          <p:cNvPr id="56" name="Diamond 55">
            <a:extLst>
              <a:ext uri="{FF2B5EF4-FFF2-40B4-BE49-F238E27FC236}">
                <a16:creationId xmlns:a16="http://schemas.microsoft.com/office/drawing/2014/main" id="{46055744-0554-F04A-A32E-8588A65FB3F9}"/>
              </a:ext>
            </a:extLst>
          </p:cNvPr>
          <p:cNvSpPr/>
          <p:nvPr/>
        </p:nvSpPr>
        <p:spPr>
          <a:xfrm>
            <a:off x="1639888" y="1293813"/>
            <a:ext cx="360362" cy="215900"/>
          </a:xfrm>
          <a:prstGeom prst="diamond">
            <a:avLst/>
          </a:prstGeom>
          <a:solidFill>
            <a:schemeClr val="accent4">
              <a:lumMod val="75000"/>
            </a:schemeClr>
          </a:solidFill>
          <a:ln w="2540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sz="700" b="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269D721-D534-1C41-92AF-F188B3CC1A36}"/>
              </a:ext>
            </a:extLst>
          </p:cNvPr>
          <p:cNvCxnSpPr>
            <a:stCxn id="56" idx="2"/>
          </p:cNvCxnSpPr>
          <p:nvPr/>
        </p:nvCxnSpPr>
        <p:spPr>
          <a:xfrm rot="5400000">
            <a:off x="1398983" y="1930005"/>
            <a:ext cx="841378" cy="794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4F9C3D9-4A0A-F449-980F-46D422F1E900}"/>
              </a:ext>
            </a:extLst>
          </p:cNvPr>
          <p:cNvCxnSpPr>
            <a:stCxn id="53" idx="2"/>
            <a:endCxn id="56" idx="0"/>
          </p:cNvCxnSpPr>
          <p:nvPr/>
        </p:nvCxnSpPr>
        <p:spPr>
          <a:xfrm rot="5400000">
            <a:off x="1664494" y="1138238"/>
            <a:ext cx="311150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FA20F54C-5C3B-D047-9464-747673ED9E11}"/>
              </a:ext>
            </a:extLst>
          </p:cNvPr>
          <p:cNvSpPr>
            <a:spLocks noChangeAspect="1"/>
          </p:cNvSpPr>
          <p:nvPr/>
        </p:nvSpPr>
        <p:spPr>
          <a:xfrm>
            <a:off x="787401" y="1633538"/>
            <a:ext cx="1068387" cy="160337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r"/>
            <a:r>
              <a:rPr lang="nl-NL" sz="700" dirty="0">
                <a:solidFill>
                  <a:schemeClr val="tx1"/>
                </a:solidFill>
                <a:cs typeface="Arial" charset="0"/>
              </a:rPr>
              <a:t>[gebruikersnaam en</a:t>
            </a:r>
          </a:p>
          <a:p>
            <a:pPr algn="r"/>
            <a:r>
              <a:rPr lang="nl-NL" sz="700" dirty="0">
                <a:solidFill>
                  <a:schemeClr val="tx1"/>
                </a:solidFill>
                <a:cs typeface="Arial" charset="0"/>
              </a:rPr>
              <a:t>wachtwoord zijn correct]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EB5B614-D686-5342-A595-92D5547FECA2}"/>
              </a:ext>
            </a:extLst>
          </p:cNvPr>
          <p:cNvSpPr>
            <a:spLocks noChangeAspect="1"/>
          </p:cNvSpPr>
          <p:nvPr/>
        </p:nvSpPr>
        <p:spPr>
          <a:xfrm>
            <a:off x="1404144" y="1001710"/>
            <a:ext cx="471488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/>
            <a:r>
              <a:rPr lang="nl-NL" sz="700" dirty="0">
                <a:solidFill>
                  <a:schemeClr val="tx1"/>
                </a:solidFill>
                <a:cs typeface="Arial" charset="0"/>
              </a:rPr>
              <a:t>Inloggen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EDDB5432-8F69-564B-B33A-E62AF083C120}"/>
              </a:ext>
            </a:extLst>
          </p:cNvPr>
          <p:cNvSpPr/>
          <p:nvPr/>
        </p:nvSpPr>
        <p:spPr>
          <a:xfrm>
            <a:off x="1890713" y="1879600"/>
            <a:ext cx="2481262" cy="171450"/>
          </a:xfrm>
          <a:prstGeom prst="roundRect">
            <a:avLst>
              <a:gd name="adj" fmla="val 27893"/>
            </a:avLst>
          </a:prstGeom>
          <a:solidFill>
            <a:schemeClr val="accent4">
              <a:lumMod val="75000"/>
              <a:alpha val="70000"/>
            </a:scheme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«pseudostate»  menubalk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944C334-274C-7D48-AA51-82C31A148287}"/>
              </a:ext>
            </a:extLst>
          </p:cNvPr>
          <p:cNvCxnSpPr>
            <a:cxnSpLocks/>
          </p:cNvCxnSpPr>
          <p:nvPr/>
        </p:nvCxnSpPr>
        <p:spPr>
          <a:xfrm>
            <a:off x="2018060" y="2053431"/>
            <a:ext cx="0" cy="302419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583D0F27-CF4D-8C45-9437-3C1C74D805F7}"/>
              </a:ext>
            </a:extLst>
          </p:cNvPr>
          <p:cNvSpPr/>
          <p:nvPr/>
        </p:nvSpPr>
        <p:spPr>
          <a:xfrm>
            <a:off x="2850958" y="2359025"/>
            <a:ext cx="565150" cy="169863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>
                <a:solidFill>
                  <a:schemeClr val="bg1"/>
                </a:solidFill>
                <a:cs typeface="Arial" charset="0"/>
              </a:rPr>
              <a:t>Klanten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451D217-7DE6-DD44-BA67-B7F2CAF835C2}"/>
              </a:ext>
            </a:extLst>
          </p:cNvPr>
          <p:cNvCxnSpPr>
            <a:cxnSpLocks/>
          </p:cNvCxnSpPr>
          <p:nvPr/>
        </p:nvCxnSpPr>
        <p:spPr>
          <a:xfrm flipH="1" flipV="1">
            <a:off x="2175223" y="2049464"/>
            <a:ext cx="2" cy="392905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FAC9E1AF-4DA7-AB41-9E47-40D172684C7C}"/>
              </a:ext>
            </a:extLst>
          </p:cNvPr>
          <p:cNvCxnSpPr/>
          <p:nvPr/>
        </p:nvCxnSpPr>
        <p:spPr>
          <a:xfrm rot="5400000">
            <a:off x="2879533" y="2201863"/>
            <a:ext cx="306387" cy="158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7505BE8-532E-E148-993B-03C4B8BEEAA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064477" y="2202656"/>
            <a:ext cx="304800" cy="158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249EF154-DCF9-B04D-846B-07A342FECBB0}"/>
              </a:ext>
            </a:extLst>
          </p:cNvPr>
          <p:cNvSpPr/>
          <p:nvPr/>
        </p:nvSpPr>
        <p:spPr>
          <a:xfrm>
            <a:off x="3691745" y="2355850"/>
            <a:ext cx="693738" cy="173038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>
                <a:solidFill>
                  <a:schemeClr val="bg1"/>
                </a:solidFill>
                <a:cs typeface="Arial" charset="0"/>
              </a:rPr>
              <a:t>Bestellingen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ED6A41E-6D2E-144B-8B50-0DAB0AACFECF}"/>
              </a:ext>
            </a:extLst>
          </p:cNvPr>
          <p:cNvCxnSpPr/>
          <p:nvPr/>
        </p:nvCxnSpPr>
        <p:spPr>
          <a:xfrm rot="5400000">
            <a:off x="3745720" y="2201863"/>
            <a:ext cx="312737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2792D16-A511-1C4E-90FE-9D2340F72F86}"/>
              </a:ext>
            </a:extLst>
          </p:cNvPr>
          <p:cNvCxnSpPr/>
          <p:nvPr/>
        </p:nvCxnSpPr>
        <p:spPr>
          <a:xfrm rot="16200000" flipV="1">
            <a:off x="3929974" y="2201069"/>
            <a:ext cx="309562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C82E0058-CD24-C34A-AF08-4F360C386700}"/>
              </a:ext>
            </a:extLst>
          </p:cNvPr>
          <p:cNvSpPr/>
          <p:nvPr/>
        </p:nvSpPr>
        <p:spPr>
          <a:xfrm>
            <a:off x="1011238" y="2743601"/>
            <a:ext cx="809625" cy="306387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«popup»</a:t>
            </a:r>
          </a:p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Nieuw product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A66BB61-1F03-7344-A75B-A5A75EBC91F0}"/>
              </a:ext>
            </a:extLst>
          </p:cNvPr>
          <p:cNvCxnSpPr>
            <a:endCxn id="70" idx="0"/>
          </p:cNvCxnSpPr>
          <p:nvPr/>
        </p:nvCxnSpPr>
        <p:spPr>
          <a:xfrm rot="5400000">
            <a:off x="1245195" y="2564807"/>
            <a:ext cx="349651" cy="793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25295DD4-EE5A-7148-B83E-6665EBB712ED}"/>
              </a:ext>
            </a:extLst>
          </p:cNvPr>
          <p:cNvSpPr/>
          <p:nvPr/>
        </p:nvSpPr>
        <p:spPr>
          <a:xfrm>
            <a:off x="1994680" y="2752022"/>
            <a:ext cx="512762" cy="287337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«popup»</a:t>
            </a:r>
          </a:p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Product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812788B-F45C-8443-9164-EA0D9F89815E}"/>
              </a:ext>
            </a:extLst>
          </p:cNvPr>
          <p:cNvCxnSpPr>
            <a:endCxn id="72" idx="0"/>
          </p:cNvCxnSpPr>
          <p:nvPr/>
        </p:nvCxnSpPr>
        <p:spPr>
          <a:xfrm rot="5400000">
            <a:off x="2074011" y="2574971"/>
            <a:ext cx="354101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0D84EB22-E08C-7842-BF84-1690ECEEA0BD}"/>
              </a:ext>
            </a:extLst>
          </p:cNvPr>
          <p:cNvSpPr/>
          <p:nvPr/>
        </p:nvSpPr>
        <p:spPr>
          <a:xfrm>
            <a:off x="2860028" y="2746777"/>
            <a:ext cx="547010" cy="303211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«popup»</a:t>
            </a:r>
          </a:p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Klant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81AB43C-1B10-0248-A4EA-030BA8A2332D}"/>
              </a:ext>
            </a:extLst>
          </p:cNvPr>
          <p:cNvCxnSpPr>
            <a:stCxn id="63" idx="2"/>
            <a:endCxn id="74" idx="0"/>
          </p:cNvCxnSpPr>
          <p:nvPr/>
        </p:nvCxnSpPr>
        <p:spPr>
          <a:xfrm rot="5400000">
            <a:off x="3024589" y="2637832"/>
            <a:ext cx="217889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E3C11739-4580-9B46-A181-B096ED20250B}"/>
              </a:ext>
            </a:extLst>
          </p:cNvPr>
          <p:cNvSpPr/>
          <p:nvPr/>
        </p:nvSpPr>
        <p:spPr>
          <a:xfrm>
            <a:off x="3951093" y="2736149"/>
            <a:ext cx="695325" cy="303210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«popup»</a:t>
            </a:r>
          </a:p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Bestelling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91A7D771-0799-3842-B2D4-997E0297BCE9}"/>
              </a:ext>
            </a:extLst>
          </p:cNvPr>
          <p:cNvCxnSpPr/>
          <p:nvPr/>
        </p:nvCxnSpPr>
        <p:spPr>
          <a:xfrm rot="16200000" flipH="1">
            <a:off x="4066593" y="2638228"/>
            <a:ext cx="210744" cy="1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8" name="Group 45">
            <a:extLst>
              <a:ext uri="{FF2B5EF4-FFF2-40B4-BE49-F238E27FC236}">
                <a16:creationId xmlns:a16="http://schemas.microsoft.com/office/drawing/2014/main" id="{F5019CDD-1C85-734A-B9BC-7A37788FBC3D}"/>
              </a:ext>
            </a:extLst>
          </p:cNvPr>
          <p:cNvGrpSpPr>
            <a:grpSpLocks/>
          </p:cNvGrpSpPr>
          <p:nvPr/>
        </p:nvGrpSpPr>
        <p:grpSpPr bwMode="auto">
          <a:xfrm>
            <a:off x="4660581" y="1863477"/>
            <a:ext cx="215900" cy="217487"/>
            <a:chOff x="3032934" y="1186829"/>
            <a:chExt cx="216000" cy="216000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E0790D0A-8FF1-EE4C-97C8-7D5C31DCAEF9}"/>
                </a:ext>
              </a:extLst>
            </p:cNvPr>
            <p:cNvSpPr/>
            <p:nvPr/>
          </p:nvSpPr>
          <p:spPr>
            <a:xfrm>
              <a:off x="3032934" y="1186829"/>
              <a:ext cx="216000" cy="216000"/>
            </a:xfrm>
            <a:prstGeom prst="ellipse">
              <a:avLst/>
            </a:prstGeom>
            <a:noFill/>
            <a:ln w="25400"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 sz="700" b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DDE7EBD7-28CD-8E4A-BA46-67515FE3DEE1}"/>
                </a:ext>
              </a:extLst>
            </p:cNvPr>
            <p:cNvSpPr/>
            <p:nvPr/>
          </p:nvSpPr>
          <p:spPr>
            <a:xfrm>
              <a:off x="3069463" y="1223091"/>
              <a:ext cx="144530" cy="145051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 sz="700" b="0">
                <a:solidFill>
                  <a:srgbClr val="FFFFFF"/>
                </a:solidFill>
                <a:cs typeface="Arial" charset="0"/>
              </a:endParaRPr>
            </a:p>
          </p:txBody>
        </p:sp>
      </p:grp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279394C-5958-5C44-AC39-960E9CCAAEEF}"/>
              </a:ext>
            </a:extLst>
          </p:cNvPr>
          <p:cNvCxnSpPr>
            <a:stCxn id="61" idx="3"/>
            <a:endCxn id="79" idx="2"/>
          </p:cNvCxnSpPr>
          <p:nvPr/>
        </p:nvCxnSpPr>
        <p:spPr>
          <a:xfrm>
            <a:off x="4371975" y="1965325"/>
            <a:ext cx="288606" cy="6896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0E2F7C07-0917-1341-8146-9DD5C8E34B2B}"/>
              </a:ext>
            </a:extLst>
          </p:cNvPr>
          <p:cNvSpPr>
            <a:spLocks noChangeAspect="1"/>
          </p:cNvSpPr>
          <p:nvPr/>
        </p:nvSpPr>
        <p:spPr>
          <a:xfrm>
            <a:off x="4230327" y="1685712"/>
            <a:ext cx="471487" cy="160337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anchor="ctr" anchorCtr="1"/>
          <a:lstStyle/>
          <a:p>
            <a:pPr algn="ctr"/>
            <a:r>
              <a:rPr lang="nl-NL" sz="700" dirty="0">
                <a:solidFill>
                  <a:schemeClr val="tx1"/>
                </a:solidFill>
                <a:cs typeface="Arial" charset="0"/>
              </a:rPr>
              <a:t>Uitloggen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71D977F5-B29E-564E-9479-E114AD6A5ABA}"/>
              </a:ext>
            </a:extLst>
          </p:cNvPr>
          <p:cNvCxnSpPr>
            <a:stCxn id="56" idx="3"/>
            <a:endCxn id="84" idx="1"/>
          </p:cNvCxnSpPr>
          <p:nvPr/>
        </p:nvCxnSpPr>
        <p:spPr bwMode="auto">
          <a:xfrm>
            <a:off x="2000250" y="1401763"/>
            <a:ext cx="328598" cy="2459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FB7ECFF3-5B6B-FD45-8CF4-16DD6A3D2986}"/>
              </a:ext>
            </a:extLst>
          </p:cNvPr>
          <p:cNvSpPr/>
          <p:nvPr/>
        </p:nvSpPr>
        <p:spPr bwMode="auto">
          <a:xfrm>
            <a:off x="2328848" y="1305003"/>
            <a:ext cx="760413" cy="198437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440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«popup»</a:t>
            </a:r>
          </a:p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login incorrect</a:t>
            </a:r>
          </a:p>
        </p:txBody>
      </p:sp>
      <p:sp>
        <p:nvSpPr>
          <p:cNvPr id="64513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49275" y="0"/>
            <a:ext cx="448945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/>
              <a:t>Schermstroom komt later</a:t>
            </a:r>
          </a:p>
        </p:txBody>
      </p:sp>
      <p:sp>
        <p:nvSpPr>
          <p:cNvPr id="142" name="Multiply 141"/>
          <p:cNvSpPr/>
          <p:nvPr/>
        </p:nvSpPr>
        <p:spPr>
          <a:xfrm>
            <a:off x="60512" y="291302"/>
            <a:ext cx="5384423" cy="3567122"/>
          </a:xfrm>
          <a:prstGeom prst="mathMultiply">
            <a:avLst>
              <a:gd name="adj1" fmla="val 498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Isosceles Triangle 50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49275" y="0"/>
            <a:ext cx="448945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/>
              <a:t>Read, Update, Delete komt later</a:t>
            </a:r>
          </a:p>
        </p:txBody>
      </p:sp>
      <p:sp>
        <p:nvSpPr>
          <p:cNvPr id="4" name="Isosceles Triangle 3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49275" y="0"/>
            <a:ext cx="448945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/>
              <a:t>Vragen?</a:t>
            </a:r>
          </a:p>
        </p:txBody>
      </p:sp>
      <p:sp>
        <p:nvSpPr>
          <p:cNvPr id="3" name="Isosceles Triangle 2"/>
          <p:cNvSpPr/>
          <p:nvPr/>
        </p:nvSpPr>
        <p:spPr>
          <a:xfrm rot="5400000">
            <a:off x="4937125" y="3656013"/>
            <a:ext cx="153987" cy="65088"/>
          </a:xfrm>
          <a:prstGeom prst="triangl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8057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Isosceles Triangle 4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A67F27-ADEA-8D46-8D61-6689110DEC01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67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564469" y="-13164"/>
            <a:ext cx="4533701" cy="5127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400" dirty="0" err="1">
                <a:latin typeface="+mj-lt"/>
              </a:rPr>
              <a:t>Systeem</a:t>
            </a:r>
            <a:r>
              <a:rPr lang="en-US" sz="2400" dirty="0">
                <a:latin typeface="+mj-lt"/>
              </a:rPr>
              <a:t> actor</a:t>
            </a:r>
          </a:p>
        </p:txBody>
      </p:sp>
      <p:sp>
        <p:nvSpPr>
          <p:cNvPr id="23" name="Isosceles Triangle 22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9251D0-27A5-8646-8597-B5167C98494C}"/>
              </a:ext>
            </a:extLst>
          </p:cNvPr>
          <p:cNvSpPr txBox="1"/>
          <p:nvPr/>
        </p:nvSpPr>
        <p:spPr>
          <a:xfrm>
            <a:off x="4494119" y="362139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13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B50CB1F-160D-874D-B096-5722CB1CB333}"/>
              </a:ext>
            </a:extLst>
          </p:cNvPr>
          <p:cNvGrpSpPr/>
          <p:nvPr/>
        </p:nvGrpSpPr>
        <p:grpSpPr>
          <a:xfrm>
            <a:off x="3943436" y="1134621"/>
            <a:ext cx="528257" cy="198379"/>
            <a:chOff x="1232853" y="1266658"/>
            <a:chExt cx="528257" cy="198379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45B04FEB-8A75-FE4C-B3C8-9B6729DF17AD}"/>
                </a:ext>
              </a:extLst>
            </p:cNvPr>
            <p:cNvSpPr/>
            <p:nvPr/>
          </p:nvSpPr>
          <p:spPr bwMode="auto">
            <a:xfrm>
              <a:off x="1281059" y="1266658"/>
              <a:ext cx="480051" cy="19837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0998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67" dirty="0">
                <a:solidFill>
                  <a:schemeClr val="bg1"/>
                </a:solidFill>
              </a:endParaRP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619287DA-8EE9-9445-ADCD-11DBEE974DD9}"/>
                </a:ext>
              </a:extLst>
            </p:cNvPr>
            <p:cNvGrpSpPr/>
            <p:nvPr/>
          </p:nvGrpSpPr>
          <p:grpSpPr>
            <a:xfrm>
              <a:off x="1232853" y="1293295"/>
              <a:ext cx="96412" cy="99412"/>
              <a:chOff x="-2131099" y="1705931"/>
              <a:chExt cx="174963" cy="180407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2958029C-29BB-E641-B868-39EAE6BCA2E7}"/>
                  </a:ext>
                </a:extLst>
              </p:cNvPr>
              <p:cNvSpPr/>
              <p:nvPr/>
            </p:nvSpPr>
            <p:spPr bwMode="auto">
              <a:xfrm>
                <a:off x="-2131099" y="1705931"/>
                <a:ext cx="174963" cy="61274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099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67" b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0D47B08C-89A9-EB41-9234-E17279923A05}"/>
                  </a:ext>
                </a:extLst>
              </p:cNvPr>
              <p:cNvSpPr/>
              <p:nvPr/>
            </p:nvSpPr>
            <p:spPr bwMode="auto">
              <a:xfrm>
                <a:off x="-2131099" y="1825063"/>
                <a:ext cx="174963" cy="6127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099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67" b="0"/>
              </a:p>
            </p:txBody>
          </p:sp>
        </p:grpSp>
      </p:grp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C741AF67-BFBF-8C43-9B4F-9370B969E5EA}"/>
              </a:ext>
            </a:extLst>
          </p:cNvPr>
          <p:cNvCxnSpPr>
            <a:cxnSpLocks/>
            <a:endCxn id="107" idx="2"/>
          </p:cNvCxnSpPr>
          <p:nvPr/>
        </p:nvCxnSpPr>
        <p:spPr bwMode="auto">
          <a:xfrm>
            <a:off x="1626636" y="984749"/>
            <a:ext cx="574099" cy="18675"/>
          </a:xfrm>
          <a:prstGeom prst="line">
            <a:avLst/>
          </a:prstGeom>
          <a:ln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Oval 106">
            <a:extLst>
              <a:ext uri="{FF2B5EF4-FFF2-40B4-BE49-F238E27FC236}">
                <a16:creationId xmlns:a16="http://schemas.microsoft.com/office/drawing/2014/main" id="{DEA40CD9-5B76-D146-8E1C-6B60A527F734}"/>
              </a:ext>
            </a:extLst>
          </p:cNvPr>
          <p:cNvSpPr/>
          <p:nvPr/>
        </p:nvSpPr>
        <p:spPr bwMode="auto">
          <a:xfrm>
            <a:off x="2200735" y="839624"/>
            <a:ext cx="756000" cy="327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 defTabSz="2099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49" dirty="0">
                <a:solidFill>
                  <a:schemeClr val="bg1"/>
                </a:solidFill>
              </a:rPr>
              <a:t>bestelling betalen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4329EB5-9F08-D544-A61D-41190413D2D7}"/>
              </a:ext>
            </a:extLst>
          </p:cNvPr>
          <p:cNvGrpSpPr/>
          <p:nvPr/>
        </p:nvGrpSpPr>
        <p:grpSpPr>
          <a:xfrm>
            <a:off x="1196554" y="1119248"/>
            <a:ext cx="1114895" cy="468578"/>
            <a:chOff x="1196554" y="1119248"/>
            <a:chExt cx="1114895" cy="468578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0560A539-0C6F-5C40-B84A-EA6AD028D342}"/>
                </a:ext>
              </a:extLst>
            </p:cNvPr>
            <p:cNvGrpSpPr/>
            <p:nvPr/>
          </p:nvGrpSpPr>
          <p:grpSpPr>
            <a:xfrm>
              <a:off x="1196554" y="1389447"/>
              <a:ext cx="528257" cy="198379"/>
              <a:chOff x="1232853" y="1266658"/>
              <a:chExt cx="528257" cy="198379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8FBCA04F-CB93-5B40-907C-12FAB313FBC5}"/>
                  </a:ext>
                </a:extLst>
              </p:cNvPr>
              <p:cNvSpPr/>
              <p:nvPr/>
            </p:nvSpPr>
            <p:spPr bwMode="auto">
              <a:xfrm>
                <a:off x="1281059" y="1266658"/>
                <a:ext cx="480051" cy="198379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099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67" dirty="0">
                    <a:solidFill>
                      <a:schemeClr val="bg1"/>
                    </a:solidFill>
                  </a:rPr>
                  <a:t>ERP systeem</a:t>
                </a:r>
              </a:p>
            </p:txBody>
          </p: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C663CA64-4A6F-7241-9296-6851DFB24086}"/>
                  </a:ext>
                </a:extLst>
              </p:cNvPr>
              <p:cNvGrpSpPr/>
              <p:nvPr/>
            </p:nvGrpSpPr>
            <p:grpSpPr>
              <a:xfrm>
                <a:off x="1232853" y="1293295"/>
                <a:ext cx="96412" cy="99412"/>
                <a:chOff x="-2131099" y="1705931"/>
                <a:chExt cx="174963" cy="180407"/>
              </a:xfrm>
              <a:solidFill>
                <a:schemeClr val="accent3">
                  <a:lumMod val="75000"/>
                </a:schemeClr>
              </a:solidFill>
            </p:grpSpPr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DBABE4D5-3731-3044-BDAB-7A963D0B7F9C}"/>
                    </a:ext>
                  </a:extLst>
                </p:cNvPr>
                <p:cNvSpPr/>
                <p:nvPr/>
              </p:nvSpPr>
              <p:spPr bwMode="auto">
                <a:xfrm>
                  <a:off x="-2131099" y="1705931"/>
                  <a:ext cx="174963" cy="61274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0998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67" b="0"/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33F02392-D519-684B-BBA8-7EF144B2C864}"/>
                    </a:ext>
                  </a:extLst>
                </p:cNvPr>
                <p:cNvSpPr/>
                <p:nvPr/>
              </p:nvSpPr>
              <p:spPr bwMode="auto">
                <a:xfrm>
                  <a:off x="-2131099" y="1825063"/>
                  <a:ext cx="174963" cy="6127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0998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67" b="0"/>
                </a:p>
              </p:txBody>
            </p:sp>
          </p:grpSp>
        </p:grp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86B6530E-AC8A-C84E-A1F1-0E0320DB8D44}"/>
                </a:ext>
              </a:extLst>
            </p:cNvPr>
            <p:cNvCxnSpPr>
              <a:cxnSpLocks/>
              <a:stCxn id="112" idx="3"/>
              <a:endCxn id="117" idx="2"/>
            </p:cNvCxnSpPr>
            <p:nvPr/>
          </p:nvCxnSpPr>
          <p:spPr bwMode="auto">
            <a:xfrm flipV="1">
              <a:off x="1724811" y="1445945"/>
              <a:ext cx="476278" cy="42692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CE7D39B7-E020-CF44-98DB-FFDCB102E508}"/>
                </a:ext>
              </a:extLst>
            </p:cNvPr>
            <p:cNvCxnSpPr>
              <a:cxnSpLocks/>
              <a:stCxn id="112" idx="3"/>
              <a:endCxn id="107" idx="3"/>
            </p:cNvCxnSpPr>
            <p:nvPr/>
          </p:nvCxnSpPr>
          <p:spPr bwMode="auto">
            <a:xfrm flipV="1">
              <a:off x="1724811" y="1119248"/>
              <a:ext cx="586638" cy="369389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837AE415-8FAC-314B-A0C1-0557628C977D}"/>
              </a:ext>
            </a:extLst>
          </p:cNvPr>
          <p:cNvCxnSpPr>
            <a:cxnSpLocks/>
          </p:cNvCxnSpPr>
          <p:nvPr/>
        </p:nvCxnSpPr>
        <p:spPr bwMode="auto">
          <a:xfrm>
            <a:off x="1626636" y="984748"/>
            <a:ext cx="602214" cy="402727"/>
          </a:xfrm>
          <a:prstGeom prst="line">
            <a:avLst/>
          </a:prstGeom>
          <a:ln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Oval 116">
            <a:extLst>
              <a:ext uri="{FF2B5EF4-FFF2-40B4-BE49-F238E27FC236}">
                <a16:creationId xmlns:a16="http://schemas.microsoft.com/office/drawing/2014/main" id="{86977303-2ED9-4F4E-AA1E-CE2062D54D24}"/>
              </a:ext>
            </a:extLst>
          </p:cNvPr>
          <p:cNvSpPr/>
          <p:nvPr/>
        </p:nvSpPr>
        <p:spPr bwMode="auto">
          <a:xfrm>
            <a:off x="2201089" y="1282145"/>
            <a:ext cx="755293" cy="327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 defTabSz="2099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60" dirty="0">
                <a:solidFill>
                  <a:schemeClr val="bg1"/>
                </a:solidFill>
              </a:rPr>
              <a:t>winkelwagen vullen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BBCAD6C7-86D3-0C4A-A63A-62DE6767C66B}"/>
              </a:ext>
            </a:extLst>
          </p:cNvPr>
          <p:cNvGrpSpPr/>
          <p:nvPr/>
        </p:nvGrpSpPr>
        <p:grpSpPr>
          <a:xfrm>
            <a:off x="1346805" y="872679"/>
            <a:ext cx="445361" cy="421654"/>
            <a:chOff x="2005069" y="3679204"/>
            <a:chExt cx="808216" cy="765195"/>
          </a:xfrm>
        </p:grpSpPr>
        <p:sp>
          <p:nvSpPr>
            <p:cNvPr id="119" name="TextBox 14">
              <a:extLst>
                <a:ext uri="{FF2B5EF4-FFF2-40B4-BE49-F238E27FC236}">
                  <a16:creationId xmlns:a16="http://schemas.microsoft.com/office/drawing/2014/main" id="{49E35F6F-0F84-CF40-8A42-CBC8819AFF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5069" y="4104172"/>
              <a:ext cx="808216" cy="340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4002" tIns="42001" rIns="84002" bIns="42001">
              <a:spAutoFit/>
            </a:bodyPr>
            <a:lstStyle/>
            <a:p>
              <a:pPr algn="ctr"/>
              <a:r>
                <a:rPr lang="nl-NL" sz="667" dirty="0">
                  <a:latin typeface="Calibri" pitchFamily="34" charset="0"/>
                </a:rPr>
                <a:t>inkoper</a:t>
              </a: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AD0F0FA2-AF57-C945-9D59-6229F7593BC5}"/>
                </a:ext>
              </a:extLst>
            </p:cNvPr>
            <p:cNvCxnSpPr>
              <a:stCxn id="123" idx="4"/>
            </p:cNvCxnSpPr>
            <p:nvPr/>
          </p:nvCxnSpPr>
          <p:spPr bwMode="auto">
            <a:xfrm rot="5400000">
              <a:off x="2279546" y="3930511"/>
              <a:ext cx="229082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7E7E9CA2-AA8F-1246-9184-5C2CBDBECEFE}"/>
                </a:ext>
              </a:extLst>
            </p:cNvPr>
            <p:cNvCxnSpPr/>
            <p:nvPr/>
          </p:nvCxnSpPr>
          <p:spPr bwMode="auto">
            <a:xfrm rot="5400000" flipH="1" flipV="1">
              <a:off x="2275668" y="4068528"/>
              <a:ext cx="167539" cy="69302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64A5D9A9-22DC-2346-83D3-91D7D197672E}"/>
                </a:ext>
              </a:extLst>
            </p:cNvPr>
            <p:cNvCxnSpPr/>
            <p:nvPr/>
          </p:nvCxnSpPr>
          <p:spPr bwMode="auto">
            <a:xfrm rot="16200000" flipV="1">
              <a:off x="2342349" y="4067730"/>
              <a:ext cx="170957" cy="67478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C814B59D-9CE1-814A-A3A7-8812B2FDD23D}"/>
                </a:ext>
              </a:extLst>
            </p:cNvPr>
            <p:cNvSpPr/>
            <p:nvPr/>
          </p:nvSpPr>
          <p:spPr bwMode="auto">
            <a:xfrm>
              <a:off x="2324788" y="3679204"/>
              <a:ext cx="136780" cy="136765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0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4002" tIns="42001" rIns="84002" bIns="42001" anchor="ctr"/>
            <a:lstStyle/>
            <a:p>
              <a:pPr algn="ctr" defTabSz="2099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406" b="0" dirty="0"/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DBF8DDBE-ABF2-614C-A708-0709C6122B7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273462" y="3882583"/>
              <a:ext cx="239428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70707" y="42864"/>
            <a:ext cx="448945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0" tIns="46800" rIns="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/>
              <a:t>Oefening voor Activiteitendiagram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11200" y="401585"/>
            <a:ext cx="4327525" cy="24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7325" indent="-187325">
              <a:spcBef>
                <a:spcPct val="20000"/>
              </a:spcBef>
              <a:buFont typeface="Arial" charset="0"/>
              <a:buChar char="•"/>
            </a:pPr>
            <a:r>
              <a:rPr lang="nl-NL" sz="1800" b="0" dirty="0">
                <a:latin typeface="+mj-lt"/>
              </a:rPr>
              <a:t>Inventariseer van welke klassen in uw applicatie de objecten een bedrijfsproces doorlopen</a:t>
            </a:r>
          </a:p>
          <a:p>
            <a:pPr marL="187325" indent="-187325">
              <a:spcBef>
                <a:spcPct val="20000"/>
              </a:spcBef>
              <a:buFont typeface="Arial" charset="0"/>
              <a:buChar char="•"/>
            </a:pPr>
            <a:r>
              <a:rPr lang="nl-NL" sz="1800" b="0" dirty="0">
                <a:latin typeface="+mj-lt"/>
              </a:rPr>
              <a:t>Teken voor elk van deze klassen:</a:t>
            </a:r>
          </a:p>
          <a:p>
            <a:pPr marL="439738" lvl="1" indent="-187325">
              <a:spcBef>
                <a:spcPct val="20000"/>
              </a:spcBef>
              <a:buFont typeface="Arial" charset="0"/>
              <a:buChar char="•"/>
            </a:pPr>
            <a:r>
              <a:rPr lang="nl-NL" sz="1800" b="0" dirty="0">
                <a:latin typeface="+mj-lt"/>
              </a:rPr>
              <a:t>voor elke gebruikersrol die in het proces iets doet een zwembaan</a:t>
            </a:r>
          </a:p>
          <a:p>
            <a:pPr marL="439738" lvl="1" indent="-187325">
              <a:spcBef>
                <a:spcPct val="20000"/>
              </a:spcBef>
              <a:buFont typeface="Arial" charset="0"/>
              <a:buChar char="•"/>
            </a:pPr>
            <a:r>
              <a:rPr lang="nl-NL" sz="1800" b="0" dirty="0">
                <a:latin typeface="+mj-lt"/>
              </a:rPr>
              <a:t>de activiteiten</a:t>
            </a:r>
          </a:p>
          <a:p>
            <a:pPr marL="439738" lvl="1" indent="-187325">
              <a:spcBef>
                <a:spcPct val="20000"/>
              </a:spcBef>
              <a:buFont typeface="Arial" charset="0"/>
              <a:buChar char="•"/>
            </a:pPr>
            <a:r>
              <a:rPr lang="nl-NL" sz="1800" b="0" dirty="0">
                <a:latin typeface="+mj-lt"/>
              </a:rPr>
              <a:t>tussen deze activiteiten de statussen in de vorm van pijlen</a:t>
            </a:r>
          </a:p>
        </p:txBody>
      </p:sp>
      <p:sp>
        <p:nvSpPr>
          <p:cNvPr id="6" name="Isosceles Triangle 5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8D70FA-A803-8F4E-8CCB-C1DA47DE7158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69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2"/>
          <p:cNvSpPr>
            <a:spLocks noGrp="1"/>
          </p:cNvSpPr>
          <p:nvPr>
            <p:ph type="title" idx="4294967295"/>
          </p:nvPr>
        </p:nvSpPr>
        <p:spPr bwMode="auto">
          <a:xfrm>
            <a:off x="608013" y="0"/>
            <a:ext cx="4438650" cy="5127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sz="2000" b="1" dirty="0">
                <a:solidFill>
                  <a:schemeClr val="bg1"/>
                </a:solidFill>
                <a:latin typeface="Verdana" pitchFamily="34" charset="0"/>
              </a:rPr>
              <a:t>Een consistente applicatie</a:t>
            </a:r>
          </a:p>
        </p:txBody>
      </p:sp>
      <p:sp>
        <p:nvSpPr>
          <p:cNvPr id="5" name="Isosceles Triangle 4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940271-0BEB-7743-9A17-E463D9652F72}"/>
              </a:ext>
            </a:extLst>
          </p:cNvPr>
          <p:cNvSpPr txBox="1"/>
          <p:nvPr/>
        </p:nvSpPr>
        <p:spPr>
          <a:xfrm>
            <a:off x="4537171" y="512763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70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49275" y="0"/>
            <a:ext cx="448945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25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 alomtegenwoordige</a:t>
            </a:r>
            <a:r>
              <a:rPr kumimoji="0" lang="nl-NL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taal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Isosceles Triangle 31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39" name="Rectangle 38"/>
          <p:cNvSpPr>
            <a:spLocks noChangeAspect="1"/>
          </p:cNvSpPr>
          <p:nvPr/>
        </p:nvSpPr>
        <p:spPr>
          <a:xfrm>
            <a:off x="934115" y="1099813"/>
            <a:ext cx="1678971" cy="36458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t" anchorCtr="0"/>
          <a:lstStyle/>
          <a:p>
            <a:r>
              <a:rPr lang="nl-NL" sz="1000" b="0" dirty="0">
                <a:solidFill>
                  <a:schemeClr val="tx1"/>
                </a:solidFill>
              </a:rPr>
              <a:t>naam : string</a:t>
            </a:r>
          </a:p>
          <a:p>
            <a:r>
              <a:rPr lang="nl-NL" sz="1000" b="0" dirty="0">
                <a:solidFill>
                  <a:schemeClr val="tx1"/>
                </a:solidFill>
              </a:rPr>
              <a:t>adres : string</a:t>
            </a:r>
          </a:p>
        </p:txBody>
      </p:sp>
      <p:sp>
        <p:nvSpPr>
          <p:cNvPr id="40" name="Rectangle 39"/>
          <p:cNvSpPr>
            <a:spLocks noChangeAspect="1"/>
          </p:cNvSpPr>
          <p:nvPr/>
        </p:nvSpPr>
        <p:spPr>
          <a:xfrm>
            <a:off x="934114" y="935077"/>
            <a:ext cx="1678971" cy="16127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36000" rIns="91427" bIns="45712" rtlCol="0" anchor="ctr"/>
          <a:lstStyle/>
          <a:p>
            <a:pPr algn="ctr"/>
            <a:r>
              <a:rPr lang="nl-NL" sz="1000" b="1" dirty="0"/>
              <a:t>persoon</a:t>
            </a:r>
          </a:p>
        </p:txBody>
      </p:sp>
      <p:sp>
        <p:nvSpPr>
          <p:cNvPr id="41" name="Rectangle 40"/>
          <p:cNvSpPr>
            <a:spLocks noChangeAspect="1"/>
          </p:cNvSpPr>
          <p:nvPr/>
        </p:nvSpPr>
        <p:spPr>
          <a:xfrm>
            <a:off x="3131669" y="935077"/>
            <a:ext cx="1576914" cy="16127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36000" rIns="91427" bIns="45712" rtlCol="0" anchor="ctr"/>
          <a:lstStyle/>
          <a:p>
            <a:pPr algn="ctr"/>
            <a:r>
              <a:rPr lang="nl-NL" sz="1000" b="1" dirty="0"/>
              <a:t>product</a:t>
            </a:r>
          </a:p>
        </p:txBody>
      </p:sp>
      <p:sp>
        <p:nvSpPr>
          <p:cNvPr id="42" name="Rectangle 41"/>
          <p:cNvSpPr>
            <a:spLocks noChangeAspect="1"/>
          </p:cNvSpPr>
          <p:nvPr/>
        </p:nvSpPr>
        <p:spPr>
          <a:xfrm>
            <a:off x="3131669" y="1104602"/>
            <a:ext cx="1576916" cy="35979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t" anchorCtr="0"/>
          <a:lstStyle/>
          <a:p>
            <a:r>
              <a:rPr lang="nl-NL" sz="1000" b="0" dirty="0">
                <a:solidFill>
                  <a:schemeClr val="tx1"/>
                </a:solidFill>
              </a:rPr>
              <a:t>naam : string</a:t>
            </a:r>
          </a:p>
          <a:p>
            <a:r>
              <a:rPr lang="nl-NL" sz="1000" b="0" dirty="0">
                <a:solidFill>
                  <a:schemeClr val="tx1"/>
                </a:solidFill>
              </a:rPr>
              <a:t>prijs : </a:t>
            </a:r>
            <a:r>
              <a:rPr lang="nl-NL" sz="1000" b="0" dirty="0" err="1">
                <a:solidFill>
                  <a:schemeClr val="tx1"/>
                </a:solidFill>
              </a:rPr>
              <a:t>amount</a:t>
            </a:r>
            <a:endParaRPr lang="nl-NL" sz="1000" b="0" dirty="0">
              <a:solidFill>
                <a:schemeClr val="tx1"/>
              </a:solidFill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 bwMode="auto">
          <a:xfrm>
            <a:off x="593321" y="499495"/>
            <a:ext cx="4330558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25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000" dirty="0">
                <a:latin typeface="+mj-lt"/>
                <a:ea typeface="+mj-ea"/>
                <a:cs typeface="+mj-cs"/>
              </a:rPr>
              <a:t>Onduidelijke attributen: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 bwMode="auto">
          <a:xfrm>
            <a:off x="578639" y="1651602"/>
            <a:ext cx="4330558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25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000" dirty="0">
                <a:latin typeface="+mj-lt"/>
                <a:ea typeface="+mj-ea"/>
                <a:cs typeface="+mj-cs"/>
              </a:rPr>
              <a:t>Duidelijke attributen: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5" name="Rectangle 44"/>
          <p:cNvSpPr>
            <a:spLocks noChangeAspect="1"/>
          </p:cNvSpPr>
          <p:nvPr/>
        </p:nvSpPr>
        <p:spPr>
          <a:xfrm>
            <a:off x="3322167" y="2112985"/>
            <a:ext cx="1576914" cy="16127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36000" rIns="91427" bIns="45712" rtlCol="0" anchor="ctr"/>
          <a:lstStyle/>
          <a:p>
            <a:pPr algn="ctr"/>
            <a:r>
              <a:rPr lang="nl-NL" sz="1000" dirty="0"/>
              <a:t>product</a:t>
            </a:r>
          </a:p>
        </p:txBody>
      </p:sp>
      <p:sp>
        <p:nvSpPr>
          <p:cNvPr id="46" name="Rectangle 45"/>
          <p:cNvSpPr>
            <a:spLocks noChangeAspect="1"/>
          </p:cNvSpPr>
          <p:nvPr/>
        </p:nvSpPr>
        <p:spPr>
          <a:xfrm>
            <a:off x="3322167" y="2282510"/>
            <a:ext cx="1576916" cy="35979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t" anchorCtr="0"/>
          <a:lstStyle/>
          <a:p>
            <a:r>
              <a:rPr lang="nl-NL" sz="1000" b="0" dirty="0">
                <a:solidFill>
                  <a:schemeClr val="tx1"/>
                </a:solidFill>
              </a:rPr>
              <a:t>naam : string</a:t>
            </a:r>
          </a:p>
          <a:p>
            <a:r>
              <a:rPr lang="nl-NL" sz="1000" b="0" dirty="0">
                <a:solidFill>
                  <a:schemeClr val="tx1"/>
                </a:solidFill>
              </a:rPr>
              <a:t>prijs </a:t>
            </a:r>
            <a:r>
              <a:rPr lang="nl-NL" sz="1000" b="0" dirty="0" err="1">
                <a:solidFill>
                  <a:schemeClr val="tx1"/>
                </a:solidFill>
              </a:rPr>
              <a:t>incl.</a:t>
            </a:r>
            <a:r>
              <a:rPr lang="nl-NL" sz="1000" b="0" dirty="0">
                <a:solidFill>
                  <a:schemeClr val="tx1"/>
                </a:solidFill>
              </a:rPr>
              <a:t> btw: </a:t>
            </a:r>
            <a:r>
              <a:rPr lang="nl-NL" sz="1000" b="0" dirty="0" err="1">
                <a:solidFill>
                  <a:schemeClr val="tx1"/>
                </a:solidFill>
              </a:rPr>
              <a:t>amount</a:t>
            </a:r>
            <a:r>
              <a:rPr lang="nl-NL" sz="1000" b="0" dirty="0">
                <a:solidFill>
                  <a:schemeClr val="tx1"/>
                </a:solidFill>
              </a:rPr>
              <a:t> in €</a:t>
            </a:r>
          </a:p>
        </p:txBody>
      </p:sp>
      <p:sp>
        <p:nvSpPr>
          <p:cNvPr id="47" name="Rectangle 46"/>
          <p:cNvSpPr>
            <a:spLocks noChangeAspect="1"/>
          </p:cNvSpPr>
          <p:nvPr/>
        </p:nvSpPr>
        <p:spPr>
          <a:xfrm>
            <a:off x="934115" y="2277720"/>
            <a:ext cx="2023986" cy="125014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t" anchorCtr="0"/>
          <a:lstStyle/>
          <a:p>
            <a:r>
              <a:rPr lang="nl-NL" sz="1000" b="0" dirty="0">
                <a:solidFill>
                  <a:schemeClr val="tx1"/>
                </a:solidFill>
              </a:rPr>
              <a:t>voornaam : string [0..1]</a:t>
            </a:r>
          </a:p>
          <a:p>
            <a:r>
              <a:rPr lang="nl-NL" sz="1000" b="0" dirty="0">
                <a:solidFill>
                  <a:schemeClr val="tx1"/>
                </a:solidFill>
              </a:rPr>
              <a:t>tussenvoegsel : string [0..1]</a:t>
            </a:r>
          </a:p>
          <a:p>
            <a:r>
              <a:rPr lang="nl-NL" sz="1000" b="0" dirty="0">
                <a:solidFill>
                  <a:schemeClr val="tx1"/>
                </a:solidFill>
              </a:rPr>
              <a:t>achternaam : string</a:t>
            </a:r>
          </a:p>
          <a:p>
            <a:r>
              <a:rPr lang="nl-NL" sz="1000" b="0" dirty="0">
                <a:solidFill>
                  <a:schemeClr val="tx1"/>
                </a:solidFill>
              </a:rPr>
              <a:t>straat : string</a:t>
            </a:r>
          </a:p>
          <a:p>
            <a:r>
              <a:rPr lang="nl-NL" sz="1000" b="0" dirty="0">
                <a:solidFill>
                  <a:schemeClr val="tx1"/>
                </a:solidFill>
              </a:rPr>
              <a:t>huisnummer : integer</a:t>
            </a:r>
          </a:p>
          <a:p>
            <a:r>
              <a:rPr lang="nl-NL" sz="1000" b="0" dirty="0">
                <a:solidFill>
                  <a:schemeClr val="tx1"/>
                </a:solidFill>
              </a:rPr>
              <a:t>huisnummertoevoeging : string [0..1]</a:t>
            </a:r>
          </a:p>
          <a:p>
            <a:r>
              <a:rPr lang="nl-NL" sz="1000" b="0" dirty="0">
                <a:solidFill>
                  <a:schemeClr val="tx1"/>
                </a:solidFill>
              </a:rPr>
              <a:t>postcode : string</a:t>
            </a:r>
          </a:p>
          <a:p>
            <a:r>
              <a:rPr lang="nl-NL" sz="1000" b="0" dirty="0">
                <a:solidFill>
                  <a:schemeClr val="tx1"/>
                </a:solidFill>
              </a:rPr>
              <a:t>plaats : string</a:t>
            </a:r>
          </a:p>
          <a:p>
            <a:endParaRPr lang="nl-NL" sz="1000" b="0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>
            <a:spLocks noChangeAspect="1"/>
          </p:cNvSpPr>
          <p:nvPr/>
        </p:nvSpPr>
        <p:spPr>
          <a:xfrm>
            <a:off x="934114" y="2112985"/>
            <a:ext cx="2023986" cy="16127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36000" rIns="91427" bIns="45712" rtlCol="0" anchor="ctr"/>
          <a:lstStyle/>
          <a:p>
            <a:pPr algn="ctr"/>
            <a:r>
              <a:rPr lang="nl-NL" sz="1000" dirty="0"/>
              <a:t>persoon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E5A590-0003-9A47-A001-FC3C70B017E5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70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49275" y="0"/>
            <a:ext cx="448945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25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Conceptuele integriteit</a:t>
            </a:r>
          </a:p>
        </p:txBody>
      </p:sp>
      <p:sp>
        <p:nvSpPr>
          <p:cNvPr id="32" name="Isosceles Triangle 31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5F34B5-88BE-9A44-8AA2-E94642595130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71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4D20346-CFAF-AA48-8616-257258EF8FA3}"/>
              </a:ext>
            </a:extLst>
          </p:cNvPr>
          <p:cNvSpPr/>
          <p:nvPr/>
        </p:nvSpPr>
        <p:spPr>
          <a:xfrm>
            <a:off x="760413" y="1486323"/>
            <a:ext cx="657225" cy="1704975"/>
          </a:xfrm>
          <a:prstGeom prst="rect">
            <a:avLst/>
          </a:prstGeom>
          <a:solidFill>
            <a:schemeClr val="accent3">
              <a:lumMod val="50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/>
            <a:r>
              <a:rPr lang="nl-NL" sz="800" dirty="0">
                <a:solidFill>
                  <a:schemeClr val="tx1"/>
                </a:solidFill>
                <a:cs typeface="Arial" charset="0"/>
              </a:rPr>
              <a:t>inkoper</a:t>
            </a:r>
            <a:endParaRPr lang="nl-NL" sz="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C34A8FD-B73D-2246-83F7-ECD9D494836D}"/>
              </a:ext>
            </a:extLst>
          </p:cNvPr>
          <p:cNvSpPr>
            <a:spLocks noChangeAspect="1"/>
          </p:cNvSpPr>
          <p:nvPr/>
        </p:nvSpPr>
        <p:spPr>
          <a:xfrm>
            <a:off x="1941513" y="1279948"/>
            <a:ext cx="895350" cy="1524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r"/>
            <a:r>
              <a:rPr lang="nl-NL" sz="800" dirty="0">
                <a:solidFill>
                  <a:srgbClr val="000000"/>
                </a:solidFill>
                <a:cs typeface="Arial" charset="0"/>
              </a:rPr>
              <a:t>proces van bestelling: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7182CF8-653B-2D42-A221-00B1F891D433}"/>
              </a:ext>
            </a:extLst>
          </p:cNvPr>
          <p:cNvGrpSpPr/>
          <p:nvPr/>
        </p:nvGrpSpPr>
        <p:grpSpPr>
          <a:xfrm>
            <a:off x="791438" y="863317"/>
            <a:ext cx="572294" cy="329030"/>
            <a:chOff x="4384986" y="602064"/>
            <a:chExt cx="572294" cy="329030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D0D0D203-3DD9-4F40-8973-D22DC36840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84986" y="763989"/>
              <a:ext cx="571500" cy="167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/>
            <a:lstStyle/>
            <a:p>
              <a:pPr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b="0" dirty="0">
                <a:solidFill>
                  <a:schemeClr val="tx1"/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BFF34E2-ED93-A54E-BFBE-30D9F45168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85780" y="602064"/>
              <a:ext cx="571500" cy="1619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2518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dirty="0"/>
                <a:t>bestelling</a:t>
              </a:r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9ACB0B8E-8EDB-4A4F-93E0-D0E416D4802A}"/>
              </a:ext>
            </a:extLst>
          </p:cNvPr>
          <p:cNvSpPr/>
          <p:nvPr/>
        </p:nvSpPr>
        <p:spPr>
          <a:xfrm>
            <a:off x="3443288" y="1479973"/>
            <a:ext cx="788987" cy="1711325"/>
          </a:xfrm>
          <a:prstGeom prst="rect">
            <a:avLst/>
          </a:prstGeom>
          <a:solidFill>
            <a:schemeClr val="accent3">
              <a:lumMod val="50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/>
            <a:r>
              <a:rPr lang="nl-NL" sz="800">
                <a:solidFill>
                  <a:srgbClr val="000000"/>
                </a:solidFill>
                <a:cs typeface="Arial" charset="0"/>
              </a:rPr>
              <a:t>magazijn-</a:t>
            </a:r>
          </a:p>
          <a:p>
            <a:pPr algn="ctr"/>
            <a:r>
              <a:rPr lang="nl-NL" sz="800">
                <a:solidFill>
                  <a:srgbClr val="000000"/>
                </a:solidFill>
                <a:cs typeface="Arial" charset="0"/>
              </a:rPr>
              <a:t>medewerker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F77A86F-AA8D-5847-B03C-8BE14F65B9F4}"/>
              </a:ext>
            </a:extLst>
          </p:cNvPr>
          <p:cNvCxnSpPr>
            <a:stCxn id="74" idx="4"/>
            <a:endCxn id="92" idx="0"/>
          </p:cNvCxnSpPr>
          <p:nvPr/>
        </p:nvCxnSpPr>
        <p:spPr>
          <a:xfrm rot="16200000" flipH="1">
            <a:off x="906464" y="1972469"/>
            <a:ext cx="346075" cy="476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5F2137C4-F09A-0F47-BDB0-CE947528135C}"/>
              </a:ext>
            </a:extLst>
          </p:cNvPr>
          <p:cNvSpPr/>
          <p:nvPr/>
        </p:nvSpPr>
        <p:spPr>
          <a:xfrm>
            <a:off x="974726" y="1597026"/>
            <a:ext cx="204787" cy="20478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sz="80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2859CE59-30AE-0E41-BD0F-93AC006819CB}"/>
              </a:ext>
            </a:extLst>
          </p:cNvPr>
          <p:cNvCxnSpPr/>
          <p:nvPr/>
        </p:nvCxnSpPr>
        <p:spPr>
          <a:xfrm>
            <a:off x="1284288" y="2241550"/>
            <a:ext cx="184150" cy="15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B74F006-B0F2-5944-A45E-6ACF074AC599}"/>
              </a:ext>
            </a:extLst>
          </p:cNvPr>
          <p:cNvCxnSpPr>
            <a:endCxn id="78" idx="1"/>
          </p:cNvCxnSpPr>
          <p:nvPr/>
        </p:nvCxnSpPr>
        <p:spPr>
          <a:xfrm>
            <a:off x="1489075" y="1963738"/>
            <a:ext cx="2033588" cy="476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C693DC5F-251D-974E-848D-4F79BE386932}"/>
              </a:ext>
            </a:extLst>
          </p:cNvPr>
          <p:cNvSpPr>
            <a:spLocks noChangeAspect="1"/>
          </p:cNvSpPr>
          <p:nvPr/>
        </p:nvSpPr>
        <p:spPr>
          <a:xfrm>
            <a:off x="1949450" y="1816100"/>
            <a:ext cx="444500" cy="1524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r"/>
            <a:r>
              <a:rPr lang="nl-NL" sz="800" dirty="0">
                <a:solidFill>
                  <a:srgbClr val="000000"/>
                </a:solidFill>
                <a:cs typeface="Arial" charset="0"/>
              </a:rPr>
              <a:t>te versturen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6029455D-11A9-2044-9A45-30E17DC7DB15}"/>
              </a:ext>
            </a:extLst>
          </p:cNvPr>
          <p:cNvSpPr/>
          <p:nvPr/>
        </p:nvSpPr>
        <p:spPr>
          <a:xfrm>
            <a:off x="3522663" y="1811338"/>
            <a:ext cx="657225" cy="312737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6000" anchor="ctr" anchorCtr="1"/>
          <a:lstStyle/>
          <a:p>
            <a:pPr algn="ctr"/>
            <a:r>
              <a:rPr lang="nl-NL" sz="800" dirty="0">
                <a:solidFill>
                  <a:schemeClr val="bg1"/>
                </a:solidFill>
                <a:cs typeface="Arial" charset="0"/>
              </a:rPr>
              <a:t>bestelling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  <a:cs typeface="Arial" charset="0"/>
              </a:rPr>
              <a:t>versturen…</a:t>
            </a:r>
          </a:p>
        </p:txBody>
      </p:sp>
      <p:grpSp>
        <p:nvGrpSpPr>
          <p:cNvPr id="79" name="Group 83">
            <a:extLst>
              <a:ext uri="{FF2B5EF4-FFF2-40B4-BE49-F238E27FC236}">
                <a16:creationId xmlns:a16="http://schemas.microsoft.com/office/drawing/2014/main" id="{39A32E25-97F9-3C4D-BC14-6DB7E8F9A333}"/>
              </a:ext>
            </a:extLst>
          </p:cNvPr>
          <p:cNvGrpSpPr>
            <a:grpSpLocks/>
          </p:cNvGrpSpPr>
          <p:nvPr/>
        </p:nvGrpSpPr>
        <p:grpSpPr bwMode="auto">
          <a:xfrm>
            <a:off x="4764940" y="2139950"/>
            <a:ext cx="203200" cy="203200"/>
            <a:chOff x="2357619" y="3936950"/>
            <a:chExt cx="216000" cy="2160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3AC9A3C-1C32-2540-A65F-9ABD6767CEDD}"/>
                </a:ext>
              </a:extLst>
            </p:cNvPr>
            <p:cNvSpPr/>
            <p:nvPr/>
          </p:nvSpPr>
          <p:spPr>
            <a:xfrm>
              <a:off x="2357619" y="3936950"/>
              <a:ext cx="216000" cy="216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 sz="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C99A826-C7E6-9942-9C78-94554606E6BE}"/>
                </a:ext>
              </a:extLst>
            </p:cNvPr>
            <p:cNvSpPr/>
            <p:nvPr/>
          </p:nvSpPr>
          <p:spPr>
            <a:xfrm>
              <a:off x="2391184" y="3977635"/>
              <a:ext cx="143438" cy="14343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 sz="8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0548864D-67B5-D44B-9884-F22B625825AD}"/>
              </a:ext>
            </a:extLst>
          </p:cNvPr>
          <p:cNvSpPr/>
          <p:nvPr/>
        </p:nvSpPr>
        <p:spPr>
          <a:xfrm>
            <a:off x="1752600" y="2371725"/>
            <a:ext cx="582613" cy="319088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6000" anchor="ctr" anchorCtr="1"/>
          <a:lstStyle/>
          <a:p>
            <a:pPr algn="ctr"/>
            <a:r>
              <a:rPr lang="nl-NL" sz="800">
                <a:solidFill>
                  <a:schemeClr val="bg1"/>
                </a:solidFill>
                <a:cs typeface="Arial" charset="0"/>
              </a:rPr>
              <a:t>factuur versturen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9325DF61-EAA5-084E-A58A-91096A118870}"/>
              </a:ext>
            </a:extLst>
          </p:cNvPr>
          <p:cNvCxnSpPr>
            <a:stCxn id="87" idx="3"/>
          </p:cNvCxnSpPr>
          <p:nvPr/>
        </p:nvCxnSpPr>
        <p:spPr>
          <a:xfrm>
            <a:off x="3279775" y="2533650"/>
            <a:ext cx="1171575" cy="952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5B4CDA42-42BD-5D46-B316-A234963BDD80}"/>
              </a:ext>
            </a:extLst>
          </p:cNvPr>
          <p:cNvSpPr>
            <a:spLocks noChangeAspect="1"/>
          </p:cNvSpPr>
          <p:nvPr/>
        </p:nvSpPr>
        <p:spPr>
          <a:xfrm>
            <a:off x="3386138" y="2517775"/>
            <a:ext cx="895350" cy="153988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nl-NL" sz="800">
                <a:solidFill>
                  <a:srgbClr val="000000"/>
                </a:solidFill>
                <a:cs typeface="Arial" charset="0"/>
              </a:rPr>
              <a:t>betaald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5D3942E9-8EEC-7846-942F-F5B0B2214F22}"/>
              </a:ext>
            </a:extLst>
          </p:cNvPr>
          <p:cNvCxnSpPr>
            <a:stCxn id="82" idx="3"/>
            <a:endCxn id="87" idx="1"/>
          </p:cNvCxnSpPr>
          <p:nvPr/>
        </p:nvCxnSpPr>
        <p:spPr>
          <a:xfrm>
            <a:off x="2335213" y="2532063"/>
            <a:ext cx="287337" cy="317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006B73E3-B22D-DA40-8638-723C6AEE8560}"/>
              </a:ext>
            </a:extLst>
          </p:cNvPr>
          <p:cNvSpPr>
            <a:spLocks noChangeAspect="1"/>
          </p:cNvSpPr>
          <p:nvPr/>
        </p:nvSpPr>
        <p:spPr>
          <a:xfrm>
            <a:off x="2313780" y="2544763"/>
            <a:ext cx="201613" cy="150812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anchor="ctr" anchorCtr="0"/>
          <a:lstStyle/>
          <a:p>
            <a:pPr algn="r"/>
            <a:r>
              <a:rPr lang="nl-NL" sz="800" dirty="0">
                <a:solidFill>
                  <a:srgbClr val="000000"/>
                </a:solidFill>
                <a:cs typeface="Arial" charset="0"/>
              </a:rPr>
              <a:t>te betalen</a:t>
            </a:r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C052089F-924C-004A-8C3F-A3450E9E709F}"/>
              </a:ext>
            </a:extLst>
          </p:cNvPr>
          <p:cNvSpPr/>
          <p:nvPr/>
        </p:nvSpPr>
        <p:spPr>
          <a:xfrm>
            <a:off x="2622550" y="2371725"/>
            <a:ext cx="657225" cy="323850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6000" anchor="ctr" anchorCtr="1"/>
          <a:lstStyle/>
          <a:p>
            <a:pPr algn="ctr"/>
            <a:r>
              <a:rPr lang="nl-NL" sz="800" dirty="0">
                <a:solidFill>
                  <a:schemeClr val="bg1"/>
                </a:solidFill>
                <a:cs typeface="Arial" charset="0"/>
              </a:rPr>
              <a:t>betaling koppelen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87757F78-9D8A-8D41-AC34-AEA5CF771857}"/>
              </a:ext>
            </a:extLst>
          </p:cNvPr>
          <p:cNvCxnSpPr/>
          <p:nvPr/>
        </p:nvCxnSpPr>
        <p:spPr>
          <a:xfrm>
            <a:off x="1489075" y="2533650"/>
            <a:ext cx="265113" cy="15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730E3CC2-2849-ED46-AC86-76F7C7A57892}"/>
              </a:ext>
            </a:extLst>
          </p:cNvPr>
          <p:cNvCxnSpPr/>
          <p:nvPr/>
        </p:nvCxnSpPr>
        <p:spPr>
          <a:xfrm rot="5400000">
            <a:off x="1137444" y="2248694"/>
            <a:ext cx="70326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22AEDA7E-67E6-1940-8444-B8458A28863B}"/>
              </a:ext>
            </a:extLst>
          </p:cNvPr>
          <p:cNvSpPr>
            <a:spLocks noChangeAspect="1"/>
          </p:cNvSpPr>
          <p:nvPr/>
        </p:nvSpPr>
        <p:spPr>
          <a:xfrm>
            <a:off x="1336675" y="2560267"/>
            <a:ext cx="446088" cy="1524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anchor="ctr" anchorCtr="0"/>
          <a:lstStyle/>
          <a:p>
            <a:pPr algn="r"/>
            <a:r>
              <a:rPr lang="nl-NL" sz="800" dirty="0">
                <a:solidFill>
                  <a:srgbClr val="000000"/>
                </a:solidFill>
                <a:cs typeface="Arial" charset="0"/>
              </a:rPr>
              <a:t>te factureren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26D3EDE7-F9D2-F34D-817F-780C38D34012}"/>
              </a:ext>
            </a:extLst>
          </p:cNvPr>
          <p:cNvCxnSpPr/>
          <p:nvPr/>
        </p:nvCxnSpPr>
        <p:spPr>
          <a:xfrm>
            <a:off x="4159250" y="1963738"/>
            <a:ext cx="292100" cy="158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6D9E0389-1227-EC42-9289-0A6FF2132C8B}"/>
              </a:ext>
            </a:extLst>
          </p:cNvPr>
          <p:cNvSpPr/>
          <p:nvPr/>
        </p:nvSpPr>
        <p:spPr>
          <a:xfrm>
            <a:off x="827088" y="2147888"/>
            <a:ext cx="509587" cy="188912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6000" anchor="ctr" anchorCtr="1"/>
          <a:lstStyle/>
          <a:p>
            <a:pPr algn="ctr"/>
            <a:r>
              <a:rPr lang="nl-NL" sz="800" dirty="0">
                <a:solidFill>
                  <a:schemeClr val="bg1"/>
                </a:solidFill>
                <a:cs typeface="Arial" charset="0"/>
              </a:rPr>
              <a:t>bestellen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C3CF7FE-BC70-074B-B5C3-339037666F41}"/>
              </a:ext>
            </a:extLst>
          </p:cNvPr>
          <p:cNvSpPr>
            <a:spLocks noChangeAspect="1"/>
          </p:cNvSpPr>
          <p:nvPr/>
        </p:nvSpPr>
        <p:spPr>
          <a:xfrm>
            <a:off x="4058028" y="1657728"/>
            <a:ext cx="446087" cy="150812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anchor="ctr" anchorCtr="1"/>
          <a:lstStyle/>
          <a:p>
            <a:pPr algn="r"/>
            <a:r>
              <a:rPr lang="nl-NL" sz="800" dirty="0">
                <a:solidFill>
                  <a:srgbClr val="000000"/>
                </a:solidFill>
                <a:cs typeface="Arial" charset="0"/>
              </a:rPr>
              <a:t>verstuurd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47FB77D-5946-6D44-A903-B5F78248299A}"/>
              </a:ext>
            </a:extLst>
          </p:cNvPr>
          <p:cNvCxnSpPr>
            <a:endCxn id="80" idx="2"/>
          </p:cNvCxnSpPr>
          <p:nvPr/>
        </p:nvCxnSpPr>
        <p:spPr>
          <a:xfrm>
            <a:off x="4468813" y="2235200"/>
            <a:ext cx="296127" cy="635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B78B34B5-2099-F44F-BAAE-48CFD05396F2}"/>
              </a:ext>
            </a:extLst>
          </p:cNvPr>
          <p:cNvCxnSpPr/>
          <p:nvPr/>
        </p:nvCxnSpPr>
        <p:spPr>
          <a:xfrm rot="16200000" flipH="1">
            <a:off x="4133056" y="2262982"/>
            <a:ext cx="674687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AA94571C-856B-FC41-9C12-09A96F4EB863}"/>
              </a:ext>
            </a:extLst>
          </p:cNvPr>
          <p:cNvSpPr>
            <a:spLocks noChangeAspect="1"/>
          </p:cNvSpPr>
          <p:nvPr/>
        </p:nvSpPr>
        <p:spPr>
          <a:xfrm>
            <a:off x="4689447" y="1777259"/>
            <a:ext cx="446087" cy="150812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anchor="ctr" anchorCtr="1"/>
          <a:lstStyle/>
          <a:p>
            <a:pPr algn="r"/>
            <a:r>
              <a:rPr lang="nl-NL" sz="800" dirty="0">
                <a:solidFill>
                  <a:srgbClr val="000000"/>
                </a:solidFill>
                <a:cs typeface="Arial" charset="0"/>
              </a:rPr>
              <a:t>afgehandeld</a:t>
            </a:r>
          </a:p>
          <a:p>
            <a:pPr algn="r"/>
            <a:endParaRPr lang="nl-NL" sz="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D93423B8-485F-DF4D-A24C-43EC1F504BB6}"/>
              </a:ext>
            </a:extLst>
          </p:cNvPr>
          <p:cNvSpPr>
            <a:spLocks noChangeAspect="1"/>
          </p:cNvSpPr>
          <p:nvPr/>
        </p:nvSpPr>
        <p:spPr>
          <a:xfrm>
            <a:off x="761919" y="1852004"/>
            <a:ext cx="639923" cy="153988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r>
              <a:rPr lang="nl-NL" sz="800" dirty="0">
                <a:solidFill>
                  <a:srgbClr val="000000"/>
                </a:solidFill>
                <a:cs typeface="Arial" charset="0"/>
              </a:rPr>
              <a:t>winkelwagen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sosceles Triangle 31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49275" y="-27312"/>
            <a:ext cx="448945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25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400" dirty="0">
                <a:latin typeface="+mj-lt"/>
                <a:ea typeface="+mj-ea"/>
                <a:cs typeface="+mj-cs"/>
              </a:rPr>
              <a:t>Moment van </a:t>
            </a:r>
            <a:r>
              <a:rPr lang="nl-NL" sz="2400" dirty="0" err="1">
                <a:latin typeface="+mj-lt"/>
                <a:ea typeface="+mj-ea"/>
                <a:cs typeface="+mj-cs"/>
              </a:rPr>
              <a:t>v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oorwaarde</a:t>
            </a:r>
            <a:r>
              <a:rPr kumimoji="0" lang="nl-NL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afdwingen -</a:t>
            </a:r>
            <a:endParaRPr lang="nl-NL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25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25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Altijd en direct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847CE4-AD23-464F-88F0-292AC9B35184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72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49275" y="-110513"/>
            <a:ext cx="448945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25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Moment voorwaarde</a:t>
            </a:r>
            <a:r>
              <a:rPr kumimoji="0" lang="nl-NL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afdwingen</a:t>
            </a:r>
            <a:r>
              <a:rPr lang="nl-NL" sz="2400" dirty="0">
                <a:latin typeface="+mj-lt"/>
                <a:ea typeface="+mj-ea"/>
                <a:cs typeface="+mj-cs"/>
              </a:rPr>
              <a:t> -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25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Vóór het opslaan</a:t>
            </a:r>
          </a:p>
        </p:txBody>
      </p:sp>
      <p:grpSp>
        <p:nvGrpSpPr>
          <p:cNvPr id="8" name="Group 74"/>
          <p:cNvGrpSpPr/>
          <p:nvPr/>
        </p:nvGrpSpPr>
        <p:grpSpPr>
          <a:xfrm>
            <a:off x="976094" y="721726"/>
            <a:ext cx="831850" cy="342238"/>
            <a:chOff x="1103373" y="2195477"/>
            <a:chExt cx="831850" cy="342238"/>
          </a:xfrm>
        </p:grpSpPr>
        <p:sp>
          <p:nvSpPr>
            <p:cNvPr id="23" name="Rectangle 22"/>
            <p:cNvSpPr>
              <a:spLocks noChangeAspect="1"/>
            </p:cNvSpPr>
            <p:nvPr/>
          </p:nvSpPr>
          <p:spPr>
            <a:xfrm>
              <a:off x="1103373" y="2195477"/>
              <a:ext cx="831850" cy="1603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/>
              <a:r>
                <a:rPr lang="nl-NL" sz="900" dirty="0">
                  <a:solidFill>
                    <a:srgbClr val="FFFFFF"/>
                  </a:solidFill>
                  <a:cs typeface="Arial" charset="0"/>
                </a:rPr>
                <a:t>bestelling</a:t>
              </a:r>
            </a:p>
          </p:txBody>
        </p: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1103373" y="2355815"/>
              <a:ext cx="831850" cy="1819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/>
            <a:lstStyle/>
            <a:p>
              <a:endParaRPr lang="nl-NL" sz="900" b="0" dirty="0">
                <a:solidFill>
                  <a:schemeClr val="tx1"/>
                </a:solidFill>
                <a:cs typeface="Arial" charset="0"/>
              </a:endParaRPr>
            </a:p>
          </p:txBody>
        </p:sp>
      </p:grpSp>
      <p:sp>
        <p:nvSpPr>
          <p:cNvPr id="32" name="Isosceles Triangle 31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grpSp>
        <p:nvGrpSpPr>
          <p:cNvPr id="25" name="Group 36"/>
          <p:cNvGrpSpPr/>
          <p:nvPr/>
        </p:nvGrpSpPr>
        <p:grpSpPr>
          <a:xfrm>
            <a:off x="1879198" y="724874"/>
            <a:ext cx="1452746" cy="339090"/>
            <a:chOff x="2360429" y="2227262"/>
            <a:chExt cx="1452746" cy="339090"/>
          </a:xfrm>
        </p:grpSpPr>
        <p:grpSp>
          <p:nvGrpSpPr>
            <p:cNvPr id="26" name="Group 33"/>
            <p:cNvGrpSpPr>
              <a:grpSpLocks/>
            </p:cNvGrpSpPr>
            <p:nvPr/>
          </p:nvGrpSpPr>
          <p:grpSpPr bwMode="auto">
            <a:xfrm>
              <a:off x="2360429" y="2227262"/>
              <a:ext cx="874050" cy="161926"/>
              <a:chOff x="2365094" y="2226601"/>
              <a:chExt cx="874050" cy="161656"/>
            </a:xfrm>
          </p:grpSpPr>
          <p:cxnSp>
            <p:nvCxnSpPr>
              <p:cNvPr id="37" name="Straight Arrow Connector 36"/>
              <p:cNvCxnSpPr>
                <a:cxnSpLocks/>
              </p:cNvCxnSpPr>
              <p:nvPr/>
            </p:nvCxnSpPr>
            <p:spPr>
              <a:xfrm flipV="1">
                <a:off x="2365094" y="2379029"/>
                <a:ext cx="874050" cy="4504"/>
              </a:xfrm>
              <a:prstGeom prst="straightConnector1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headEnd type="diamond" w="lg" len="lg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ectangle 37"/>
              <p:cNvSpPr>
                <a:spLocks noChangeAspect="1"/>
              </p:cNvSpPr>
              <p:nvPr/>
            </p:nvSpPr>
            <p:spPr>
              <a:xfrm>
                <a:off x="2766610" y="2226601"/>
                <a:ext cx="187093" cy="161656"/>
              </a:xfrm>
              <a:prstGeom prst="rect">
                <a:avLst/>
              </a:prstGeom>
              <a:noFill/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 anchorCtr="1"/>
              <a:lstStyle/>
              <a:p>
                <a:r>
                  <a:rPr lang="nl-NL" sz="700" dirty="0">
                    <a:solidFill>
                      <a:schemeClr val="accent1">
                        <a:lumMod val="75000"/>
                      </a:schemeClr>
                    </a:solidFill>
                    <a:latin typeface="Verdana" pitchFamily="34" charset="0"/>
                    <a:cs typeface="Arial" charset="0"/>
                  </a:rPr>
                  <a:t>1..*</a:t>
                </a:r>
              </a:p>
            </p:txBody>
          </p:sp>
        </p:grpSp>
        <p:sp>
          <p:nvSpPr>
            <p:cNvPr id="35" name="Rectangle 34"/>
            <p:cNvSpPr>
              <a:spLocks noChangeAspect="1"/>
            </p:cNvSpPr>
            <p:nvPr/>
          </p:nvSpPr>
          <p:spPr>
            <a:xfrm>
              <a:off x="2970213" y="2228850"/>
              <a:ext cx="842962" cy="1603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/>
              <a:r>
                <a:rPr lang="nl-NL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bestelregel</a:t>
              </a:r>
            </a:p>
          </p:txBody>
        </p:sp>
        <p:sp>
          <p:nvSpPr>
            <p:cNvPr id="36" name="Rectangle 35"/>
            <p:cNvSpPr>
              <a:spLocks noChangeAspect="1"/>
            </p:cNvSpPr>
            <p:nvPr/>
          </p:nvSpPr>
          <p:spPr>
            <a:xfrm>
              <a:off x="2970213" y="2389188"/>
              <a:ext cx="842962" cy="1771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/>
            <a:lstStyle/>
            <a:p>
              <a:endParaRPr lang="nl-NL" sz="700" b="0">
                <a:solidFill>
                  <a:schemeClr val="tx1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5E74987D-ACDB-CB4A-963A-280B3C3C8AFF}"/>
              </a:ext>
            </a:extLst>
          </p:cNvPr>
          <p:cNvSpPr txBox="1"/>
          <p:nvPr/>
        </p:nvSpPr>
        <p:spPr>
          <a:xfrm>
            <a:off x="4567933" y="225113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72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9609A40-6AC6-F34E-8A79-6A5234332542}"/>
              </a:ext>
            </a:extLst>
          </p:cNvPr>
          <p:cNvSpPr/>
          <p:nvPr/>
        </p:nvSpPr>
        <p:spPr>
          <a:xfrm>
            <a:off x="2837354" y="1494266"/>
            <a:ext cx="1106967" cy="1661562"/>
          </a:xfrm>
          <a:prstGeom prst="rect">
            <a:avLst/>
          </a:prstGeom>
          <a:solidFill>
            <a:schemeClr val="accent3">
              <a:lumMod val="50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/>
            <a:r>
              <a:rPr lang="nl-NL" sz="900">
                <a:solidFill>
                  <a:schemeClr val="tx1"/>
                </a:solidFill>
                <a:cs typeface="Arial" charset="0"/>
              </a:rPr>
              <a:t>magazijnmedewerker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952F89F-2CE0-F448-B0C8-133D7D928656}"/>
              </a:ext>
            </a:extLst>
          </p:cNvPr>
          <p:cNvSpPr/>
          <p:nvPr/>
        </p:nvSpPr>
        <p:spPr>
          <a:xfrm>
            <a:off x="1234864" y="1494266"/>
            <a:ext cx="1146159" cy="1661562"/>
          </a:xfrm>
          <a:prstGeom prst="rect">
            <a:avLst/>
          </a:prstGeom>
          <a:solidFill>
            <a:schemeClr val="accent3">
              <a:lumMod val="50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/>
            <a:r>
              <a:rPr lang="nl-NL" sz="900" dirty="0">
                <a:solidFill>
                  <a:schemeClr val="tx1"/>
                </a:solidFill>
                <a:cs typeface="Arial" charset="0"/>
              </a:rPr>
              <a:t>inkoper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C7C2043-C235-F74F-BF68-C52A872DA1A8}"/>
              </a:ext>
            </a:extLst>
          </p:cNvPr>
          <p:cNvCxnSpPr>
            <a:cxnSpLocks/>
            <a:stCxn id="50" idx="4"/>
            <a:endCxn id="49" idx="0"/>
          </p:cNvCxnSpPr>
          <p:nvPr/>
        </p:nvCxnSpPr>
        <p:spPr bwMode="auto">
          <a:xfrm>
            <a:off x="1807505" y="1940093"/>
            <a:ext cx="793" cy="23940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BF371E13-8F81-A348-BBC1-103784ACDF4F}"/>
              </a:ext>
            </a:extLst>
          </p:cNvPr>
          <p:cNvSpPr>
            <a:spLocks noChangeAspect="1"/>
          </p:cNvSpPr>
          <p:nvPr/>
        </p:nvSpPr>
        <p:spPr bwMode="auto">
          <a:xfrm>
            <a:off x="1706994" y="1915765"/>
            <a:ext cx="880718" cy="16033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r>
              <a:rPr lang="nl-NL" sz="900" dirty="0">
                <a:solidFill>
                  <a:schemeClr val="tx1"/>
                </a:solidFill>
                <a:cs typeface="Arial" charset="0"/>
              </a:rPr>
              <a:t>winkelwagen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ED03BE13-EA67-874B-911D-213932CC97C2}"/>
              </a:ext>
            </a:extLst>
          </p:cNvPr>
          <p:cNvSpPr/>
          <p:nvPr/>
        </p:nvSpPr>
        <p:spPr>
          <a:xfrm>
            <a:off x="1461976" y="2179501"/>
            <a:ext cx="692644" cy="288135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900" dirty="0">
                <a:solidFill>
                  <a:schemeClr val="bg1"/>
                </a:solidFill>
                <a:cs typeface="Arial" charset="0"/>
              </a:rPr>
              <a:t>winkelwagen vullen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BCA08E8-B7B6-894C-8797-6B70FFD0E598}"/>
              </a:ext>
            </a:extLst>
          </p:cNvPr>
          <p:cNvSpPr/>
          <p:nvPr/>
        </p:nvSpPr>
        <p:spPr>
          <a:xfrm>
            <a:off x="1698761" y="1724195"/>
            <a:ext cx="217487" cy="2159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sz="9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6CFE5A3-1300-CE42-A71E-8B44CE50A972}"/>
              </a:ext>
            </a:extLst>
          </p:cNvPr>
          <p:cNvCxnSpPr>
            <a:cxnSpLocks/>
            <a:stCxn id="49" idx="2"/>
            <a:endCxn id="53" idx="0"/>
          </p:cNvCxnSpPr>
          <p:nvPr/>
        </p:nvCxnSpPr>
        <p:spPr bwMode="auto">
          <a:xfrm>
            <a:off x="1808298" y="2467639"/>
            <a:ext cx="0" cy="33576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A4CA38DD-3F35-3244-89BB-167295DD0C5F}"/>
              </a:ext>
            </a:extLst>
          </p:cNvPr>
          <p:cNvSpPr>
            <a:spLocks noChangeAspect="1"/>
          </p:cNvSpPr>
          <p:nvPr/>
        </p:nvSpPr>
        <p:spPr bwMode="auto">
          <a:xfrm>
            <a:off x="1605098" y="2502403"/>
            <a:ext cx="946150" cy="160336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r>
              <a:rPr lang="nl-NL" sz="900" dirty="0">
                <a:solidFill>
                  <a:schemeClr val="tx1"/>
                </a:solidFill>
                <a:cs typeface="Arial" charset="0"/>
              </a:rPr>
              <a:t>te betalen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80480F05-5B4B-B44F-B192-CCBD717D1422}"/>
              </a:ext>
            </a:extLst>
          </p:cNvPr>
          <p:cNvSpPr/>
          <p:nvPr/>
        </p:nvSpPr>
        <p:spPr>
          <a:xfrm>
            <a:off x="1538423" y="2803398"/>
            <a:ext cx="539750" cy="198438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900" dirty="0">
                <a:solidFill>
                  <a:schemeClr val="bg1"/>
                </a:solidFill>
                <a:cs typeface="Arial" charset="0"/>
              </a:rPr>
              <a:t>betalen…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B4C33C8-660B-9142-A89A-3169FE22FFD1}"/>
              </a:ext>
            </a:extLst>
          </p:cNvPr>
          <p:cNvGrpSpPr>
            <a:grpSpLocks/>
          </p:cNvGrpSpPr>
          <p:nvPr/>
        </p:nvGrpSpPr>
        <p:grpSpPr bwMode="auto">
          <a:xfrm>
            <a:off x="2078173" y="2751370"/>
            <a:ext cx="1527254" cy="161925"/>
            <a:chOff x="1660621" y="2129768"/>
            <a:chExt cx="1527256" cy="161923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3A561675-6892-0543-A411-814BF1F40949}"/>
                </a:ext>
              </a:extLst>
            </p:cNvPr>
            <p:cNvCxnSpPr>
              <a:stCxn id="53" idx="3"/>
              <a:endCxn id="57" idx="1"/>
            </p:cNvCxnSpPr>
            <p:nvPr/>
          </p:nvCxnSpPr>
          <p:spPr>
            <a:xfrm>
              <a:off x="1660621" y="2281012"/>
              <a:ext cx="982200" cy="1531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995F122-5427-3140-B9CB-A971655EDE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16390" y="2129768"/>
              <a:ext cx="471487" cy="161923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/>
            <a:lstStyle/>
            <a:p>
              <a:pPr algn="r"/>
              <a:r>
                <a:rPr lang="nl-NL" sz="900" dirty="0">
                  <a:solidFill>
                    <a:schemeClr val="tx1"/>
                  </a:solidFill>
                  <a:cs typeface="Arial" charset="0"/>
                </a:rPr>
                <a:t>betaald</a:t>
              </a:r>
            </a:p>
          </p:txBody>
        </p:sp>
      </p:grp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1DC0EC8D-68BB-7A4A-B5A4-8D587D5B5F89}"/>
              </a:ext>
            </a:extLst>
          </p:cNvPr>
          <p:cNvSpPr/>
          <p:nvPr/>
        </p:nvSpPr>
        <p:spPr>
          <a:xfrm>
            <a:off x="3060372" y="2809692"/>
            <a:ext cx="693738" cy="188912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900" dirty="0">
                <a:solidFill>
                  <a:schemeClr val="bg1"/>
                </a:solidFill>
                <a:cs typeface="Arial" charset="0"/>
              </a:rPr>
              <a:t>versturen…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68D50A8-AE9F-3A49-8043-7D593C39F8BD}"/>
              </a:ext>
            </a:extLst>
          </p:cNvPr>
          <p:cNvSpPr>
            <a:spLocks noChangeAspect="1"/>
          </p:cNvSpPr>
          <p:nvPr/>
        </p:nvSpPr>
        <p:spPr>
          <a:xfrm>
            <a:off x="2112501" y="1268218"/>
            <a:ext cx="947738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r"/>
            <a:r>
              <a:rPr lang="nl-NL" sz="900" dirty="0">
                <a:solidFill>
                  <a:schemeClr val="tx1"/>
                </a:solidFill>
                <a:cs typeface="Arial" charset="0"/>
              </a:rPr>
              <a:t>proces van bestelling: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6D920A8-2C21-5D4C-9F37-DE61DFC577A0}"/>
              </a:ext>
            </a:extLst>
          </p:cNvPr>
          <p:cNvGrpSpPr/>
          <p:nvPr/>
        </p:nvGrpSpPr>
        <p:grpSpPr>
          <a:xfrm>
            <a:off x="3303557" y="2998603"/>
            <a:ext cx="798107" cy="534804"/>
            <a:chOff x="4058327" y="2365557"/>
            <a:chExt cx="798107" cy="534804"/>
          </a:xfrm>
        </p:grpSpPr>
        <p:grpSp>
          <p:nvGrpSpPr>
            <p:cNvPr id="60" name="Group 31">
              <a:extLst>
                <a:ext uri="{FF2B5EF4-FFF2-40B4-BE49-F238E27FC236}">
                  <a16:creationId xmlns:a16="http://schemas.microsoft.com/office/drawing/2014/main" id="{73747473-272E-9C4B-A38E-0F2D214199D3}"/>
                </a:ext>
              </a:extLst>
            </p:cNvPr>
            <p:cNvGrpSpPr/>
            <p:nvPr/>
          </p:nvGrpSpPr>
          <p:grpSpPr>
            <a:xfrm>
              <a:off x="4058327" y="2684461"/>
              <a:ext cx="798107" cy="215900"/>
              <a:chOff x="2840037" y="2543177"/>
              <a:chExt cx="798107" cy="2159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7FF2FEC-5FF7-EB43-AD85-58F2BF6F384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96794" y="2546350"/>
                <a:ext cx="641350" cy="161925"/>
              </a:xfrm>
              <a:prstGeom prst="rect">
                <a:avLst/>
              </a:prstGeom>
              <a:noFill/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 anchorCtr="1"/>
              <a:lstStyle/>
              <a:p>
                <a:pPr algn="r"/>
                <a:r>
                  <a:rPr lang="nl-NL" sz="900" dirty="0">
                    <a:solidFill>
                      <a:schemeClr val="tx1"/>
                    </a:solidFill>
                    <a:cs typeface="Arial" charset="0"/>
                  </a:rPr>
                  <a:t>verstuurd</a:t>
                </a:r>
              </a:p>
            </p:txBody>
          </p:sp>
          <p:grpSp>
            <p:nvGrpSpPr>
              <p:cNvPr id="63" name="Group 83">
                <a:extLst>
                  <a:ext uri="{FF2B5EF4-FFF2-40B4-BE49-F238E27FC236}">
                    <a16:creationId xmlns:a16="http://schemas.microsoft.com/office/drawing/2014/main" id="{95AD3C72-A661-FB46-9B73-1AE29362B8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0037" y="2543177"/>
                <a:ext cx="215900" cy="215900"/>
                <a:chOff x="2357619" y="3937143"/>
                <a:chExt cx="215905" cy="215807"/>
              </a:xfrm>
            </p:grpSpPr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8D38801E-EBB2-2447-89ED-EA1773D6AD9B}"/>
                    </a:ext>
                  </a:extLst>
                </p:cNvPr>
                <p:cNvSpPr/>
                <p:nvPr/>
              </p:nvSpPr>
              <p:spPr>
                <a:xfrm>
                  <a:off x="2357619" y="3937143"/>
                  <a:ext cx="215905" cy="215807"/>
                </a:xfrm>
                <a:prstGeom prst="ellipse">
                  <a:avLst/>
                </a:prstGeom>
                <a:noFill/>
                <a:ln w="25400">
                  <a:solidFill>
                    <a:schemeClr val="accent2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nl-NL" sz="900" b="0">
                    <a:solidFill>
                      <a:schemeClr val="tx1"/>
                    </a:solidFill>
                    <a:cs typeface="Arial" charset="0"/>
                  </a:endParaRPr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1E48E409-6CA4-F148-B48D-DA6B04F518EA}"/>
                    </a:ext>
                  </a:extLst>
                </p:cNvPr>
                <p:cNvSpPr/>
                <p:nvPr/>
              </p:nvSpPr>
              <p:spPr>
                <a:xfrm>
                  <a:off x="2396688" y="3969499"/>
                  <a:ext cx="144465" cy="1444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nl-NL" sz="900" b="0">
                    <a:solidFill>
                      <a:schemeClr val="tx1"/>
                    </a:solidFill>
                    <a:cs typeface="Arial" charset="0"/>
                  </a:endParaRPr>
                </a:p>
              </p:txBody>
            </p:sp>
          </p:grpSp>
        </p:grp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B7ED5ED2-C4F1-2949-9955-7C02B4083810}"/>
                </a:ext>
              </a:extLst>
            </p:cNvPr>
            <p:cNvCxnSpPr/>
            <p:nvPr/>
          </p:nvCxnSpPr>
          <p:spPr bwMode="auto">
            <a:xfrm rot="16200000" flipH="1">
              <a:off x="4005560" y="2523744"/>
              <a:ext cx="318904" cy="2529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6C21268D-73CA-9F4E-BEEE-C62C7EA65EEB}"/>
              </a:ext>
            </a:extLst>
          </p:cNvPr>
          <p:cNvSpPr/>
          <p:nvPr/>
        </p:nvSpPr>
        <p:spPr>
          <a:xfrm>
            <a:off x="1982935" y="1115778"/>
            <a:ext cx="1146159" cy="1806382"/>
          </a:xfrm>
          <a:prstGeom prst="rect">
            <a:avLst/>
          </a:prstGeom>
          <a:solidFill>
            <a:schemeClr val="accent3">
              <a:lumMod val="50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/>
            <a:r>
              <a:rPr lang="nl-NL" sz="900" dirty="0">
                <a:solidFill>
                  <a:schemeClr val="tx1"/>
                </a:solidFill>
                <a:cs typeface="Arial" charset="0"/>
              </a:rPr>
              <a:t>inkoper</a:t>
            </a:r>
          </a:p>
        </p:txBody>
      </p:sp>
      <p:sp>
        <p:nvSpPr>
          <p:cNvPr id="32" name="Isosceles Triangle 31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49275" y="35111"/>
            <a:ext cx="448945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25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Moment</a:t>
            </a:r>
            <a:r>
              <a:rPr kumimoji="0" lang="nl-NL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oorwaarde</a:t>
            </a:r>
            <a:r>
              <a:rPr kumimoji="0" lang="nl-NL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afdwingen</a:t>
            </a:r>
            <a:r>
              <a:rPr lang="nl-NL" sz="2400" dirty="0">
                <a:latin typeface="+mj-lt"/>
                <a:ea typeface="+mj-ea"/>
                <a:cs typeface="+mj-cs"/>
              </a:rPr>
              <a:t> -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25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400" dirty="0" err="1">
                <a:latin typeface="+mj-lt"/>
                <a:ea typeface="+mj-ea"/>
                <a:cs typeface="+mj-cs"/>
              </a:rPr>
              <a:t>Vóó</a:t>
            </a:r>
            <a:r>
              <a:rPr kumimoji="0" lang="nl-NL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verwerking</a:t>
            </a:r>
          </a:p>
        </p:txBody>
      </p:sp>
      <p:grpSp>
        <p:nvGrpSpPr>
          <p:cNvPr id="21" name="Group 74"/>
          <p:cNvGrpSpPr/>
          <p:nvPr/>
        </p:nvGrpSpPr>
        <p:grpSpPr>
          <a:xfrm>
            <a:off x="910209" y="1247514"/>
            <a:ext cx="831850" cy="661988"/>
            <a:chOff x="3940358" y="915987"/>
            <a:chExt cx="831850" cy="661988"/>
          </a:xfrm>
        </p:grpSpPr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3940358" y="915987"/>
              <a:ext cx="831850" cy="1603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/>
              <a:r>
                <a:rPr lang="nl-NL" sz="900" dirty="0">
                  <a:solidFill>
                    <a:srgbClr val="FFFFFF"/>
                  </a:solidFill>
                  <a:cs typeface="Arial" charset="0"/>
                </a:rPr>
                <a:t>bestelling</a:t>
              </a:r>
            </a:p>
          </p:txBody>
        </p:sp>
        <p:sp>
          <p:nvSpPr>
            <p:cNvPr id="23" name="Rectangle 22"/>
            <p:cNvSpPr>
              <a:spLocks noChangeAspect="1"/>
            </p:cNvSpPr>
            <p:nvPr/>
          </p:nvSpPr>
          <p:spPr>
            <a:xfrm>
              <a:off x="3940358" y="1081087"/>
              <a:ext cx="831850" cy="49688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/>
            <a:lstStyle/>
            <a:p>
              <a:endParaRPr lang="nl-NL" sz="900" b="0" dirty="0">
                <a:solidFill>
                  <a:schemeClr val="tx1"/>
                </a:solidFill>
                <a:cs typeface="Arial" charset="0"/>
              </a:endParaRPr>
            </a:p>
            <a:p>
              <a:r>
                <a:rPr lang="nl-NL" sz="900" b="0" dirty="0">
                  <a:solidFill>
                    <a:schemeClr val="tx1"/>
                  </a:solidFill>
                  <a:cs typeface="Arial" charset="0"/>
                </a:rPr>
                <a:t>status : </a:t>
              </a:r>
              <a:r>
                <a:rPr lang="nl-NL" sz="900" b="0" dirty="0" err="1">
                  <a:solidFill>
                    <a:schemeClr val="tx1"/>
                  </a:solidFill>
                  <a:cs typeface="Arial" charset="0"/>
                </a:rPr>
                <a:t>process</a:t>
              </a:r>
              <a:endParaRPr lang="nl-NL" sz="900" b="0" dirty="0">
                <a:solidFill>
                  <a:schemeClr val="tx1"/>
                </a:solidFill>
                <a:cs typeface="Arial" charset="0"/>
              </a:endParaRPr>
            </a:p>
          </p:txBody>
        </p:sp>
      </p:grpSp>
      <p:grpSp>
        <p:nvGrpSpPr>
          <p:cNvPr id="31" name="Group 36"/>
          <p:cNvGrpSpPr/>
          <p:nvPr/>
        </p:nvGrpSpPr>
        <p:grpSpPr>
          <a:xfrm>
            <a:off x="899097" y="1982360"/>
            <a:ext cx="842962" cy="939800"/>
            <a:chOff x="2970213" y="1803400"/>
            <a:chExt cx="842962" cy="939800"/>
          </a:xfrm>
        </p:grpSpPr>
        <p:grpSp>
          <p:nvGrpSpPr>
            <p:cNvPr id="33" name="Group 30"/>
            <p:cNvGrpSpPr>
              <a:grpSpLocks/>
            </p:cNvGrpSpPr>
            <p:nvPr/>
          </p:nvGrpSpPr>
          <p:grpSpPr bwMode="auto">
            <a:xfrm>
              <a:off x="3366047" y="1803400"/>
              <a:ext cx="187091" cy="434975"/>
              <a:chOff x="3370712" y="1803447"/>
              <a:chExt cx="187091" cy="434250"/>
            </a:xfrm>
          </p:grpSpPr>
          <p:cxnSp>
            <p:nvCxnSpPr>
              <p:cNvPr id="36" name="Straight Arrow Connector 35"/>
              <p:cNvCxnSpPr>
                <a:endCxn id="34" idx="0"/>
              </p:cNvCxnSpPr>
              <p:nvPr/>
            </p:nvCxnSpPr>
            <p:spPr>
              <a:xfrm rot="5400000">
                <a:off x="3178952" y="2015819"/>
                <a:ext cx="424744" cy="0"/>
              </a:xfrm>
              <a:prstGeom prst="straightConnector1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headEnd type="diamond" w="lg" len="lg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ctangle 36"/>
              <p:cNvSpPr>
                <a:spLocks noChangeAspect="1"/>
              </p:cNvSpPr>
              <p:nvPr/>
            </p:nvSpPr>
            <p:spPr>
              <a:xfrm>
                <a:off x="3370712" y="2076041"/>
                <a:ext cx="187091" cy="161656"/>
              </a:xfrm>
              <a:prstGeom prst="rect">
                <a:avLst/>
              </a:prstGeom>
              <a:noFill/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 anchorCtr="1"/>
              <a:lstStyle/>
              <a:p>
                <a:r>
                  <a:rPr lang="nl-NL" sz="700" dirty="0">
                    <a:solidFill>
                      <a:schemeClr val="accent1">
                        <a:lumMod val="75000"/>
                      </a:schemeClr>
                    </a:solidFill>
                    <a:latin typeface="Verdana" pitchFamily="34" charset="0"/>
                    <a:cs typeface="Arial" charset="0"/>
                  </a:rPr>
                  <a:t>*</a:t>
                </a:r>
              </a:p>
            </p:txBody>
          </p:sp>
        </p:grpSp>
        <p:sp>
          <p:nvSpPr>
            <p:cNvPr id="34" name="Rectangle 33"/>
            <p:cNvSpPr>
              <a:spLocks noChangeAspect="1"/>
            </p:cNvSpPr>
            <p:nvPr/>
          </p:nvSpPr>
          <p:spPr>
            <a:xfrm>
              <a:off x="2970213" y="2228850"/>
              <a:ext cx="842962" cy="1603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/>
              <a:r>
                <a:rPr lang="nl-NL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bestelregel</a:t>
              </a:r>
            </a:p>
          </p:txBody>
        </p:sp>
        <p:sp>
          <p:nvSpPr>
            <p:cNvPr id="35" name="Rectangle 34"/>
            <p:cNvSpPr>
              <a:spLocks noChangeAspect="1"/>
            </p:cNvSpPr>
            <p:nvPr/>
          </p:nvSpPr>
          <p:spPr>
            <a:xfrm>
              <a:off x="2970213" y="2389188"/>
              <a:ext cx="842962" cy="35401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/>
            <a:lstStyle/>
            <a:p>
              <a:endParaRPr lang="nl-NL" sz="700" b="0">
                <a:solidFill>
                  <a:schemeClr val="tx1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66F84EF-73E4-794C-8880-1457B6933671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73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8DFC23E-8207-CF48-9AFB-61F1391CE7A4}"/>
              </a:ext>
            </a:extLst>
          </p:cNvPr>
          <p:cNvSpPr/>
          <p:nvPr/>
        </p:nvSpPr>
        <p:spPr>
          <a:xfrm>
            <a:off x="3585425" y="1115778"/>
            <a:ext cx="1106967" cy="1806382"/>
          </a:xfrm>
          <a:prstGeom prst="rect">
            <a:avLst/>
          </a:prstGeom>
          <a:solidFill>
            <a:schemeClr val="accent3">
              <a:lumMod val="50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/>
            <a:r>
              <a:rPr lang="nl-NL" sz="900">
                <a:solidFill>
                  <a:schemeClr val="tx1"/>
                </a:solidFill>
                <a:cs typeface="Arial" charset="0"/>
              </a:rPr>
              <a:t>magazijnmedewerker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E002B41-E8C4-CA4F-866F-83E2D2A098B6}"/>
              </a:ext>
            </a:extLst>
          </p:cNvPr>
          <p:cNvCxnSpPr>
            <a:cxnSpLocks/>
            <a:stCxn id="45" idx="4"/>
            <a:endCxn id="44" idx="0"/>
          </p:cNvCxnSpPr>
          <p:nvPr/>
        </p:nvCxnSpPr>
        <p:spPr bwMode="auto">
          <a:xfrm>
            <a:off x="2555576" y="1561605"/>
            <a:ext cx="793" cy="23940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D22D3A00-D9CB-234F-A74E-DE1204D4364D}"/>
              </a:ext>
            </a:extLst>
          </p:cNvPr>
          <p:cNvSpPr>
            <a:spLocks noChangeAspect="1"/>
          </p:cNvSpPr>
          <p:nvPr/>
        </p:nvSpPr>
        <p:spPr bwMode="auto">
          <a:xfrm>
            <a:off x="2455065" y="1537277"/>
            <a:ext cx="880718" cy="16033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r>
              <a:rPr lang="nl-NL" sz="900" dirty="0">
                <a:solidFill>
                  <a:schemeClr val="tx1"/>
                </a:solidFill>
                <a:cs typeface="Arial" charset="0"/>
              </a:rPr>
              <a:t>winkelwagen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A1C0C223-9DF0-714F-912A-61836C94F9F8}"/>
              </a:ext>
            </a:extLst>
          </p:cNvPr>
          <p:cNvSpPr/>
          <p:nvPr/>
        </p:nvSpPr>
        <p:spPr>
          <a:xfrm>
            <a:off x="2210047" y="1801013"/>
            <a:ext cx="692644" cy="288135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900" dirty="0">
                <a:solidFill>
                  <a:schemeClr val="bg1"/>
                </a:solidFill>
                <a:cs typeface="Arial" charset="0"/>
              </a:rPr>
              <a:t>winkelwagen vullen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4BE284E-3D3E-B147-B53C-F08018723986}"/>
              </a:ext>
            </a:extLst>
          </p:cNvPr>
          <p:cNvSpPr/>
          <p:nvPr/>
        </p:nvSpPr>
        <p:spPr>
          <a:xfrm>
            <a:off x="2446832" y="1345707"/>
            <a:ext cx="217487" cy="2159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sz="9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CD8D07F-4886-3F45-911B-D96FD371CC93}"/>
              </a:ext>
            </a:extLst>
          </p:cNvPr>
          <p:cNvCxnSpPr>
            <a:cxnSpLocks/>
            <a:stCxn id="44" idx="2"/>
            <a:endCxn id="48" idx="0"/>
          </p:cNvCxnSpPr>
          <p:nvPr/>
        </p:nvCxnSpPr>
        <p:spPr bwMode="auto">
          <a:xfrm flipH="1">
            <a:off x="2555576" y="2089148"/>
            <a:ext cx="793" cy="5341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69BE8AA6-59C8-6140-90D4-3C111307763D}"/>
              </a:ext>
            </a:extLst>
          </p:cNvPr>
          <p:cNvSpPr>
            <a:spLocks noChangeAspect="1"/>
          </p:cNvSpPr>
          <p:nvPr/>
        </p:nvSpPr>
        <p:spPr bwMode="auto">
          <a:xfrm>
            <a:off x="2352376" y="2322341"/>
            <a:ext cx="946150" cy="160336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r>
              <a:rPr lang="nl-NL" sz="900" dirty="0">
                <a:solidFill>
                  <a:schemeClr val="tx1"/>
                </a:solidFill>
                <a:cs typeface="Arial" charset="0"/>
              </a:rPr>
              <a:t>te betalen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C972559F-FDAB-0F4E-B906-31B2C75CA5DF}"/>
              </a:ext>
            </a:extLst>
          </p:cNvPr>
          <p:cNvSpPr/>
          <p:nvPr/>
        </p:nvSpPr>
        <p:spPr>
          <a:xfrm>
            <a:off x="2285701" y="2623336"/>
            <a:ext cx="539750" cy="198438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900" dirty="0">
                <a:solidFill>
                  <a:schemeClr val="bg1"/>
                </a:solidFill>
                <a:cs typeface="Arial" charset="0"/>
              </a:rPr>
              <a:t>betalen…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B18AC8B-C108-3F46-8CC7-B535B3F98227}"/>
              </a:ext>
            </a:extLst>
          </p:cNvPr>
          <p:cNvGrpSpPr>
            <a:grpSpLocks/>
          </p:cNvGrpSpPr>
          <p:nvPr/>
        </p:nvGrpSpPr>
        <p:grpSpPr bwMode="auto">
          <a:xfrm>
            <a:off x="2825451" y="2571311"/>
            <a:ext cx="982199" cy="161925"/>
            <a:chOff x="2407900" y="2129768"/>
            <a:chExt cx="982200" cy="161923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555BC4EA-D5A3-FA44-9D21-008D54ED096F}"/>
                </a:ext>
              </a:extLst>
            </p:cNvPr>
            <p:cNvCxnSpPr>
              <a:stCxn id="48" idx="3"/>
              <a:endCxn id="52" idx="1"/>
            </p:cNvCxnSpPr>
            <p:nvPr/>
          </p:nvCxnSpPr>
          <p:spPr>
            <a:xfrm>
              <a:off x="2407900" y="2281010"/>
              <a:ext cx="982200" cy="1531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2623B48-0F42-3749-A428-84128FDED5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16390" y="2129768"/>
              <a:ext cx="471487" cy="161923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/>
            <a:lstStyle/>
            <a:p>
              <a:pPr algn="r"/>
              <a:r>
                <a:rPr lang="nl-NL" sz="900" dirty="0">
                  <a:solidFill>
                    <a:schemeClr val="tx1"/>
                  </a:solidFill>
                  <a:cs typeface="Arial" charset="0"/>
                </a:rPr>
                <a:t>betaald</a:t>
              </a:r>
            </a:p>
          </p:txBody>
        </p:sp>
      </p:grp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676CE475-8733-3A43-A243-BF3F45B151A5}"/>
              </a:ext>
            </a:extLst>
          </p:cNvPr>
          <p:cNvSpPr/>
          <p:nvPr/>
        </p:nvSpPr>
        <p:spPr>
          <a:xfrm>
            <a:off x="3807650" y="2629630"/>
            <a:ext cx="693738" cy="188912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900" dirty="0">
                <a:solidFill>
                  <a:schemeClr val="bg1"/>
                </a:solidFill>
                <a:cs typeface="Arial" charset="0"/>
              </a:rPr>
              <a:t>versturen…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FCD0FCA-ACDD-F847-AA08-EBE5AF8A5D3B}"/>
              </a:ext>
            </a:extLst>
          </p:cNvPr>
          <p:cNvSpPr>
            <a:spLocks noChangeAspect="1"/>
          </p:cNvSpPr>
          <p:nvPr/>
        </p:nvSpPr>
        <p:spPr>
          <a:xfrm>
            <a:off x="2860572" y="889730"/>
            <a:ext cx="947738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r"/>
            <a:r>
              <a:rPr lang="nl-NL" sz="900" dirty="0">
                <a:solidFill>
                  <a:schemeClr val="tx1"/>
                </a:solidFill>
                <a:cs typeface="Arial" charset="0"/>
              </a:rPr>
              <a:t>proces van bestelling: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0DD5CF1-CC24-8E4D-8BE8-BC63E2D43C75}"/>
              </a:ext>
            </a:extLst>
          </p:cNvPr>
          <p:cNvGrpSpPr/>
          <p:nvPr/>
        </p:nvGrpSpPr>
        <p:grpSpPr>
          <a:xfrm>
            <a:off x="4050835" y="2818541"/>
            <a:ext cx="798107" cy="534804"/>
            <a:chOff x="4058327" y="2365557"/>
            <a:chExt cx="798107" cy="534804"/>
          </a:xfrm>
        </p:grpSpPr>
        <p:grpSp>
          <p:nvGrpSpPr>
            <p:cNvPr id="55" name="Group 31">
              <a:extLst>
                <a:ext uri="{FF2B5EF4-FFF2-40B4-BE49-F238E27FC236}">
                  <a16:creationId xmlns:a16="http://schemas.microsoft.com/office/drawing/2014/main" id="{0798B590-DAA7-AD44-9395-C6D0AFA768B5}"/>
                </a:ext>
              </a:extLst>
            </p:cNvPr>
            <p:cNvGrpSpPr/>
            <p:nvPr/>
          </p:nvGrpSpPr>
          <p:grpSpPr>
            <a:xfrm>
              <a:off x="4058327" y="2684461"/>
              <a:ext cx="798107" cy="215900"/>
              <a:chOff x="2840037" y="2543177"/>
              <a:chExt cx="798107" cy="215900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AB38CF9-5B4F-594F-8297-FCEC4DA6639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96794" y="2546350"/>
                <a:ext cx="641350" cy="161925"/>
              </a:xfrm>
              <a:prstGeom prst="rect">
                <a:avLst/>
              </a:prstGeom>
              <a:noFill/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 anchorCtr="1"/>
              <a:lstStyle/>
              <a:p>
                <a:pPr algn="r"/>
                <a:r>
                  <a:rPr lang="nl-NL" sz="900" dirty="0">
                    <a:solidFill>
                      <a:schemeClr val="tx1"/>
                    </a:solidFill>
                    <a:cs typeface="Arial" charset="0"/>
                  </a:rPr>
                  <a:t>verstuurd</a:t>
                </a:r>
              </a:p>
            </p:txBody>
          </p:sp>
          <p:grpSp>
            <p:nvGrpSpPr>
              <p:cNvPr id="58" name="Group 83">
                <a:extLst>
                  <a:ext uri="{FF2B5EF4-FFF2-40B4-BE49-F238E27FC236}">
                    <a16:creationId xmlns:a16="http://schemas.microsoft.com/office/drawing/2014/main" id="{37264C9B-87AA-8040-9CA5-B053B4A04E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0037" y="2543177"/>
                <a:ext cx="215900" cy="215900"/>
                <a:chOff x="2357619" y="3937143"/>
                <a:chExt cx="215905" cy="215807"/>
              </a:xfrm>
            </p:grpSpPr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C1248434-A1F2-494F-9FC9-3256AB68D4AD}"/>
                    </a:ext>
                  </a:extLst>
                </p:cNvPr>
                <p:cNvSpPr/>
                <p:nvPr/>
              </p:nvSpPr>
              <p:spPr>
                <a:xfrm>
                  <a:off x="2357619" y="3937143"/>
                  <a:ext cx="215905" cy="215807"/>
                </a:xfrm>
                <a:prstGeom prst="ellipse">
                  <a:avLst/>
                </a:prstGeom>
                <a:noFill/>
                <a:ln w="25400">
                  <a:solidFill>
                    <a:schemeClr val="accent2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nl-NL" sz="900" b="0">
                    <a:solidFill>
                      <a:schemeClr val="tx1"/>
                    </a:solidFill>
                    <a:cs typeface="Arial" charset="0"/>
                  </a:endParaRPr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13E362A5-4C6C-424D-BF0C-9FD092FA0DE9}"/>
                    </a:ext>
                  </a:extLst>
                </p:cNvPr>
                <p:cNvSpPr/>
                <p:nvPr/>
              </p:nvSpPr>
              <p:spPr>
                <a:xfrm>
                  <a:off x="2396688" y="3969499"/>
                  <a:ext cx="144465" cy="1444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nl-NL" sz="900" b="0">
                    <a:solidFill>
                      <a:schemeClr val="tx1"/>
                    </a:solidFill>
                    <a:cs typeface="Arial" charset="0"/>
                  </a:endParaRPr>
                </a:p>
              </p:txBody>
            </p:sp>
          </p:grpSp>
        </p:grp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0505CDB6-48DC-604E-88A5-22B153F2DC73}"/>
                </a:ext>
              </a:extLst>
            </p:cNvPr>
            <p:cNvCxnSpPr/>
            <p:nvPr/>
          </p:nvCxnSpPr>
          <p:spPr bwMode="auto">
            <a:xfrm rot="16200000" flipH="1">
              <a:off x="4005560" y="2523744"/>
              <a:ext cx="318904" cy="2529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1930A88-477E-D846-BFD4-7C236534CB55}"/>
              </a:ext>
            </a:extLst>
          </p:cNvPr>
          <p:cNvCxnSpPr>
            <a:cxnSpLocks/>
          </p:cNvCxnSpPr>
          <p:nvPr/>
        </p:nvCxnSpPr>
        <p:spPr>
          <a:xfrm>
            <a:off x="2070347" y="750277"/>
            <a:ext cx="348291" cy="12982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F78FEE0C-E7E0-0643-99C0-786EEFC373E6}"/>
              </a:ext>
            </a:extLst>
          </p:cNvPr>
          <p:cNvSpPr>
            <a:spLocks noChangeAspect="1"/>
          </p:cNvSpPr>
          <p:nvPr/>
        </p:nvSpPr>
        <p:spPr bwMode="auto">
          <a:xfrm>
            <a:off x="2711974" y="2073103"/>
            <a:ext cx="880718" cy="16033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r>
              <a:rPr lang="nl-NL" sz="900" dirty="0">
                <a:solidFill>
                  <a:schemeClr val="tx1"/>
                </a:solidFill>
                <a:cs typeface="Arial" charset="0"/>
              </a:rPr>
              <a:t>[aantal bestelregels &gt; 0]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2"/>
          <p:cNvSpPr>
            <a:spLocks noGrp="1"/>
          </p:cNvSpPr>
          <p:nvPr>
            <p:ph type="title" idx="4294967295"/>
          </p:nvPr>
        </p:nvSpPr>
        <p:spPr bwMode="auto">
          <a:xfrm>
            <a:off x="608013" y="0"/>
            <a:ext cx="4438650" cy="5127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sz="2000" b="1">
                <a:solidFill>
                  <a:schemeClr val="bg1"/>
                </a:solidFill>
                <a:latin typeface="Verdana" pitchFamily="34" charset="0"/>
              </a:rPr>
              <a:t>Rollen &amp; Autorisaties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19138" y="719138"/>
            <a:ext cx="4327525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7325" indent="-187325">
              <a:spcBef>
                <a:spcPct val="20000"/>
              </a:spcBef>
            </a:pPr>
            <a:r>
              <a:rPr lang="nl-NL" sz="2000" b="0" dirty="0">
                <a:latin typeface="+mj-lt"/>
              </a:rPr>
              <a:t>Doel:</a:t>
            </a:r>
          </a:p>
          <a:p>
            <a:pPr marL="187325" indent="-187325">
              <a:spcBef>
                <a:spcPct val="20000"/>
              </a:spcBef>
              <a:buFont typeface="Arial" charset="0"/>
              <a:buChar char="•"/>
            </a:pPr>
            <a:r>
              <a:rPr lang="nl-NL" sz="2000" b="0" dirty="0">
                <a:latin typeface="+mj-lt"/>
              </a:rPr>
              <a:t>Aangeven welke rollen gebruikers kunnen hebben,</a:t>
            </a:r>
          </a:p>
          <a:p>
            <a:pPr marL="187325" indent="-187325">
              <a:spcBef>
                <a:spcPct val="20000"/>
              </a:spcBef>
              <a:buFont typeface="Arial" charset="0"/>
              <a:buChar char="•"/>
            </a:pPr>
            <a:r>
              <a:rPr lang="nl-NL" sz="2000" b="0" dirty="0">
                <a:latin typeface="+mj-lt"/>
              </a:rPr>
              <a:t>en wat deze gebruikers kunnen (mogen) doen.</a:t>
            </a:r>
          </a:p>
        </p:txBody>
      </p:sp>
      <p:sp>
        <p:nvSpPr>
          <p:cNvPr id="5" name="Isosceles Triangle 4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406BE1-3BD3-AA4B-8567-A456C5913E1C}"/>
              </a:ext>
            </a:extLst>
          </p:cNvPr>
          <p:cNvSpPr txBox="1"/>
          <p:nvPr/>
        </p:nvSpPr>
        <p:spPr>
          <a:xfrm>
            <a:off x="4545109" y="508229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75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49275" y="0"/>
            <a:ext cx="4489450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>
                <a:solidFill>
                  <a:srgbClr val="000000"/>
                </a:solidFill>
              </a:rPr>
              <a:t>Zwembaan</a:t>
            </a:r>
          </a:p>
        </p:txBody>
      </p:sp>
      <p:sp>
        <p:nvSpPr>
          <p:cNvPr id="23" name="Isosceles Triangle 22"/>
          <p:cNvSpPr/>
          <p:nvPr/>
        </p:nvSpPr>
        <p:spPr>
          <a:xfrm rot="5400000">
            <a:off x="4937125" y="3656013"/>
            <a:ext cx="153987" cy="65088"/>
          </a:xfrm>
          <a:prstGeom prst="triangl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8057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6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5387E4C-9F60-B847-BC2D-B6D82389187A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75</a:t>
            </a:r>
          </a:p>
        </p:txBody>
      </p:sp>
      <p:grpSp>
        <p:nvGrpSpPr>
          <p:cNvPr id="72" name="Group 74">
            <a:extLst>
              <a:ext uri="{FF2B5EF4-FFF2-40B4-BE49-F238E27FC236}">
                <a16:creationId xmlns:a16="http://schemas.microsoft.com/office/drawing/2014/main" id="{C0861E67-D747-F94D-BC6B-9C5B9AB0E3FA}"/>
              </a:ext>
            </a:extLst>
          </p:cNvPr>
          <p:cNvGrpSpPr/>
          <p:nvPr/>
        </p:nvGrpSpPr>
        <p:grpSpPr>
          <a:xfrm>
            <a:off x="916908" y="992956"/>
            <a:ext cx="831850" cy="661988"/>
            <a:chOff x="3940358" y="915987"/>
            <a:chExt cx="831850" cy="661988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DEC92CC-AB7D-7340-80F8-BDEE932E96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40358" y="915987"/>
              <a:ext cx="831850" cy="1603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/>
              <a:r>
                <a:rPr lang="nl-NL" sz="900" dirty="0">
                  <a:solidFill>
                    <a:srgbClr val="FFFFFF"/>
                  </a:solidFill>
                  <a:cs typeface="Arial" charset="0"/>
                </a:rPr>
                <a:t>bestelling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A32309E-F4D4-5C47-A718-80C5E6B0DD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40358" y="1081087"/>
              <a:ext cx="831850" cy="49688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/>
            <a:lstStyle/>
            <a:p>
              <a:endParaRPr lang="nl-NL" sz="900" b="0" dirty="0">
                <a:solidFill>
                  <a:schemeClr val="tx1"/>
                </a:solidFill>
                <a:cs typeface="Arial" charset="0"/>
              </a:endParaRPr>
            </a:p>
            <a:p>
              <a:r>
                <a:rPr lang="nl-NL" sz="900" b="0" dirty="0">
                  <a:solidFill>
                    <a:schemeClr val="tx1"/>
                  </a:solidFill>
                  <a:cs typeface="Arial" charset="0"/>
                </a:rPr>
                <a:t>status : </a:t>
              </a:r>
              <a:r>
                <a:rPr lang="nl-NL" sz="900" b="0" dirty="0" err="1">
                  <a:solidFill>
                    <a:schemeClr val="tx1"/>
                  </a:solidFill>
                  <a:cs typeface="Arial" charset="0"/>
                </a:rPr>
                <a:t>process</a:t>
              </a:r>
              <a:endParaRPr lang="nl-NL" sz="900" b="0" dirty="0">
                <a:solidFill>
                  <a:schemeClr val="tx1"/>
                </a:solidFill>
                <a:cs typeface="Arial" charset="0"/>
              </a:endParaRPr>
            </a:p>
          </p:txBody>
        </p:sp>
      </p:grpSp>
      <p:grpSp>
        <p:nvGrpSpPr>
          <p:cNvPr id="82" name="Group 36">
            <a:extLst>
              <a:ext uri="{FF2B5EF4-FFF2-40B4-BE49-F238E27FC236}">
                <a16:creationId xmlns:a16="http://schemas.microsoft.com/office/drawing/2014/main" id="{A50EC12A-9EFA-9945-8C3E-50D60FFA1D37}"/>
              </a:ext>
            </a:extLst>
          </p:cNvPr>
          <p:cNvGrpSpPr/>
          <p:nvPr/>
        </p:nvGrpSpPr>
        <p:grpSpPr>
          <a:xfrm>
            <a:off x="905796" y="1727802"/>
            <a:ext cx="842962" cy="939800"/>
            <a:chOff x="2970213" y="1803400"/>
            <a:chExt cx="842962" cy="939800"/>
          </a:xfrm>
        </p:grpSpPr>
        <p:grpSp>
          <p:nvGrpSpPr>
            <p:cNvPr id="83" name="Group 30">
              <a:extLst>
                <a:ext uri="{FF2B5EF4-FFF2-40B4-BE49-F238E27FC236}">
                  <a16:creationId xmlns:a16="http://schemas.microsoft.com/office/drawing/2014/main" id="{74D5AF6D-EE72-1A49-8027-016CB2C9CF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6047" y="1803400"/>
              <a:ext cx="187091" cy="434975"/>
              <a:chOff x="3370712" y="1803447"/>
              <a:chExt cx="187091" cy="434250"/>
            </a:xfrm>
          </p:grpSpPr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52CEC356-CF8E-BB44-86FF-9811DC14AF17}"/>
                  </a:ext>
                </a:extLst>
              </p:cNvPr>
              <p:cNvCxnSpPr>
                <a:endCxn id="84" idx="0"/>
              </p:cNvCxnSpPr>
              <p:nvPr/>
            </p:nvCxnSpPr>
            <p:spPr>
              <a:xfrm rot="5400000">
                <a:off x="3178952" y="2015819"/>
                <a:ext cx="424744" cy="0"/>
              </a:xfrm>
              <a:prstGeom prst="straightConnector1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headEnd type="diamond" w="lg" len="lg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E4D5A90-926A-FC45-9865-6E93E06215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70712" y="2076041"/>
                <a:ext cx="187091" cy="161656"/>
              </a:xfrm>
              <a:prstGeom prst="rect">
                <a:avLst/>
              </a:prstGeom>
              <a:noFill/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 anchorCtr="1"/>
              <a:lstStyle/>
              <a:p>
                <a:r>
                  <a:rPr lang="nl-NL" sz="700" dirty="0">
                    <a:solidFill>
                      <a:schemeClr val="accent1">
                        <a:lumMod val="75000"/>
                      </a:schemeClr>
                    </a:solidFill>
                    <a:latin typeface="Verdana" pitchFamily="34" charset="0"/>
                    <a:cs typeface="Arial" charset="0"/>
                  </a:rPr>
                  <a:t>*</a:t>
                </a:r>
              </a:p>
            </p:txBody>
          </p:sp>
        </p:grp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B791097-639C-6141-8AAD-153E0EA4DE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70213" y="2228850"/>
              <a:ext cx="842962" cy="1603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/>
              <a:r>
                <a:rPr lang="nl-NL" sz="7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bestelregel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BA7606BF-DEFD-194F-AF48-7DC07DD90D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70213" y="2389188"/>
              <a:ext cx="842962" cy="35401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/>
            <a:lstStyle/>
            <a:p>
              <a:endParaRPr lang="nl-NL" sz="700" b="0">
                <a:solidFill>
                  <a:schemeClr val="tx1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A6C31DAA-D566-BA4A-9D9C-BBAFE0B4B662}"/>
              </a:ext>
            </a:extLst>
          </p:cNvPr>
          <p:cNvSpPr/>
          <p:nvPr/>
        </p:nvSpPr>
        <p:spPr>
          <a:xfrm>
            <a:off x="3692685" y="1067098"/>
            <a:ext cx="876342" cy="1661562"/>
          </a:xfrm>
          <a:prstGeom prst="rect">
            <a:avLst/>
          </a:prstGeom>
          <a:solidFill>
            <a:schemeClr val="accent3">
              <a:lumMod val="50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/>
            <a:r>
              <a:rPr lang="nl-NL" sz="900" dirty="0">
                <a:solidFill>
                  <a:schemeClr val="tx1"/>
                </a:solidFill>
                <a:cs typeface="Arial" charset="0"/>
              </a:rPr>
              <a:t>magazijn-</a:t>
            </a:r>
          </a:p>
          <a:p>
            <a:pPr algn="ctr"/>
            <a:r>
              <a:rPr lang="nl-NL" sz="900" dirty="0">
                <a:solidFill>
                  <a:schemeClr val="tx1"/>
                </a:solidFill>
                <a:cs typeface="Arial" charset="0"/>
              </a:rPr>
              <a:t>medewerker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4722981-28BC-1144-BB5F-C1DFEE689D41}"/>
              </a:ext>
            </a:extLst>
          </p:cNvPr>
          <p:cNvSpPr/>
          <p:nvPr/>
        </p:nvSpPr>
        <p:spPr>
          <a:xfrm>
            <a:off x="2373593" y="1067098"/>
            <a:ext cx="837891" cy="1661562"/>
          </a:xfrm>
          <a:prstGeom prst="rect">
            <a:avLst/>
          </a:prstGeom>
          <a:solidFill>
            <a:schemeClr val="accent3">
              <a:lumMod val="50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/>
            <a:r>
              <a:rPr lang="nl-NL" sz="900" dirty="0">
                <a:solidFill>
                  <a:schemeClr val="tx1"/>
                </a:solidFill>
                <a:cs typeface="Arial" charset="0"/>
              </a:rPr>
              <a:t>inkoper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67E296E-C8F7-654E-85BC-33BF0C812CFD}"/>
              </a:ext>
            </a:extLst>
          </p:cNvPr>
          <p:cNvGrpSpPr>
            <a:grpSpLocks/>
          </p:cNvGrpSpPr>
          <p:nvPr/>
        </p:nvGrpSpPr>
        <p:grpSpPr bwMode="auto">
          <a:xfrm>
            <a:off x="2665752" y="1496181"/>
            <a:ext cx="946150" cy="304027"/>
            <a:chOff x="1927969" y="1174121"/>
            <a:chExt cx="947109" cy="303956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70DD1412-8234-6444-9A62-A27C2EAB1B45}"/>
                </a:ext>
              </a:extLst>
            </p:cNvPr>
            <p:cNvCxnSpPr>
              <a:cxnSpLocks/>
              <a:stCxn id="44" idx="4"/>
              <a:endCxn id="43" idx="0"/>
            </p:cNvCxnSpPr>
            <p:nvPr/>
          </p:nvCxnSpPr>
          <p:spPr>
            <a:xfrm>
              <a:off x="2057071" y="1174121"/>
              <a:ext cx="3864" cy="303956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0DE3301-77B3-1049-AF51-D143DAFC1D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7969" y="1175690"/>
              <a:ext cx="947109" cy="160297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/>
            <a:lstStyle/>
            <a:p>
              <a:pPr algn="r"/>
              <a:r>
                <a:rPr lang="nl-NL" sz="900" dirty="0">
                  <a:solidFill>
                    <a:schemeClr val="tx1"/>
                  </a:solidFill>
                  <a:cs typeface="Arial" charset="0"/>
                </a:rPr>
                <a:t>winkelwagen</a:t>
              </a:r>
            </a:p>
          </p:txBody>
        </p:sp>
      </p:grp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4B85DEF0-CFB8-0F4C-A229-8780388E320D}"/>
              </a:ext>
            </a:extLst>
          </p:cNvPr>
          <p:cNvSpPr/>
          <p:nvPr/>
        </p:nvSpPr>
        <p:spPr>
          <a:xfrm>
            <a:off x="2508875" y="1800209"/>
            <a:ext cx="579416" cy="185366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900" dirty="0">
                <a:solidFill>
                  <a:schemeClr val="bg1"/>
                </a:solidFill>
                <a:cs typeface="Arial" charset="0"/>
              </a:rPr>
              <a:t>bestellen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C67B777-DA0E-7F44-B4E5-F507CCC5CA63}"/>
              </a:ext>
            </a:extLst>
          </p:cNvPr>
          <p:cNvSpPr/>
          <p:nvPr/>
        </p:nvSpPr>
        <p:spPr>
          <a:xfrm>
            <a:off x="2685979" y="1280282"/>
            <a:ext cx="217487" cy="2159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sz="90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C3D69E8-612F-2240-BAA7-6466936B4D13}"/>
              </a:ext>
            </a:extLst>
          </p:cNvPr>
          <p:cNvGrpSpPr>
            <a:grpSpLocks/>
          </p:cNvGrpSpPr>
          <p:nvPr/>
        </p:nvGrpSpPr>
        <p:grpSpPr bwMode="auto">
          <a:xfrm>
            <a:off x="2598364" y="1985574"/>
            <a:ext cx="946150" cy="390657"/>
            <a:chOff x="1858556" y="1543770"/>
            <a:chExt cx="947109" cy="390561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AFCD1A4C-C3C9-AD4F-94C7-EBFCBB130635}"/>
                </a:ext>
              </a:extLst>
            </p:cNvPr>
            <p:cNvCxnSpPr>
              <a:cxnSpLocks/>
              <a:stCxn id="43" idx="2"/>
              <a:endCxn id="49" idx="0"/>
            </p:cNvCxnSpPr>
            <p:nvPr/>
          </p:nvCxnSpPr>
          <p:spPr>
            <a:xfrm>
              <a:off x="2058978" y="1543772"/>
              <a:ext cx="3635" cy="390559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98DB37F-4D76-CC4A-AF7E-BE77B1F76C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58556" y="1543770"/>
              <a:ext cx="947109" cy="160296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/>
            <a:lstStyle/>
            <a:p>
              <a:pPr algn="r"/>
              <a:r>
                <a:rPr lang="nl-NL" sz="900" dirty="0">
                  <a:solidFill>
                    <a:schemeClr val="tx1"/>
                  </a:solidFill>
                  <a:cs typeface="Arial" charset="0"/>
                </a:rPr>
                <a:t>te betalen</a:t>
              </a:r>
            </a:p>
          </p:txBody>
        </p:sp>
      </p:grp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BC52BFE4-761A-564E-B494-78B51E0F8F72}"/>
              </a:ext>
            </a:extLst>
          </p:cNvPr>
          <p:cNvSpPr/>
          <p:nvPr/>
        </p:nvSpPr>
        <p:spPr>
          <a:xfrm>
            <a:off x="2532339" y="2376230"/>
            <a:ext cx="539750" cy="198438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900" dirty="0">
                <a:solidFill>
                  <a:schemeClr val="bg1"/>
                </a:solidFill>
                <a:cs typeface="Arial" charset="0"/>
              </a:rPr>
              <a:t>betalen…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5EDDAB2-61CF-8645-9573-7389A572811E}"/>
              </a:ext>
            </a:extLst>
          </p:cNvPr>
          <p:cNvGrpSpPr>
            <a:grpSpLocks/>
          </p:cNvGrpSpPr>
          <p:nvPr/>
        </p:nvGrpSpPr>
        <p:grpSpPr bwMode="auto">
          <a:xfrm>
            <a:off x="3072089" y="2330366"/>
            <a:ext cx="763068" cy="161925"/>
            <a:chOff x="2171615" y="2086299"/>
            <a:chExt cx="763069" cy="161923"/>
          </a:xfrm>
        </p:grpSpPr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57589B11-419B-7A45-8A9C-85F6EF60712D}"/>
                </a:ext>
              </a:extLst>
            </p:cNvPr>
            <p:cNvCxnSpPr>
              <a:stCxn id="49" idx="3"/>
              <a:endCxn id="53" idx="1"/>
            </p:cNvCxnSpPr>
            <p:nvPr/>
          </p:nvCxnSpPr>
          <p:spPr>
            <a:xfrm>
              <a:off x="2171615" y="2231382"/>
              <a:ext cx="719576" cy="1531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2E59495-AA64-9746-9EC6-F2F970844D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63197" y="2086299"/>
              <a:ext cx="471487" cy="161923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/>
            <a:lstStyle/>
            <a:p>
              <a:pPr algn="r"/>
              <a:r>
                <a:rPr lang="nl-NL" sz="900" dirty="0">
                  <a:solidFill>
                    <a:schemeClr val="tx1"/>
                  </a:solidFill>
                  <a:cs typeface="Arial" charset="0"/>
                </a:rPr>
                <a:t>betaald</a:t>
              </a:r>
            </a:p>
          </p:txBody>
        </p:sp>
      </p:grp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25F30926-ABD0-7F4F-BDA6-92E354BB0310}"/>
              </a:ext>
            </a:extLst>
          </p:cNvPr>
          <p:cNvSpPr/>
          <p:nvPr/>
        </p:nvSpPr>
        <p:spPr>
          <a:xfrm>
            <a:off x="3791664" y="2382524"/>
            <a:ext cx="693738" cy="188912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900" dirty="0">
                <a:solidFill>
                  <a:schemeClr val="bg1"/>
                </a:solidFill>
                <a:cs typeface="Arial" charset="0"/>
              </a:rPr>
              <a:t>versturen…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86F26A7-AB03-9441-A411-46F2C0478A63}"/>
              </a:ext>
            </a:extLst>
          </p:cNvPr>
          <p:cNvGrpSpPr/>
          <p:nvPr/>
        </p:nvGrpSpPr>
        <p:grpSpPr>
          <a:xfrm>
            <a:off x="3469732" y="2556261"/>
            <a:ext cx="788690" cy="534804"/>
            <a:chOff x="3485537" y="2365557"/>
            <a:chExt cx="788690" cy="534804"/>
          </a:xfrm>
        </p:grpSpPr>
        <p:grpSp>
          <p:nvGrpSpPr>
            <p:cNvPr id="58" name="Group 31">
              <a:extLst>
                <a:ext uri="{FF2B5EF4-FFF2-40B4-BE49-F238E27FC236}">
                  <a16:creationId xmlns:a16="http://schemas.microsoft.com/office/drawing/2014/main" id="{E18B9294-92BF-C745-9AD8-72B9AF86B434}"/>
                </a:ext>
              </a:extLst>
            </p:cNvPr>
            <p:cNvGrpSpPr/>
            <p:nvPr/>
          </p:nvGrpSpPr>
          <p:grpSpPr>
            <a:xfrm>
              <a:off x="3485537" y="2684461"/>
              <a:ext cx="788690" cy="215900"/>
              <a:chOff x="2267247" y="2543177"/>
              <a:chExt cx="788690" cy="215900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AA35BBA4-EF4A-A240-A2BD-6855D796A4B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67247" y="2566408"/>
                <a:ext cx="641350" cy="161925"/>
              </a:xfrm>
              <a:prstGeom prst="rect">
                <a:avLst/>
              </a:prstGeom>
              <a:noFill/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 anchorCtr="1"/>
              <a:lstStyle/>
              <a:p>
                <a:pPr algn="r"/>
                <a:r>
                  <a:rPr lang="nl-NL" sz="900" dirty="0">
                    <a:solidFill>
                      <a:srgbClr val="595959"/>
                    </a:solidFill>
                    <a:cs typeface="Arial" charset="0"/>
                  </a:rPr>
                  <a:t>verstuurd</a:t>
                </a:r>
              </a:p>
            </p:txBody>
          </p:sp>
          <p:grpSp>
            <p:nvGrpSpPr>
              <p:cNvPr id="90" name="Group 83">
                <a:extLst>
                  <a:ext uri="{FF2B5EF4-FFF2-40B4-BE49-F238E27FC236}">
                    <a16:creationId xmlns:a16="http://schemas.microsoft.com/office/drawing/2014/main" id="{DB67C1A6-5340-BE40-9CF5-67B2DA814C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0037" y="2543177"/>
                <a:ext cx="215900" cy="215900"/>
                <a:chOff x="2357619" y="3937143"/>
                <a:chExt cx="215905" cy="215807"/>
              </a:xfrm>
            </p:grpSpPr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EBFD64DA-32D4-9645-8850-97F660ADDA2E}"/>
                    </a:ext>
                  </a:extLst>
                </p:cNvPr>
                <p:cNvSpPr/>
                <p:nvPr/>
              </p:nvSpPr>
              <p:spPr>
                <a:xfrm>
                  <a:off x="2357619" y="3937143"/>
                  <a:ext cx="215905" cy="215807"/>
                </a:xfrm>
                <a:prstGeom prst="ellipse">
                  <a:avLst/>
                </a:prstGeom>
                <a:noFill/>
                <a:ln w="25400">
                  <a:solidFill>
                    <a:schemeClr val="accent2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nl-NL" sz="900" b="0">
                    <a:solidFill>
                      <a:schemeClr val="tx1"/>
                    </a:solidFill>
                    <a:cs typeface="Arial" charset="0"/>
                  </a:endParaRPr>
                </a:p>
              </p:txBody>
            </p: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C11CB15B-DFAE-114C-A2F7-733E0B3944B9}"/>
                    </a:ext>
                  </a:extLst>
                </p:cNvPr>
                <p:cNvSpPr/>
                <p:nvPr/>
              </p:nvSpPr>
              <p:spPr>
                <a:xfrm>
                  <a:off x="2394133" y="3973640"/>
                  <a:ext cx="144465" cy="1444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nl-NL" sz="900" b="0">
                    <a:solidFill>
                      <a:schemeClr val="tx1"/>
                    </a:solidFill>
                    <a:cs typeface="Arial" charset="0"/>
                  </a:endParaRPr>
                </a:p>
              </p:txBody>
            </p:sp>
          </p:grpSp>
        </p:grp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F349D6E8-697C-904A-A684-31B634D82E3F}"/>
                </a:ext>
              </a:extLst>
            </p:cNvPr>
            <p:cNvCxnSpPr/>
            <p:nvPr/>
          </p:nvCxnSpPr>
          <p:spPr bwMode="auto">
            <a:xfrm rot="16200000" flipH="1">
              <a:off x="4005560" y="2523744"/>
              <a:ext cx="318904" cy="2529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85FDB0D0-A557-E544-B818-CAD7383061FE}"/>
              </a:ext>
            </a:extLst>
          </p:cNvPr>
          <p:cNvSpPr>
            <a:spLocks noChangeAspect="1"/>
          </p:cNvSpPr>
          <p:nvPr/>
        </p:nvSpPr>
        <p:spPr>
          <a:xfrm>
            <a:off x="3111920" y="877243"/>
            <a:ext cx="947738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r"/>
            <a:r>
              <a:rPr lang="nl-NL" sz="900" dirty="0">
                <a:solidFill>
                  <a:schemeClr val="tx1"/>
                </a:solidFill>
                <a:cs typeface="Arial" charset="0"/>
              </a:rPr>
              <a:t>proces van bestelling: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ounded Rectangle 112">
            <a:extLst>
              <a:ext uri="{FF2B5EF4-FFF2-40B4-BE49-F238E27FC236}">
                <a16:creationId xmlns:a16="http://schemas.microsoft.com/office/drawing/2014/main" id="{886B7222-556F-0A4E-944B-8125BCEA87B9}"/>
              </a:ext>
            </a:extLst>
          </p:cNvPr>
          <p:cNvSpPr/>
          <p:nvPr/>
        </p:nvSpPr>
        <p:spPr>
          <a:xfrm>
            <a:off x="1969470" y="972898"/>
            <a:ext cx="2967619" cy="367593"/>
          </a:xfrm>
          <a:prstGeom prst="roundRect">
            <a:avLst/>
          </a:prstGeom>
          <a:solidFill>
            <a:schemeClr val="accent2">
              <a:lumMod val="75000"/>
              <a:alpha val="2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6" dirty="0"/>
          </a:p>
        </p:txBody>
      </p:sp>
      <p:sp>
        <p:nvSpPr>
          <p:cNvPr id="219" name="Rounded Rectangle 218">
            <a:extLst>
              <a:ext uri="{FF2B5EF4-FFF2-40B4-BE49-F238E27FC236}">
                <a16:creationId xmlns:a16="http://schemas.microsoft.com/office/drawing/2014/main" id="{60E0A492-2697-4C47-A2F6-8388A077815C}"/>
              </a:ext>
            </a:extLst>
          </p:cNvPr>
          <p:cNvSpPr/>
          <p:nvPr/>
        </p:nvSpPr>
        <p:spPr>
          <a:xfrm>
            <a:off x="1969470" y="1509706"/>
            <a:ext cx="2967619" cy="367593"/>
          </a:xfrm>
          <a:prstGeom prst="roundRect">
            <a:avLst/>
          </a:prstGeom>
          <a:solidFill>
            <a:schemeClr val="accent2">
              <a:lumMod val="75000"/>
              <a:alpha val="2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6"/>
          </a:p>
        </p:txBody>
      </p:sp>
      <p:sp>
        <p:nvSpPr>
          <p:cNvPr id="221" name="Rounded Rectangle 220">
            <a:extLst>
              <a:ext uri="{FF2B5EF4-FFF2-40B4-BE49-F238E27FC236}">
                <a16:creationId xmlns:a16="http://schemas.microsoft.com/office/drawing/2014/main" id="{4B5D8514-9612-D14F-B71A-9D4F2A4C3B09}"/>
              </a:ext>
            </a:extLst>
          </p:cNvPr>
          <p:cNvSpPr/>
          <p:nvPr/>
        </p:nvSpPr>
        <p:spPr>
          <a:xfrm>
            <a:off x="1965169" y="2046595"/>
            <a:ext cx="2967619" cy="367593"/>
          </a:xfrm>
          <a:prstGeom prst="roundRect">
            <a:avLst/>
          </a:prstGeom>
          <a:solidFill>
            <a:schemeClr val="accent2">
              <a:lumMod val="75000"/>
              <a:alpha val="2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6"/>
          </a:p>
        </p:txBody>
      </p:sp>
      <p:sp>
        <p:nvSpPr>
          <p:cNvPr id="222" name="Rounded Rectangle 221">
            <a:extLst>
              <a:ext uri="{FF2B5EF4-FFF2-40B4-BE49-F238E27FC236}">
                <a16:creationId xmlns:a16="http://schemas.microsoft.com/office/drawing/2014/main" id="{3A537102-AA59-4946-9698-14ABE9D03BEA}"/>
              </a:ext>
            </a:extLst>
          </p:cNvPr>
          <p:cNvSpPr/>
          <p:nvPr/>
        </p:nvSpPr>
        <p:spPr>
          <a:xfrm>
            <a:off x="1965169" y="2583403"/>
            <a:ext cx="2967619" cy="367593"/>
          </a:xfrm>
          <a:prstGeom prst="roundRect">
            <a:avLst/>
          </a:prstGeom>
          <a:solidFill>
            <a:schemeClr val="accent2">
              <a:lumMod val="75000"/>
              <a:alpha val="2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6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5C0AD51-06B6-CA49-B583-5DCB32A2CD4B}"/>
              </a:ext>
            </a:extLst>
          </p:cNvPr>
          <p:cNvGrpSpPr/>
          <p:nvPr/>
        </p:nvGrpSpPr>
        <p:grpSpPr>
          <a:xfrm>
            <a:off x="2870702" y="767024"/>
            <a:ext cx="1970640" cy="2284325"/>
            <a:chOff x="2870702" y="767024"/>
            <a:chExt cx="1970640" cy="2445099"/>
          </a:xfrm>
        </p:grpSpPr>
        <p:sp>
          <p:nvSpPr>
            <p:cNvPr id="223" name="Rounded Rectangle 222">
              <a:extLst>
                <a:ext uri="{FF2B5EF4-FFF2-40B4-BE49-F238E27FC236}">
                  <a16:creationId xmlns:a16="http://schemas.microsoft.com/office/drawing/2014/main" id="{EE7B7C7C-3CA4-3940-A8AA-E0908A8492BF}"/>
                </a:ext>
              </a:extLst>
            </p:cNvPr>
            <p:cNvSpPr/>
            <p:nvPr/>
          </p:nvSpPr>
          <p:spPr>
            <a:xfrm>
              <a:off x="3405182" y="767024"/>
              <a:ext cx="367200" cy="2445099"/>
            </a:xfrm>
            <a:prstGeom prst="roundRect">
              <a:avLst/>
            </a:prstGeom>
            <a:solidFill>
              <a:schemeClr val="accent1">
                <a:lumMod val="75000"/>
                <a:alpha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6"/>
            </a:p>
          </p:txBody>
        </p:sp>
        <p:sp>
          <p:nvSpPr>
            <p:cNvPr id="224" name="Rounded Rectangle 223">
              <a:extLst>
                <a:ext uri="{FF2B5EF4-FFF2-40B4-BE49-F238E27FC236}">
                  <a16:creationId xmlns:a16="http://schemas.microsoft.com/office/drawing/2014/main" id="{1B15D126-D5EF-C743-A55A-A339438B4433}"/>
                </a:ext>
              </a:extLst>
            </p:cNvPr>
            <p:cNvSpPr/>
            <p:nvPr/>
          </p:nvSpPr>
          <p:spPr>
            <a:xfrm>
              <a:off x="3939662" y="767024"/>
              <a:ext cx="367200" cy="2445099"/>
            </a:xfrm>
            <a:prstGeom prst="roundRect">
              <a:avLst/>
            </a:prstGeom>
            <a:solidFill>
              <a:schemeClr val="accent1">
                <a:lumMod val="75000"/>
                <a:alpha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6"/>
            </a:p>
          </p:txBody>
        </p:sp>
        <p:sp>
          <p:nvSpPr>
            <p:cNvPr id="225" name="Rounded Rectangle 224">
              <a:extLst>
                <a:ext uri="{FF2B5EF4-FFF2-40B4-BE49-F238E27FC236}">
                  <a16:creationId xmlns:a16="http://schemas.microsoft.com/office/drawing/2014/main" id="{128EBA1A-69B4-9C40-AABD-0B2CD5C874F7}"/>
                </a:ext>
              </a:extLst>
            </p:cNvPr>
            <p:cNvSpPr/>
            <p:nvPr/>
          </p:nvSpPr>
          <p:spPr>
            <a:xfrm>
              <a:off x="4474142" y="767024"/>
              <a:ext cx="367200" cy="2445099"/>
            </a:xfrm>
            <a:prstGeom prst="roundRect">
              <a:avLst/>
            </a:prstGeom>
            <a:solidFill>
              <a:schemeClr val="accent1">
                <a:lumMod val="75000"/>
                <a:alpha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6"/>
            </a:p>
          </p:txBody>
        </p:sp>
        <p:sp>
          <p:nvSpPr>
            <p:cNvPr id="122" name="Rounded Rectangle 121">
              <a:extLst>
                <a:ext uri="{FF2B5EF4-FFF2-40B4-BE49-F238E27FC236}">
                  <a16:creationId xmlns:a16="http://schemas.microsoft.com/office/drawing/2014/main" id="{B94ACF24-2373-AF44-BF83-05B4B8C20DAA}"/>
                </a:ext>
              </a:extLst>
            </p:cNvPr>
            <p:cNvSpPr/>
            <p:nvPr/>
          </p:nvSpPr>
          <p:spPr>
            <a:xfrm>
              <a:off x="2870702" y="767024"/>
              <a:ext cx="367200" cy="2445099"/>
            </a:xfrm>
            <a:prstGeom prst="roundRect">
              <a:avLst/>
            </a:prstGeom>
            <a:solidFill>
              <a:schemeClr val="accent1">
                <a:lumMod val="75000"/>
                <a:alpha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6"/>
            </a:p>
          </p:txBody>
        </p:sp>
      </p:grp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A59EEDD-59FA-C349-B529-6F1BE39AF17B}"/>
              </a:ext>
            </a:extLst>
          </p:cNvPr>
          <p:cNvSpPr>
            <a:spLocks/>
          </p:cNvSpPr>
          <p:nvPr/>
        </p:nvSpPr>
        <p:spPr>
          <a:xfrm rot="19545601">
            <a:off x="2854945" y="606491"/>
            <a:ext cx="658800" cy="13502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anchor="ctr"/>
          <a:lstStyle/>
          <a:p>
            <a:r>
              <a:rPr lang="nl-NL" sz="75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bestelling</a:t>
            </a:r>
          </a:p>
        </p:txBody>
      </p:sp>
      <p:sp>
        <p:nvSpPr>
          <p:cNvPr id="111" name="Isosceles Triangle 4">
            <a:extLst>
              <a:ext uri="{FF2B5EF4-FFF2-40B4-BE49-F238E27FC236}">
                <a16:creationId xmlns:a16="http://schemas.microsoft.com/office/drawing/2014/main" id="{D3924187-696B-4E4D-8432-BAB4F0DD8EE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95324" y="3671717"/>
            <a:ext cx="72045" cy="54274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 sz="1406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854C67-8EAA-BA4D-80F1-27795FC5DC54}"/>
              </a:ext>
            </a:extLst>
          </p:cNvPr>
          <p:cNvGrpSpPr/>
          <p:nvPr/>
        </p:nvGrpSpPr>
        <p:grpSpPr>
          <a:xfrm>
            <a:off x="2974099" y="2655582"/>
            <a:ext cx="1190308" cy="134825"/>
            <a:chOff x="2974099" y="2655582"/>
            <a:chExt cx="1190308" cy="134825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6C40E536-C8B7-8242-9FF8-55E739E79933}"/>
                </a:ext>
              </a:extLst>
            </p:cNvPr>
            <p:cNvSpPr/>
            <p:nvPr/>
          </p:nvSpPr>
          <p:spPr bwMode="auto">
            <a:xfrm>
              <a:off x="2974099" y="2658032"/>
              <a:ext cx="142661" cy="13237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defTabSz="20998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71" dirty="0">
                  <a:solidFill>
                    <a:schemeClr val="tx1"/>
                  </a:solidFill>
                </a:rPr>
                <a:t>R</a:t>
              </a: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F1496707-E827-A34E-91CC-AE53715DFAD3}"/>
                </a:ext>
              </a:extLst>
            </p:cNvPr>
            <p:cNvSpPr/>
            <p:nvPr/>
          </p:nvSpPr>
          <p:spPr bwMode="auto">
            <a:xfrm>
              <a:off x="3471124" y="2656863"/>
              <a:ext cx="142661" cy="13237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defTabSz="20998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71" dirty="0">
                  <a:solidFill>
                    <a:schemeClr val="tx1"/>
                  </a:solidFill>
                </a:rPr>
                <a:t>R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AB96EAEA-E0F3-C04C-96DB-A51ADDD9A523}"/>
                </a:ext>
              </a:extLst>
            </p:cNvPr>
            <p:cNvSpPr/>
            <p:nvPr/>
          </p:nvSpPr>
          <p:spPr bwMode="auto">
            <a:xfrm>
              <a:off x="4021746" y="2655582"/>
              <a:ext cx="142661" cy="13237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defTabSz="20998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71" dirty="0">
                  <a:solidFill>
                    <a:schemeClr val="tx1"/>
                  </a:solidFill>
                </a:rPr>
                <a:t>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CCA2438-9D27-4D44-8A2B-2191B9D6FB4A}"/>
              </a:ext>
            </a:extLst>
          </p:cNvPr>
          <p:cNvGrpSpPr/>
          <p:nvPr/>
        </p:nvGrpSpPr>
        <p:grpSpPr>
          <a:xfrm>
            <a:off x="2879827" y="2735506"/>
            <a:ext cx="1418628" cy="139203"/>
            <a:chOff x="2879827" y="2735506"/>
            <a:chExt cx="1418628" cy="139203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2DD89279-0A9E-2C4A-9F7F-BF3691EDCBB7}"/>
                </a:ext>
              </a:extLst>
            </p:cNvPr>
            <p:cNvSpPr/>
            <p:nvPr/>
          </p:nvSpPr>
          <p:spPr bwMode="auto">
            <a:xfrm>
              <a:off x="2879827" y="2742334"/>
              <a:ext cx="352118" cy="13237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defTabSz="20998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71" dirty="0">
                  <a:solidFill>
                    <a:schemeClr val="accent2">
                      <a:lumMod val="75000"/>
                    </a:schemeClr>
                  </a:solidFill>
                </a:rPr>
                <a:t>current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5F3B5C18-7429-7C47-8823-99FCC2E73186}"/>
                </a:ext>
              </a:extLst>
            </p:cNvPr>
            <p:cNvSpPr/>
            <p:nvPr/>
          </p:nvSpPr>
          <p:spPr bwMode="auto">
            <a:xfrm>
              <a:off x="3414574" y="2738933"/>
              <a:ext cx="352118" cy="13237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defTabSz="20998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71" dirty="0">
                  <a:solidFill>
                    <a:schemeClr val="accent2">
                      <a:lumMod val="75000"/>
                    </a:schemeClr>
                  </a:solidFill>
                </a:rPr>
                <a:t>current</a:t>
              </a: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0F7DFCB2-5544-0745-A3CB-F2D70B1B5B61}"/>
                </a:ext>
              </a:extLst>
            </p:cNvPr>
            <p:cNvSpPr/>
            <p:nvPr/>
          </p:nvSpPr>
          <p:spPr bwMode="auto">
            <a:xfrm>
              <a:off x="3946337" y="2735506"/>
              <a:ext cx="352118" cy="13237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defTabSz="20998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71" dirty="0">
                  <a:solidFill>
                    <a:schemeClr val="accent2">
                      <a:lumMod val="75000"/>
                    </a:schemeClr>
                  </a:solidFill>
                </a:rPr>
                <a:t>current</a:t>
              </a:r>
            </a:p>
          </p:txBody>
        </p:sp>
      </p:grpSp>
      <p:sp>
        <p:nvSpPr>
          <p:cNvPr id="151" name="Rectangle 150">
            <a:extLst>
              <a:ext uri="{FF2B5EF4-FFF2-40B4-BE49-F238E27FC236}">
                <a16:creationId xmlns:a16="http://schemas.microsoft.com/office/drawing/2014/main" id="{75999A9E-BD4A-3D49-A9E8-F222FEE66DD4}"/>
              </a:ext>
            </a:extLst>
          </p:cNvPr>
          <p:cNvSpPr/>
          <p:nvPr/>
        </p:nvSpPr>
        <p:spPr bwMode="auto">
          <a:xfrm>
            <a:off x="2986154" y="1682452"/>
            <a:ext cx="14266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accent3">
                    <a:lumMod val="50000"/>
                  </a:schemeClr>
                </a:solidFill>
              </a:rPr>
              <a:t>own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9A07D764-758C-224A-9DF0-BA3906A38B8F}"/>
              </a:ext>
            </a:extLst>
          </p:cNvPr>
          <p:cNvSpPr/>
          <p:nvPr/>
        </p:nvSpPr>
        <p:spPr bwMode="auto">
          <a:xfrm>
            <a:off x="3970961" y="2128016"/>
            <a:ext cx="352118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CRUD   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ABC5FD0F-558C-A148-AC7C-F11A574AC26C}"/>
              </a:ext>
            </a:extLst>
          </p:cNvPr>
          <p:cNvSpPr/>
          <p:nvPr/>
        </p:nvSpPr>
        <p:spPr bwMode="auto">
          <a:xfrm>
            <a:off x="4493759" y="1069032"/>
            <a:ext cx="14266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7953D6C6-D992-E347-AEB2-681CF5E73EAB}"/>
              </a:ext>
            </a:extLst>
          </p:cNvPr>
          <p:cNvSpPr/>
          <p:nvPr/>
        </p:nvSpPr>
        <p:spPr bwMode="auto">
          <a:xfrm>
            <a:off x="3942606" y="2204040"/>
            <a:ext cx="352118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accent3">
                    <a:lumMod val="50000"/>
                  </a:schemeClr>
                </a:solidFill>
              </a:rPr>
              <a:t>org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05B4B773-E42C-9F4F-AFE6-161F6F413FD4}"/>
              </a:ext>
            </a:extLst>
          </p:cNvPr>
          <p:cNvSpPr/>
          <p:nvPr/>
        </p:nvSpPr>
        <p:spPr bwMode="auto">
          <a:xfrm>
            <a:off x="2989306" y="1592077"/>
            <a:ext cx="7345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90816ABE-4EC7-F84E-96CF-8B9B872BF2B5}"/>
              </a:ext>
            </a:extLst>
          </p:cNvPr>
          <p:cNvSpPr/>
          <p:nvPr/>
        </p:nvSpPr>
        <p:spPr bwMode="auto">
          <a:xfrm>
            <a:off x="3049547" y="1592076"/>
            <a:ext cx="7345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9466D01D-C873-8944-9219-1FAE3E060957}"/>
              </a:ext>
            </a:extLst>
          </p:cNvPr>
          <p:cNvSpPr/>
          <p:nvPr/>
        </p:nvSpPr>
        <p:spPr bwMode="auto">
          <a:xfrm>
            <a:off x="3109788" y="1592075"/>
            <a:ext cx="7345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99" name="Title 1">
            <a:extLst>
              <a:ext uri="{FF2B5EF4-FFF2-40B4-BE49-F238E27FC236}">
                <a16:creationId xmlns:a16="http://schemas.microsoft.com/office/drawing/2014/main" id="{FA822592-66C6-2544-B58F-E6FCB178753C}"/>
              </a:ext>
            </a:extLst>
          </p:cNvPr>
          <p:cNvSpPr txBox="1">
            <a:spLocks/>
          </p:cNvSpPr>
          <p:nvPr/>
        </p:nvSpPr>
        <p:spPr bwMode="auto">
          <a:xfrm>
            <a:off x="610525" y="0"/>
            <a:ext cx="3916684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>
            <a:lvl1pPr algn="ctr" defTabSz="2508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2508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2508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2508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2508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250825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250825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250825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250825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b="1" dirty="0"/>
              <a:t>CRUD-matrix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0818632-98CC-A444-8E49-1F55C0113C12}"/>
              </a:ext>
            </a:extLst>
          </p:cNvPr>
          <p:cNvSpPr/>
          <p:nvPr/>
        </p:nvSpPr>
        <p:spPr bwMode="auto">
          <a:xfrm>
            <a:off x="2933440" y="1591850"/>
            <a:ext cx="7345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7E11E0B-12B6-A04F-84F5-2CC35BDA0F3A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76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3C474730-7A21-3840-925A-C9F02634B563}"/>
              </a:ext>
            </a:extLst>
          </p:cNvPr>
          <p:cNvSpPr/>
          <p:nvPr/>
        </p:nvSpPr>
        <p:spPr>
          <a:xfrm rot="16200000">
            <a:off x="841433" y="1949013"/>
            <a:ext cx="863600" cy="1077089"/>
          </a:xfrm>
          <a:prstGeom prst="rect">
            <a:avLst/>
          </a:prstGeom>
          <a:solidFill>
            <a:srgbClr val="FFE000">
              <a:alpha val="6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013" tIns="0" rIns="0" bIns="39025" rtlCol="0" anchor="t" anchorCtr="0"/>
          <a:lstStyle/>
          <a:p>
            <a:pPr algn="ctr"/>
            <a:r>
              <a:rPr lang="nl-NL" sz="1102" dirty="0">
                <a:solidFill>
                  <a:schemeClr val="tx1"/>
                </a:solidFill>
              </a:rPr>
              <a:t>leverancier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7D6BFD37-53E5-CC4B-8FD5-68EA7FA9A5BD}"/>
              </a:ext>
            </a:extLst>
          </p:cNvPr>
          <p:cNvSpPr/>
          <p:nvPr/>
        </p:nvSpPr>
        <p:spPr>
          <a:xfrm rot="16200000">
            <a:off x="764963" y="820697"/>
            <a:ext cx="1020625" cy="1081172"/>
          </a:xfrm>
          <a:prstGeom prst="rect">
            <a:avLst/>
          </a:prstGeom>
          <a:solidFill>
            <a:srgbClr val="FFE000">
              <a:alpha val="6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013" tIns="0" rIns="0" bIns="39025" rtlCol="0" anchor="t" anchorCtr="0"/>
          <a:lstStyle/>
          <a:p>
            <a:pPr algn="ctr"/>
            <a:r>
              <a:rPr lang="nl-NL" sz="1102" dirty="0">
                <a:solidFill>
                  <a:schemeClr val="tx1"/>
                </a:solidFill>
              </a:rPr>
              <a:t>klant</a:t>
            </a:r>
          </a:p>
        </p:txBody>
      </p: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AD74871F-774E-2742-AB02-2EFC15405885}"/>
              </a:ext>
            </a:extLst>
          </p:cNvPr>
          <p:cNvCxnSpPr>
            <a:cxnSpLocks/>
            <a:endCxn id="179" idx="2"/>
          </p:cNvCxnSpPr>
          <p:nvPr/>
        </p:nvCxnSpPr>
        <p:spPr bwMode="auto">
          <a:xfrm>
            <a:off x="1413468" y="1138813"/>
            <a:ext cx="574799" cy="21370"/>
          </a:xfrm>
          <a:prstGeom prst="line">
            <a:avLst/>
          </a:prstGeom>
          <a:ln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9" name="Oval 178">
            <a:extLst>
              <a:ext uri="{FF2B5EF4-FFF2-40B4-BE49-F238E27FC236}">
                <a16:creationId xmlns:a16="http://schemas.microsoft.com/office/drawing/2014/main" id="{017D3BD9-CA87-5947-B0CF-D6565568F129}"/>
              </a:ext>
            </a:extLst>
          </p:cNvPr>
          <p:cNvSpPr/>
          <p:nvPr/>
        </p:nvSpPr>
        <p:spPr bwMode="auto">
          <a:xfrm>
            <a:off x="1988267" y="996383"/>
            <a:ext cx="756000" cy="327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 defTabSz="2099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49" dirty="0">
                <a:solidFill>
                  <a:schemeClr val="bg1"/>
                </a:solidFill>
              </a:rPr>
              <a:t>bestelling betalen</a:t>
            </a:r>
          </a:p>
        </p:txBody>
      </p: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446A49CB-8AA3-E749-9375-13313606540E}"/>
              </a:ext>
            </a:extLst>
          </p:cNvPr>
          <p:cNvCxnSpPr>
            <a:cxnSpLocks/>
            <a:endCxn id="191" idx="2"/>
          </p:cNvCxnSpPr>
          <p:nvPr/>
        </p:nvCxnSpPr>
        <p:spPr>
          <a:xfrm>
            <a:off x="1200649" y="2219743"/>
            <a:ext cx="783317" cy="9484"/>
          </a:xfrm>
          <a:prstGeom prst="line">
            <a:avLst/>
          </a:prstGeom>
          <a:ln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1" name="Oval 180">
            <a:extLst>
              <a:ext uri="{FF2B5EF4-FFF2-40B4-BE49-F238E27FC236}">
                <a16:creationId xmlns:a16="http://schemas.microsoft.com/office/drawing/2014/main" id="{726C6067-C188-ED4E-9C47-2BA89D5C18E0}"/>
              </a:ext>
            </a:extLst>
          </p:cNvPr>
          <p:cNvSpPr/>
          <p:nvPr/>
        </p:nvSpPr>
        <p:spPr bwMode="auto">
          <a:xfrm>
            <a:off x="1983966" y="2600685"/>
            <a:ext cx="756000" cy="32892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 defTabSz="2099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60" dirty="0">
                <a:solidFill>
                  <a:schemeClr val="bg1"/>
                </a:solidFill>
              </a:rPr>
              <a:t>bestelling versturen</a:t>
            </a: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45F75232-ADF6-0C4C-8D45-86DDEA243360}"/>
              </a:ext>
            </a:extLst>
          </p:cNvPr>
          <p:cNvCxnSpPr>
            <a:cxnSpLocks/>
            <a:stCxn id="185" idx="3"/>
            <a:endCxn id="192" idx="2"/>
          </p:cNvCxnSpPr>
          <p:nvPr/>
        </p:nvCxnSpPr>
        <p:spPr bwMode="auto">
          <a:xfrm>
            <a:off x="1517355" y="1640438"/>
            <a:ext cx="471266" cy="54341"/>
          </a:xfrm>
          <a:prstGeom prst="line">
            <a:avLst/>
          </a:prstGeom>
          <a:ln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55FFF45C-4DA6-044F-93B8-BD25FEC4C488}"/>
              </a:ext>
            </a:extLst>
          </p:cNvPr>
          <p:cNvCxnSpPr>
            <a:cxnSpLocks/>
            <a:stCxn id="185" idx="3"/>
            <a:endCxn id="179" idx="3"/>
          </p:cNvCxnSpPr>
          <p:nvPr/>
        </p:nvCxnSpPr>
        <p:spPr bwMode="auto">
          <a:xfrm flipV="1">
            <a:off x="1517355" y="1276007"/>
            <a:ext cx="581626" cy="364431"/>
          </a:xfrm>
          <a:prstGeom prst="line">
            <a:avLst/>
          </a:prstGeom>
          <a:ln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E791F6BE-6306-5141-A96D-7537F30D40B6}"/>
              </a:ext>
            </a:extLst>
          </p:cNvPr>
          <p:cNvGrpSpPr/>
          <p:nvPr/>
        </p:nvGrpSpPr>
        <p:grpSpPr>
          <a:xfrm>
            <a:off x="989098" y="1541248"/>
            <a:ext cx="528257" cy="198379"/>
            <a:chOff x="1232853" y="1266658"/>
            <a:chExt cx="528257" cy="198379"/>
          </a:xfrm>
        </p:grpSpPr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2D337204-80B3-2147-BCD2-2422AF3F9528}"/>
                </a:ext>
              </a:extLst>
            </p:cNvPr>
            <p:cNvSpPr/>
            <p:nvPr/>
          </p:nvSpPr>
          <p:spPr bwMode="auto">
            <a:xfrm>
              <a:off x="1281059" y="1266658"/>
              <a:ext cx="480051" cy="19837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0998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7" dirty="0">
                  <a:solidFill>
                    <a:schemeClr val="bg1"/>
                  </a:solidFill>
                </a:rPr>
                <a:t>ERP systeem</a:t>
              </a:r>
            </a:p>
          </p:txBody>
        </p: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5452497D-FF97-BD40-8F98-1EF351453227}"/>
                </a:ext>
              </a:extLst>
            </p:cNvPr>
            <p:cNvGrpSpPr/>
            <p:nvPr/>
          </p:nvGrpSpPr>
          <p:grpSpPr>
            <a:xfrm>
              <a:off x="1232853" y="1293295"/>
              <a:ext cx="96412" cy="99412"/>
              <a:chOff x="-2131099" y="1705931"/>
              <a:chExt cx="174963" cy="180407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C91339D6-5617-B943-988D-02AC9BBEF5D6}"/>
                  </a:ext>
                </a:extLst>
              </p:cNvPr>
              <p:cNvSpPr/>
              <p:nvPr/>
            </p:nvSpPr>
            <p:spPr bwMode="auto">
              <a:xfrm>
                <a:off x="-2131099" y="1705931"/>
                <a:ext cx="174963" cy="61274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099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67" b="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66509CAD-8368-EF48-99AB-4CEF07F7FC67}"/>
                  </a:ext>
                </a:extLst>
              </p:cNvPr>
              <p:cNvSpPr/>
              <p:nvPr/>
            </p:nvSpPr>
            <p:spPr bwMode="auto">
              <a:xfrm>
                <a:off x="-2131099" y="1825063"/>
                <a:ext cx="174963" cy="6127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099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67" b="0"/>
              </a:p>
            </p:txBody>
          </p:sp>
        </p:grpSp>
      </p:grp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47951AE0-F08D-4040-85EA-731911426EF3}"/>
              </a:ext>
            </a:extLst>
          </p:cNvPr>
          <p:cNvCxnSpPr>
            <a:cxnSpLocks/>
          </p:cNvCxnSpPr>
          <p:nvPr/>
        </p:nvCxnSpPr>
        <p:spPr bwMode="auto">
          <a:xfrm>
            <a:off x="1421608" y="1135056"/>
            <a:ext cx="608159" cy="486078"/>
          </a:xfrm>
          <a:prstGeom prst="line">
            <a:avLst/>
          </a:prstGeom>
          <a:ln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5DFEB8F5-C9F3-C545-AFA6-F5E6653432E4}"/>
              </a:ext>
            </a:extLst>
          </p:cNvPr>
          <p:cNvCxnSpPr>
            <a:cxnSpLocks/>
            <a:endCxn id="181" idx="2"/>
          </p:cNvCxnSpPr>
          <p:nvPr/>
        </p:nvCxnSpPr>
        <p:spPr bwMode="auto">
          <a:xfrm>
            <a:off x="1542324" y="2511369"/>
            <a:ext cx="441642" cy="253777"/>
          </a:xfrm>
          <a:prstGeom prst="line">
            <a:avLst/>
          </a:prstGeom>
          <a:ln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1" name="Oval 190">
            <a:extLst>
              <a:ext uri="{FF2B5EF4-FFF2-40B4-BE49-F238E27FC236}">
                <a16:creationId xmlns:a16="http://schemas.microsoft.com/office/drawing/2014/main" id="{0BC9498B-D120-F740-A299-2BA06CBA26FD}"/>
              </a:ext>
            </a:extLst>
          </p:cNvPr>
          <p:cNvSpPr/>
          <p:nvPr/>
        </p:nvSpPr>
        <p:spPr bwMode="auto">
          <a:xfrm>
            <a:off x="1983966" y="2064766"/>
            <a:ext cx="756000" cy="32892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 defTabSz="2099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60" dirty="0">
                <a:solidFill>
                  <a:schemeClr val="bg1"/>
                </a:solidFill>
              </a:rPr>
              <a:t>producten beheren</a:t>
            </a:r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E6BA275-2E37-8245-8E8F-C952F3BA85F2}"/>
              </a:ext>
            </a:extLst>
          </p:cNvPr>
          <p:cNvSpPr/>
          <p:nvPr/>
        </p:nvSpPr>
        <p:spPr bwMode="auto">
          <a:xfrm>
            <a:off x="1988621" y="1530979"/>
            <a:ext cx="755293" cy="327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 defTabSz="2099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60" dirty="0">
                <a:solidFill>
                  <a:schemeClr val="bg1"/>
                </a:solidFill>
              </a:rPr>
              <a:t>winkelwagen vullen</a:t>
            </a:r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6D81FA30-4B84-A14F-BE05-92F4AE872F59}"/>
              </a:ext>
            </a:extLst>
          </p:cNvPr>
          <p:cNvGrpSpPr/>
          <p:nvPr/>
        </p:nvGrpSpPr>
        <p:grpSpPr>
          <a:xfrm>
            <a:off x="1139349" y="1024480"/>
            <a:ext cx="445361" cy="421654"/>
            <a:chOff x="2005069" y="3679204"/>
            <a:chExt cx="808216" cy="765195"/>
          </a:xfrm>
        </p:grpSpPr>
        <p:sp>
          <p:nvSpPr>
            <p:cNvPr id="199" name="TextBox 14">
              <a:extLst>
                <a:ext uri="{FF2B5EF4-FFF2-40B4-BE49-F238E27FC236}">
                  <a16:creationId xmlns:a16="http://schemas.microsoft.com/office/drawing/2014/main" id="{9744245F-AE74-0D49-B071-198E59AEA1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5069" y="4104172"/>
              <a:ext cx="808216" cy="340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4002" tIns="42001" rIns="84002" bIns="42001">
              <a:spAutoFit/>
            </a:bodyPr>
            <a:lstStyle/>
            <a:p>
              <a:pPr algn="ctr"/>
              <a:r>
                <a:rPr lang="nl-NL" sz="667" dirty="0">
                  <a:latin typeface="Calibri" pitchFamily="34" charset="0"/>
                </a:rPr>
                <a:t>inkoper</a:t>
              </a:r>
            </a:p>
          </p:txBody>
        </p: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14331769-9D1E-734D-AD2D-DEFAD6E83BF8}"/>
                </a:ext>
              </a:extLst>
            </p:cNvPr>
            <p:cNvCxnSpPr>
              <a:stCxn id="203" idx="4"/>
            </p:cNvCxnSpPr>
            <p:nvPr/>
          </p:nvCxnSpPr>
          <p:spPr bwMode="auto">
            <a:xfrm rot="5400000">
              <a:off x="2279546" y="3930511"/>
              <a:ext cx="229082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DED73234-CD62-4A41-ADC7-24F68DD012CE}"/>
                </a:ext>
              </a:extLst>
            </p:cNvPr>
            <p:cNvCxnSpPr/>
            <p:nvPr/>
          </p:nvCxnSpPr>
          <p:spPr bwMode="auto">
            <a:xfrm rot="5400000" flipH="1" flipV="1">
              <a:off x="2275668" y="4068528"/>
              <a:ext cx="167539" cy="69302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AC68EBB7-4DC0-494D-8E08-26FA160A3885}"/>
                </a:ext>
              </a:extLst>
            </p:cNvPr>
            <p:cNvCxnSpPr/>
            <p:nvPr/>
          </p:nvCxnSpPr>
          <p:spPr bwMode="auto">
            <a:xfrm rot="16200000" flipV="1">
              <a:off x="2342349" y="4067730"/>
              <a:ext cx="170957" cy="67478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A5566783-0C43-1E4A-90E8-2B2485530D1E}"/>
                </a:ext>
              </a:extLst>
            </p:cNvPr>
            <p:cNvSpPr/>
            <p:nvPr/>
          </p:nvSpPr>
          <p:spPr bwMode="auto">
            <a:xfrm>
              <a:off x="2324788" y="3679204"/>
              <a:ext cx="136780" cy="136765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0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4002" tIns="42001" rIns="84002" bIns="42001" anchor="ctr"/>
            <a:lstStyle/>
            <a:p>
              <a:pPr algn="ctr" defTabSz="2099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406" b="0" dirty="0"/>
            </a:p>
          </p:txBody>
        </p: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7072B3D6-F3D7-7F47-A014-E25D8AE5E49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273462" y="3882583"/>
              <a:ext cx="239428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1BAB0357-8FA1-9E42-8969-37DFD9CA67BE}"/>
              </a:ext>
            </a:extLst>
          </p:cNvPr>
          <p:cNvGrpSpPr/>
          <p:nvPr/>
        </p:nvGrpSpPr>
        <p:grpSpPr>
          <a:xfrm>
            <a:off x="1176360" y="2399414"/>
            <a:ext cx="624897" cy="524310"/>
            <a:chOff x="1842168" y="3679204"/>
            <a:chExt cx="1134030" cy="951489"/>
          </a:xfrm>
        </p:grpSpPr>
        <p:sp>
          <p:nvSpPr>
            <p:cNvPr id="206" name="TextBox 14">
              <a:extLst>
                <a:ext uri="{FF2B5EF4-FFF2-40B4-BE49-F238E27FC236}">
                  <a16:creationId xmlns:a16="http://schemas.microsoft.com/office/drawing/2014/main" id="{596A3DCE-D31C-B74A-A2B8-E89B34D0FF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2168" y="4104172"/>
              <a:ext cx="1134030" cy="526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4002" tIns="42001" rIns="84002" bIns="42001">
              <a:spAutoFit/>
            </a:bodyPr>
            <a:lstStyle/>
            <a:p>
              <a:pPr algn="ctr"/>
              <a:r>
                <a:rPr lang="nl-NL" sz="667" dirty="0">
                  <a:latin typeface="Calibri" pitchFamily="34" charset="0"/>
                </a:rPr>
                <a:t>magazijn-</a:t>
              </a:r>
            </a:p>
            <a:p>
              <a:pPr algn="ctr"/>
              <a:r>
                <a:rPr lang="nl-NL" sz="667" dirty="0">
                  <a:latin typeface="Calibri" pitchFamily="34" charset="0"/>
                </a:rPr>
                <a:t>medewerker</a:t>
              </a:r>
            </a:p>
          </p:txBody>
        </p: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C522F2B3-B22E-C94A-B077-B2BC798379CE}"/>
                </a:ext>
              </a:extLst>
            </p:cNvPr>
            <p:cNvCxnSpPr>
              <a:stCxn id="210" idx="4"/>
            </p:cNvCxnSpPr>
            <p:nvPr/>
          </p:nvCxnSpPr>
          <p:spPr bwMode="auto">
            <a:xfrm rot="5400000">
              <a:off x="2279546" y="3930511"/>
              <a:ext cx="229082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083ACBEC-94CC-3349-9626-81D372F85623}"/>
                </a:ext>
              </a:extLst>
            </p:cNvPr>
            <p:cNvCxnSpPr/>
            <p:nvPr/>
          </p:nvCxnSpPr>
          <p:spPr bwMode="auto">
            <a:xfrm rot="5400000" flipH="1" flipV="1">
              <a:off x="2275668" y="4068528"/>
              <a:ext cx="167539" cy="69302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64CF7DB2-8DA7-424C-A6E2-AB47BE4A4C2D}"/>
                </a:ext>
              </a:extLst>
            </p:cNvPr>
            <p:cNvCxnSpPr/>
            <p:nvPr/>
          </p:nvCxnSpPr>
          <p:spPr bwMode="auto">
            <a:xfrm rot="16200000" flipV="1">
              <a:off x="2342349" y="4067730"/>
              <a:ext cx="170957" cy="67478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BA01D7E2-288A-3649-A5B4-79EE55EC99EA}"/>
                </a:ext>
              </a:extLst>
            </p:cNvPr>
            <p:cNvSpPr/>
            <p:nvPr/>
          </p:nvSpPr>
          <p:spPr bwMode="auto">
            <a:xfrm>
              <a:off x="2324788" y="3679204"/>
              <a:ext cx="136780" cy="136765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0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4002" tIns="42001" rIns="84002" bIns="42001" anchor="ctr"/>
            <a:lstStyle/>
            <a:p>
              <a:pPr algn="ctr" defTabSz="2099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406" b="0" dirty="0"/>
            </a:p>
          </p:txBody>
        </p: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C9D8B998-9E01-8A4B-B6E9-75AFF859B3C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273462" y="3882583"/>
              <a:ext cx="239428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D397BCA0-0968-9D41-B2D4-7E95C56AA941}"/>
              </a:ext>
            </a:extLst>
          </p:cNvPr>
          <p:cNvGrpSpPr/>
          <p:nvPr/>
        </p:nvGrpSpPr>
        <p:grpSpPr>
          <a:xfrm>
            <a:off x="905392" y="2104047"/>
            <a:ext cx="482230" cy="524310"/>
            <a:chOff x="1971620" y="3679204"/>
            <a:chExt cx="875124" cy="951489"/>
          </a:xfrm>
        </p:grpSpPr>
        <p:sp>
          <p:nvSpPr>
            <p:cNvPr id="213" name="TextBox 14">
              <a:extLst>
                <a:ext uri="{FF2B5EF4-FFF2-40B4-BE49-F238E27FC236}">
                  <a16:creationId xmlns:a16="http://schemas.microsoft.com/office/drawing/2014/main" id="{DF61F8A8-19A8-C44D-A371-328B43B5BB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1620" y="4104172"/>
              <a:ext cx="875124" cy="526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4002" tIns="42001" rIns="84002" bIns="42001">
              <a:spAutoFit/>
            </a:bodyPr>
            <a:lstStyle/>
            <a:p>
              <a:pPr algn="ctr"/>
              <a:r>
                <a:rPr lang="nl-NL" sz="667" dirty="0">
                  <a:latin typeface="Calibri" pitchFamily="34" charset="0"/>
                </a:rPr>
                <a:t>product</a:t>
              </a:r>
            </a:p>
            <a:p>
              <a:pPr algn="ctr"/>
              <a:r>
                <a:rPr lang="nl-NL" sz="667" dirty="0">
                  <a:latin typeface="Calibri" pitchFamily="34" charset="0"/>
                </a:rPr>
                <a:t>manager</a:t>
              </a:r>
            </a:p>
          </p:txBody>
        </p: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8F3975C4-36A1-564C-8E25-0469501AA728}"/>
                </a:ext>
              </a:extLst>
            </p:cNvPr>
            <p:cNvCxnSpPr>
              <a:stCxn id="217" idx="4"/>
            </p:cNvCxnSpPr>
            <p:nvPr/>
          </p:nvCxnSpPr>
          <p:spPr bwMode="auto">
            <a:xfrm rot="5400000">
              <a:off x="2279546" y="3930511"/>
              <a:ext cx="229082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EC2B25E4-85B4-8A47-AF62-149995C0846D}"/>
                </a:ext>
              </a:extLst>
            </p:cNvPr>
            <p:cNvCxnSpPr/>
            <p:nvPr/>
          </p:nvCxnSpPr>
          <p:spPr bwMode="auto">
            <a:xfrm rot="5400000" flipH="1" flipV="1">
              <a:off x="2275668" y="4068528"/>
              <a:ext cx="167539" cy="69302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239D2F9A-C2AA-1142-B255-18D92BE35CB6}"/>
                </a:ext>
              </a:extLst>
            </p:cNvPr>
            <p:cNvCxnSpPr/>
            <p:nvPr/>
          </p:nvCxnSpPr>
          <p:spPr bwMode="auto">
            <a:xfrm rot="16200000" flipV="1">
              <a:off x="2342349" y="4067730"/>
              <a:ext cx="170957" cy="67478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D6F1ECDE-03FC-3549-A00E-0B992205CD32}"/>
                </a:ext>
              </a:extLst>
            </p:cNvPr>
            <p:cNvSpPr/>
            <p:nvPr/>
          </p:nvSpPr>
          <p:spPr bwMode="auto">
            <a:xfrm>
              <a:off x="2324788" y="3679204"/>
              <a:ext cx="136780" cy="136765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0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4002" tIns="42001" rIns="84002" bIns="42001" anchor="ctr"/>
            <a:lstStyle/>
            <a:p>
              <a:pPr algn="ctr" defTabSz="2099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406" b="0" dirty="0"/>
            </a:p>
          </p:txBody>
        </p: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6E1ACC57-2BEE-4943-8B7E-86B59A89F2A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273463" y="3888344"/>
              <a:ext cx="239428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6" name="Rectangle 225">
            <a:extLst>
              <a:ext uri="{FF2B5EF4-FFF2-40B4-BE49-F238E27FC236}">
                <a16:creationId xmlns:a16="http://schemas.microsoft.com/office/drawing/2014/main" id="{B4228C21-43A0-4145-82A1-908D7B77FBBC}"/>
              </a:ext>
            </a:extLst>
          </p:cNvPr>
          <p:cNvSpPr>
            <a:spLocks/>
          </p:cNvSpPr>
          <p:nvPr/>
        </p:nvSpPr>
        <p:spPr>
          <a:xfrm rot="19545601">
            <a:off x="3385316" y="603700"/>
            <a:ext cx="658800" cy="13502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anchor="ctr"/>
          <a:lstStyle/>
          <a:p>
            <a:r>
              <a:rPr lang="nl-NL" sz="75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bestelregel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7D72A6EF-D2D2-A943-9266-BA347B8EEB22}"/>
              </a:ext>
            </a:extLst>
          </p:cNvPr>
          <p:cNvSpPr>
            <a:spLocks/>
          </p:cNvSpPr>
          <p:nvPr/>
        </p:nvSpPr>
        <p:spPr>
          <a:xfrm rot="19545601">
            <a:off x="3919036" y="600909"/>
            <a:ext cx="658800" cy="13502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anchor="ctr"/>
          <a:lstStyle/>
          <a:p>
            <a:r>
              <a:rPr lang="nl-NL" sz="75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product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BBD10505-BE78-B043-A628-5CB400E66241}"/>
              </a:ext>
            </a:extLst>
          </p:cNvPr>
          <p:cNvSpPr>
            <a:spLocks/>
          </p:cNvSpPr>
          <p:nvPr/>
        </p:nvSpPr>
        <p:spPr>
          <a:xfrm rot="19545601">
            <a:off x="4452756" y="598118"/>
            <a:ext cx="658800" cy="13502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anchor="ctr"/>
          <a:lstStyle/>
          <a:p>
            <a:r>
              <a:rPr lang="nl-NL" sz="75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betaling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C39CA9D1-6962-594F-86B5-2C2576F1575C}"/>
              </a:ext>
            </a:extLst>
          </p:cNvPr>
          <p:cNvSpPr/>
          <p:nvPr/>
        </p:nvSpPr>
        <p:spPr bwMode="auto">
          <a:xfrm>
            <a:off x="2942172" y="2128016"/>
            <a:ext cx="14266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27DA2289-1BD2-044B-939D-B00ABD2184A9}"/>
              </a:ext>
            </a:extLst>
          </p:cNvPr>
          <p:cNvSpPr/>
          <p:nvPr/>
        </p:nvSpPr>
        <p:spPr bwMode="auto">
          <a:xfrm>
            <a:off x="2968108" y="2214251"/>
            <a:ext cx="14266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accent3">
                    <a:lumMod val="50000"/>
                  </a:schemeClr>
                </a:solidFill>
              </a:rPr>
              <a:t>org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F3CE998C-1789-6C4D-ADA7-CE9234E8EA44}"/>
              </a:ext>
            </a:extLst>
          </p:cNvPr>
          <p:cNvSpPr/>
          <p:nvPr/>
        </p:nvSpPr>
        <p:spPr bwMode="auto">
          <a:xfrm>
            <a:off x="3448836" y="2129707"/>
            <a:ext cx="14266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4AAD69BA-EF10-ED4E-864F-0C7D8492BE2D}"/>
              </a:ext>
            </a:extLst>
          </p:cNvPr>
          <p:cNvSpPr/>
          <p:nvPr/>
        </p:nvSpPr>
        <p:spPr bwMode="auto">
          <a:xfrm>
            <a:off x="3474772" y="2215942"/>
            <a:ext cx="14266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accent3">
                    <a:lumMod val="50000"/>
                  </a:schemeClr>
                </a:solidFill>
              </a:rPr>
              <a:t>org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42C6BD3B-0ABC-6B42-89EA-2A27C723BD18}"/>
              </a:ext>
            </a:extLst>
          </p:cNvPr>
          <p:cNvSpPr/>
          <p:nvPr/>
        </p:nvSpPr>
        <p:spPr bwMode="auto">
          <a:xfrm>
            <a:off x="3526806" y="1682508"/>
            <a:ext cx="14266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accent3">
                    <a:lumMod val="50000"/>
                  </a:schemeClr>
                </a:solidFill>
              </a:rPr>
              <a:t>own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6A5A14D9-1A5E-1E42-99E9-1DEE8CBEA277}"/>
              </a:ext>
            </a:extLst>
          </p:cNvPr>
          <p:cNvSpPr/>
          <p:nvPr/>
        </p:nvSpPr>
        <p:spPr bwMode="auto">
          <a:xfrm>
            <a:off x="3529958" y="1592133"/>
            <a:ext cx="7345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A35322B9-0E92-3145-B600-0318EAE3833B}"/>
              </a:ext>
            </a:extLst>
          </p:cNvPr>
          <p:cNvSpPr/>
          <p:nvPr/>
        </p:nvSpPr>
        <p:spPr bwMode="auto">
          <a:xfrm>
            <a:off x="3590199" y="1592132"/>
            <a:ext cx="7345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BB4D4095-1E8A-EB45-B118-D01D58FB59DC}"/>
              </a:ext>
            </a:extLst>
          </p:cNvPr>
          <p:cNvSpPr/>
          <p:nvPr/>
        </p:nvSpPr>
        <p:spPr bwMode="auto">
          <a:xfrm>
            <a:off x="3650440" y="1592131"/>
            <a:ext cx="7345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2F6D18EE-50BB-E644-BEE9-473948346C81}"/>
              </a:ext>
            </a:extLst>
          </p:cNvPr>
          <p:cNvSpPr/>
          <p:nvPr/>
        </p:nvSpPr>
        <p:spPr bwMode="auto">
          <a:xfrm>
            <a:off x="3474092" y="1591906"/>
            <a:ext cx="7345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6F311C6D-68F7-A14E-B068-06C87BE05156}"/>
              </a:ext>
            </a:extLst>
          </p:cNvPr>
          <p:cNvSpPr/>
          <p:nvPr/>
        </p:nvSpPr>
        <p:spPr bwMode="auto">
          <a:xfrm>
            <a:off x="4522908" y="2128016"/>
            <a:ext cx="14266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1E32A1B6-7006-6441-9151-B7A0C84B077E}"/>
              </a:ext>
            </a:extLst>
          </p:cNvPr>
          <p:cNvSpPr/>
          <p:nvPr/>
        </p:nvSpPr>
        <p:spPr bwMode="auto">
          <a:xfrm>
            <a:off x="4548844" y="2214251"/>
            <a:ext cx="14266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accent3">
                    <a:lumMod val="50000"/>
                  </a:schemeClr>
                </a:solidFill>
              </a:rPr>
              <a:t>org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FDB0A8DA-2ACB-F046-AB7E-FA036E4D3ADD}"/>
              </a:ext>
            </a:extLst>
          </p:cNvPr>
          <p:cNvSpPr/>
          <p:nvPr/>
        </p:nvSpPr>
        <p:spPr bwMode="auto">
          <a:xfrm>
            <a:off x="2978400" y="1051944"/>
            <a:ext cx="14266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C155ED2F-686B-F944-8A85-0132650C4510}"/>
              </a:ext>
            </a:extLst>
          </p:cNvPr>
          <p:cNvSpPr/>
          <p:nvPr/>
        </p:nvSpPr>
        <p:spPr bwMode="auto">
          <a:xfrm>
            <a:off x="3484041" y="1052609"/>
            <a:ext cx="14266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47DF16BD-6320-3D45-B1A0-FC07CD7397A3}"/>
              </a:ext>
            </a:extLst>
          </p:cNvPr>
          <p:cNvSpPr/>
          <p:nvPr/>
        </p:nvSpPr>
        <p:spPr bwMode="auto">
          <a:xfrm>
            <a:off x="4025012" y="1591355"/>
            <a:ext cx="14266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37CFA9A4-6242-4D4E-BA55-966FAE2D72C9}"/>
              </a:ext>
            </a:extLst>
          </p:cNvPr>
          <p:cNvSpPr/>
          <p:nvPr/>
        </p:nvSpPr>
        <p:spPr bwMode="auto">
          <a:xfrm>
            <a:off x="4025011" y="1057517"/>
            <a:ext cx="14266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B3091F9-66C2-4048-81DF-82357B67E07D}"/>
              </a:ext>
            </a:extLst>
          </p:cNvPr>
          <p:cNvGrpSpPr/>
          <p:nvPr/>
        </p:nvGrpSpPr>
        <p:grpSpPr>
          <a:xfrm>
            <a:off x="2883911" y="1131655"/>
            <a:ext cx="1961966" cy="144892"/>
            <a:chOff x="2883911" y="1131655"/>
            <a:chExt cx="1961966" cy="144892"/>
          </a:xfrm>
        </p:grpSpPr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570A633A-B18E-764A-ACC0-2943CD0F610C}"/>
                </a:ext>
              </a:extLst>
            </p:cNvPr>
            <p:cNvSpPr/>
            <p:nvPr/>
          </p:nvSpPr>
          <p:spPr bwMode="auto">
            <a:xfrm>
              <a:off x="2883911" y="1135056"/>
              <a:ext cx="352118" cy="13237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defTabSz="20998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71" dirty="0">
                  <a:solidFill>
                    <a:schemeClr val="accent2">
                      <a:lumMod val="75000"/>
                    </a:schemeClr>
                  </a:solidFill>
                </a:rPr>
                <a:t>current</a:t>
              </a:r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ED1310D0-3FE7-994B-84BF-E3828871BCD4}"/>
                </a:ext>
              </a:extLst>
            </p:cNvPr>
            <p:cNvSpPr/>
            <p:nvPr/>
          </p:nvSpPr>
          <p:spPr bwMode="auto">
            <a:xfrm>
              <a:off x="3418658" y="1131655"/>
              <a:ext cx="352118" cy="13237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defTabSz="20998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71" dirty="0">
                  <a:solidFill>
                    <a:schemeClr val="accent2">
                      <a:lumMod val="75000"/>
                    </a:schemeClr>
                  </a:solidFill>
                </a:rPr>
                <a:t>current</a:t>
              </a:r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14A61488-6DF6-E843-A8CF-DC68F5B89298}"/>
                </a:ext>
              </a:extLst>
            </p:cNvPr>
            <p:cNvSpPr/>
            <p:nvPr/>
          </p:nvSpPr>
          <p:spPr bwMode="auto">
            <a:xfrm>
              <a:off x="4493759" y="1144172"/>
              <a:ext cx="352118" cy="13237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Ctr="1"/>
            <a:lstStyle/>
            <a:p>
              <a:pPr algn="ctr" defTabSz="20998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71" dirty="0">
                  <a:solidFill>
                    <a:schemeClr val="accent2">
                      <a:lumMod val="75000"/>
                    </a:schemeClr>
                  </a:solidFill>
                </a:rPr>
                <a:t>current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8354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564469" y="-13164"/>
            <a:ext cx="4533701" cy="5127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400" dirty="0">
                <a:latin typeface="+mj-lt"/>
              </a:rPr>
              <a:t>Secondary actor</a:t>
            </a:r>
          </a:p>
        </p:txBody>
      </p:sp>
      <p:sp>
        <p:nvSpPr>
          <p:cNvPr id="23" name="Isosceles Triangle 22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9251D0-27A5-8646-8597-B5167C98494C}"/>
              </a:ext>
            </a:extLst>
          </p:cNvPr>
          <p:cNvSpPr txBox="1"/>
          <p:nvPr/>
        </p:nvSpPr>
        <p:spPr>
          <a:xfrm>
            <a:off x="4494119" y="362139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13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6C9055E-DCA1-4A45-9E63-23B1148DCF5C}"/>
              </a:ext>
            </a:extLst>
          </p:cNvPr>
          <p:cNvGrpSpPr/>
          <p:nvPr/>
        </p:nvGrpSpPr>
        <p:grpSpPr>
          <a:xfrm>
            <a:off x="2956735" y="914924"/>
            <a:ext cx="779017" cy="192758"/>
            <a:chOff x="2956735" y="914924"/>
            <a:chExt cx="779017" cy="192758"/>
          </a:xfrm>
        </p:grpSpPr>
        <p:grpSp>
          <p:nvGrpSpPr>
            <p:cNvPr id="54" name="Group 13">
              <a:extLst>
                <a:ext uri="{FF2B5EF4-FFF2-40B4-BE49-F238E27FC236}">
                  <a16:creationId xmlns:a16="http://schemas.microsoft.com/office/drawing/2014/main" id="{32D3A963-E325-C941-AAB0-1D379A7142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1330" y="914924"/>
              <a:ext cx="554422" cy="192758"/>
              <a:chOff x="2910521" y="2067135"/>
              <a:chExt cx="835026" cy="335777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496DE26-503C-2140-943C-3C4D3CAEBA65}"/>
                  </a:ext>
                </a:extLst>
              </p:cNvPr>
              <p:cNvSpPr/>
              <p:nvPr/>
            </p:nvSpPr>
            <p:spPr>
              <a:xfrm>
                <a:off x="2986721" y="2067135"/>
                <a:ext cx="758826" cy="335777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099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67" dirty="0">
                    <a:solidFill>
                      <a:schemeClr val="bg1"/>
                    </a:solidFill>
                  </a:rPr>
                  <a:t>iDeal van bank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6AA4B13-C029-214E-84BC-C10322460E2A}"/>
                  </a:ext>
                </a:extLst>
              </p:cNvPr>
              <p:cNvSpPr/>
              <p:nvPr/>
            </p:nvSpPr>
            <p:spPr>
              <a:xfrm>
                <a:off x="2910521" y="2114760"/>
                <a:ext cx="152400" cy="5715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099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67" b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6E61954-FF34-9D46-9FDD-4D9A6F7D1AF5}"/>
                  </a:ext>
                </a:extLst>
              </p:cNvPr>
              <p:cNvSpPr/>
              <p:nvPr/>
            </p:nvSpPr>
            <p:spPr>
              <a:xfrm>
                <a:off x="2910521" y="2225885"/>
                <a:ext cx="152400" cy="5715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099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67" b="0"/>
              </a:p>
            </p:txBody>
          </p:sp>
        </p:grp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CD7A57D-AD5B-4841-B305-8F31AD398A88}"/>
                </a:ext>
              </a:extLst>
            </p:cNvPr>
            <p:cNvCxnSpPr>
              <a:cxnSpLocks/>
              <a:stCxn id="80" idx="6"/>
              <a:endCxn id="57" idx="1"/>
            </p:cNvCxnSpPr>
            <p:nvPr/>
          </p:nvCxnSpPr>
          <p:spPr bwMode="auto">
            <a:xfrm>
              <a:off x="2956735" y="1003424"/>
              <a:ext cx="224595" cy="19037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3500000" scaled="1"/>
                <a:tileRect/>
              </a:gra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FC0F1BF-BE84-7147-BBB7-CC286046A59A}"/>
              </a:ext>
            </a:extLst>
          </p:cNvPr>
          <p:cNvGrpSpPr/>
          <p:nvPr/>
        </p:nvGrpSpPr>
        <p:grpSpPr>
          <a:xfrm>
            <a:off x="1196554" y="839624"/>
            <a:ext cx="1760181" cy="770121"/>
            <a:chOff x="1196554" y="839624"/>
            <a:chExt cx="1760181" cy="770121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96388CF2-CFE0-BD43-AEE1-5881BFBBE85E}"/>
                </a:ext>
              </a:extLst>
            </p:cNvPr>
            <p:cNvCxnSpPr>
              <a:cxnSpLocks/>
              <a:endCxn id="80" idx="2"/>
            </p:cNvCxnSpPr>
            <p:nvPr/>
          </p:nvCxnSpPr>
          <p:spPr bwMode="auto">
            <a:xfrm>
              <a:off x="1626636" y="984749"/>
              <a:ext cx="574099" cy="18675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37ADA16-93FF-DD46-B125-A1DA26505524}"/>
                </a:ext>
              </a:extLst>
            </p:cNvPr>
            <p:cNvSpPr/>
            <p:nvPr/>
          </p:nvSpPr>
          <p:spPr bwMode="auto">
            <a:xfrm>
              <a:off x="2200735" y="839624"/>
              <a:ext cx="756000" cy="327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spAutoFit/>
            </a:bodyPr>
            <a:lstStyle/>
            <a:p>
              <a:pPr algn="ctr" defTabSz="20995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49" dirty="0">
                  <a:solidFill>
                    <a:schemeClr val="bg1"/>
                  </a:solidFill>
                </a:rPr>
                <a:t>bestelling betalen</a:t>
              </a:r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186E36F-82B6-6942-9250-803EF86F2FAC}"/>
                </a:ext>
              </a:extLst>
            </p:cNvPr>
            <p:cNvCxnSpPr>
              <a:cxnSpLocks/>
              <a:stCxn id="88" idx="3"/>
              <a:endCxn id="96" idx="2"/>
            </p:cNvCxnSpPr>
            <p:nvPr/>
          </p:nvCxnSpPr>
          <p:spPr bwMode="auto">
            <a:xfrm flipV="1">
              <a:off x="1724811" y="1445945"/>
              <a:ext cx="476278" cy="42692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09B1278-B892-9B46-B0BE-84CD1E32BDA0}"/>
                </a:ext>
              </a:extLst>
            </p:cNvPr>
            <p:cNvCxnSpPr>
              <a:cxnSpLocks/>
              <a:stCxn id="88" idx="3"/>
              <a:endCxn id="80" idx="3"/>
            </p:cNvCxnSpPr>
            <p:nvPr/>
          </p:nvCxnSpPr>
          <p:spPr bwMode="auto">
            <a:xfrm flipV="1">
              <a:off x="1724811" y="1119248"/>
              <a:ext cx="586638" cy="369389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39501C0-F808-B74E-B52E-04078C99451A}"/>
                </a:ext>
              </a:extLst>
            </p:cNvPr>
            <p:cNvGrpSpPr/>
            <p:nvPr/>
          </p:nvGrpSpPr>
          <p:grpSpPr>
            <a:xfrm>
              <a:off x="1196554" y="1389447"/>
              <a:ext cx="528257" cy="198379"/>
              <a:chOff x="1232853" y="1266658"/>
              <a:chExt cx="528257" cy="198379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755BDBDC-195C-D542-A373-D3DB0D6656BD}"/>
                  </a:ext>
                </a:extLst>
              </p:cNvPr>
              <p:cNvSpPr/>
              <p:nvPr/>
            </p:nvSpPr>
            <p:spPr bwMode="auto">
              <a:xfrm>
                <a:off x="1281059" y="1266658"/>
                <a:ext cx="480051" cy="198379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099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67" dirty="0">
                    <a:solidFill>
                      <a:schemeClr val="bg1"/>
                    </a:solidFill>
                  </a:rPr>
                  <a:t>ERP systeem</a:t>
                </a:r>
              </a:p>
            </p:txBody>
          </p: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73C1A97D-F02F-2D4B-8DAC-38D200369762}"/>
                  </a:ext>
                </a:extLst>
              </p:cNvPr>
              <p:cNvGrpSpPr/>
              <p:nvPr/>
            </p:nvGrpSpPr>
            <p:grpSpPr>
              <a:xfrm>
                <a:off x="1232853" y="1293295"/>
                <a:ext cx="96412" cy="99412"/>
                <a:chOff x="-2131099" y="1705931"/>
                <a:chExt cx="174963" cy="180407"/>
              </a:xfrm>
              <a:solidFill>
                <a:schemeClr val="accent3">
                  <a:lumMod val="75000"/>
                </a:schemeClr>
              </a:solidFill>
            </p:grpSpPr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DFD739DE-3FE4-0547-AC47-118B51308E76}"/>
                    </a:ext>
                  </a:extLst>
                </p:cNvPr>
                <p:cNvSpPr/>
                <p:nvPr/>
              </p:nvSpPr>
              <p:spPr bwMode="auto">
                <a:xfrm>
                  <a:off x="-2131099" y="1705931"/>
                  <a:ext cx="174963" cy="61274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0998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67" b="0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07F692A7-97EF-6644-89E5-2B6485119C35}"/>
                    </a:ext>
                  </a:extLst>
                </p:cNvPr>
                <p:cNvSpPr/>
                <p:nvPr/>
              </p:nvSpPr>
              <p:spPr bwMode="auto">
                <a:xfrm>
                  <a:off x="-2131099" y="1825063"/>
                  <a:ext cx="174963" cy="6127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0998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667" b="0"/>
                </a:p>
              </p:txBody>
            </p:sp>
          </p:grpSp>
        </p:grp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C08A129-10ED-6D48-A339-ECB7E98CE2F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26636" y="984748"/>
              <a:ext cx="605389" cy="402727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B2F6AE5-207F-D143-B69A-DE039414DE59}"/>
                </a:ext>
              </a:extLst>
            </p:cNvPr>
            <p:cNvSpPr/>
            <p:nvPr/>
          </p:nvSpPr>
          <p:spPr bwMode="auto">
            <a:xfrm>
              <a:off x="2201089" y="1282145"/>
              <a:ext cx="755293" cy="327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spAutoFit/>
            </a:bodyPr>
            <a:lstStyle/>
            <a:p>
              <a:pPr algn="ctr" defTabSz="20995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760" dirty="0">
                  <a:solidFill>
                    <a:schemeClr val="bg1"/>
                  </a:solidFill>
                </a:rPr>
                <a:t>winkelwagen vullen</a:t>
              </a: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C1208E04-2F7B-964C-9591-448F757AF12D}"/>
                </a:ext>
              </a:extLst>
            </p:cNvPr>
            <p:cNvGrpSpPr/>
            <p:nvPr/>
          </p:nvGrpSpPr>
          <p:grpSpPr>
            <a:xfrm>
              <a:off x="1346805" y="872679"/>
              <a:ext cx="445361" cy="421654"/>
              <a:chOff x="2005069" y="3679204"/>
              <a:chExt cx="808216" cy="765195"/>
            </a:xfrm>
          </p:grpSpPr>
          <p:sp>
            <p:nvSpPr>
              <p:cNvPr id="85" name="TextBox 14">
                <a:extLst>
                  <a:ext uri="{FF2B5EF4-FFF2-40B4-BE49-F238E27FC236}">
                    <a16:creationId xmlns:a16="http://schemas.microsoft.com/office/drawing/2014/main" id="{1881BC51-6126-0B44-9015-A63CF7B3C3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05069" y="4104172"/>
                <a:ext cx="808216" cy="340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4002" tIns="42001" rIns="84002" bIns="42001">
                <a:spAutoFit/>
              </a:bodyPr>
              <a:lstStyle/>
              <a:p>
                <a:pPr algn="ctr"/>
                <a:r>
                  <a:rPr lang="nl-NL" sz="667" dirty="0">
                    <a:latin typeface="Calibri" pitchFamily="34" charset="0"/>
                  </a:rPr>
                  <a:t>inkoper</a:t>
                </a:r>
              </a:p>
            </p:txBody>
          </p: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EC980634-4A81-5C49-8F19-A1EB9E9BD052}"/>
                  </a:ext>
                </a:extLst>
              </p:cNvPr>
              <p:cNvCxnSpPr>
                <a:stCxn id="99" idx="4"/>
              </p:cNvCxnSpPr>
              <p:nvPr/>
            </p:nvCxnSpPr>
            <p:spPr bwMode="auto">
              <a:xfrm rot="5400000">
                <a:off x="2279546" y="3930511"/>
                <a:ext cx="229082" cy="0"/>
              </a:xfrm>
              <a:prstGeom prst="line">
                <a:avLst/>
              </a:prstGeom>
              <a:ln w="28575">
                <a:solidFill>
                  <a:schemeClr val="accent3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EC581A7A-094C-634B-BD01-41CBE8CECC3C}"/>
                  </a:ext>
                </a:extLst>
              </p:cNvPr>
              <p:cNvCxnSpPr/>
              <p:nvPr/>
            </p:nvCxnSpPr>
            <p:spPr bwMode="auto">
              <a:xfrm rot="5400000" flipH="1" flipV="1">
                <a:off x="2275668" y="4068528"/>
                <a:ext cx="167539" cy="69302"/>
              </a:xfrm>
              <a:prstGeom prst="line">
                <a:avLst/>
              </a:prstGeom>
              <a:ln w="28575">
                <a:solidFill>
                  <a:schemeClr val="accent3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D583EC10-66BE-E14C-BE8C-4EE0B089CF74}"/>
                  </a:ext>
                </a:extLst>
              </p:cNvPr>
              <p:cNvCxnSpPr/>
              <p:nvPr/>
            </p:nvCxnSpPr>
            <p:spPr bwMode="auto">
              <a:xfrm rot="16200000" flipV="1">
                <a:off x="2342349" y="4067730"/>
                <a:ext cx="170957" cy="67478"/>
              </a:xfrm>
              <a:prstGeom prst="line">
                <a:avLst/>
              </a:prstGeom>
              <a:ln w="28575">
                <a:solidFill>
                  <a:schemeClr val="accent3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329629A-4AFF-DA4D-890C-9C855BF37F90}"/>
                  </a:ext>
                </a:extLst>
              </p:cNvPr>
              <p:cNvSpPr/>
              <p:nvPr/>
            </p:nvSpPr>
            <p:spPr bwMode="auto">
              <a:xfrm>
                <a:off x="2324788" y="3679204"/>
                <a:ext cx="136780" cy="136765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 w="0">
                <a:solidFill>
                  <a:schemeClr val="accent3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84002" tIns="42001" rIns="84002" bIns="42001" anchor="ctr"/>
              <a:lstStyle/>
              <a:p>
                <a:pPr algn="ctr" defTabSz="20995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406" b="0" dirty="0"/>
              </a:p>
            </p:txBody>
          </p: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D389C2B5-5665-5642-A9AD-378F83205D4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273462" y="3882583"/>
                <a:ext cx="239428" cy="0"/>
              </a:xfrm>
              <a:prstGeom prst="line">
                <a:avLst/>
              </a:prstGeom>
              <a:ln w="28575">
                <a:solidFill>
                  <a:schemeClr val="accent3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C2F28E9-86D5-3141-83EF-181C9B766D96}"/>
              </a:ext>
            </a:extLst>
          </p:cNvPr>
          <p:cNvGrpSpPr/>
          <p:nvPr/>
        </p:nvGrpSpPr>
        <p:grpSpPr>
          <a:xfrm>
            <a:off x="3172234" y="3082293"/>
            <a:ext cx="1535017" cy="324233"/>
            <a:chOff x="3172234" y="3082293"/>
            <a:chExt cx="1535017" cy="324233"/>
          </a:xfrm>
        </p:grpSpPr>
        <p:grpSp>
          <p:nvGrpSpPr>
            <p:cNvPr id="120" name="Group 13">
              <a:extLst>
                <a:ext uri="{FF2B5EF4-FFF2-40B4-BE49-F238E27FC236}">
                  <a16:creationId xmlns:a16="http://schemas.microsoft.com/office/drawing/2014/main" id="{9BF7085C-F7AE-9648-9B41-67AAA81C16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2829" y="3155910"/>
              <a:ext cx="554422" cy="192758"/>
              <a:chOff x="2910521" y="2067135"/>
              <a:chExt cx="835026" cy="335777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ABF60171-CB49-B34E-9A8C-02A4CF674CEC}"/>
                  </a:ext>
                </a:extLst>
              </p:cNvPr>
              <p:cNvSpPr/>
              <p:nvPr/>
            </p:nvSpPr>
            <p:spPr>
              <a:xfrm>
                <a:off x="2986721" y="2067135"/>
                <a:ext cx="758826" cy="335777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099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23E1EB4D-2B8C-BC40-AE39-72082C864F6B}"/>
                  </a:ext>
                </a:extLst>
              </p:cNvPr>
              <p:cNvSpPr/>
              <p:nvPr/>
            </p:nvSpPr>
            <p:spPr>
              <a:xfrm>
                <a:off x="2910521" y="2114760"/>
                <a:ext cx="152400" cy="5715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099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67" b="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B77585B9-E7BE-0E4D-84CE-F2FD5C6A08D9}"/>
                  </a:ext>
                </a:extLst>
              </p:cNvPr>
              <p:cNvSpPr/>
              <p:nvPr/>
            </p:nvSpPr>
            <p:spPr>
              <a:xfrm>
                <a:off x="2910521" y="2225885"/>
                <a:ext cx="152400" cy="5715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099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67" b="0"/>
              </a:p>
            </p:txBody>
          </p:sp>
        </p:grp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3186CCC6-B653-FC46-BCBB-3809027CEFDF}"/>
                </a:ext>
              </a:extLst>
            </p:cNvPr>
            <p:cNvSpPr/>
            <p:nvPr/>
          </p:nvSpPr>
          <p:spPr bwMode="auto">
            <a:xfrm>
              <a:off x="3172234" y="3082293"/>
              <a:ext cx="756000" cy="32423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spAutoFit/>
            </a:bodyPr>
            <a:lstStyle/>
            <a:p>
              <a:pPr algn="ctr" defTabSz="2099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749" dirty="0">
                <a:solidFill>
                  <a:schemeClr val="bg1"/>
                </a:solidFill>
              </a:endParaRPr>
            </a:p>
            <a:p>
              <a:pPr algn="ctr" defTabSz="2099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749" dirty="0">
                <a:solidFill>
                  <a:schemeClr val="bg1"/>
                </a:solidFill>
              </a:endParaRPr>
            </a:p>
          </p:txBody>
        </p: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1F8E8CFD-267D-4F45-A8C0-58CE387D1BEA}"/>
                </a:ext>
              </a:extLst>
            </p:cNvPr>
            <p:cNvCxnSpPr>
              <a:cxnSpLocks/>
              <a:stCxn id="124" idx="6"/>
              <a:endCxn id="123" idx="1"/>
            </p:cNvCxnSpPr>
            <p:nvPr/>
          </p:nvCxnSpPr>
          <p:spPr bwMode="auto">
            <a:xfrm>
              <a:off x="3928234" y="3244410"/>
              <a:ext cx="224595" cy="19037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3500000" scaled="1"/>
                <a:tileRect/>
              </a:gra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280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ounded Rectangle 112">
            <a:extLst>
              <a:ext uri="{FF2B5EF4-FFF2-40B4-BE49-F238E27FC236}">
                <a16:creationId xmlns:a16="http://schemas.microsoft.com/office/drawing/2014/main" id="{886B7222-556F-0A4E-944B-8125BCEA87B9}"/>
              </a:ext>
            </a:extLst>
          </p:cNvPr>
          <p:cNvSpPr/>
          <p:nvPr/>
        </p:nvSpPr>
        <p:spPr>
          <a:xfrm>
            <a:off x="1813497" y="1076731"/>
            <a:ext cx="2967619" cy="367593"/>
          </a:xfrm>
          <a:prstGeom prst="roundRect">
            <a:avLst/>
          </a:prstGeom>
          <a:solidFill>
            <a:schemeClr val="accent2">
              <a:lumMod val="75000"/>
              <a:alpha val="2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6" dirty="0"/>
          </a:p>
        </p:txBody>
      </p:sp>
      <p:sp>
        <p:nvSpPr>
          <p:cNvPr id="219" name="Rounded Rectangle 218">
            <a:extLst>
              <a:ext uri="{FF2B5EF4-FFF2-40B4-BE49-F238E27FC236}">
                <a16:creationId xmlns:a16="http://schemas.microsoft.com/office/drawing/2014/main" id="{60E0A492-2697-4C47-A2F6-8388A077815C}"/>
              </a:ext>
            </a:extLst>
          </p:cNvPr>
          <p:cNvSpPr/>
          <p:nvPr/>
        </p:nvSpPr>
        <p:spPr>
          <a:xfrm>
            <a:off x="1813497" y="1613539"/>
            <a:ext cx="2967619" cy="367593"/>
          </a:xfrm>
          <a:prstGeom prst="roundRect">
            <a:avLst/>
          </a:prstGeom>
          <a:solidFill>
            <a:schemeClr val="accent2">
              <a:lumMod val="75000"/>
              <a:alpha val="2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6"/>
          </a:p>
        </p:txBody>
      </p:sp>
      <p:sp>
        <p:nvSpPr>
          <p:cNvPr id="221" name="Rounded Rectangle 220">
            <a:extLst>
              <a:ext uri="{FF2B5EF4-FFF2-40B4-BE49-F238E27FC236}">
                <a16:creationId xmlns:a16="http://schemas.microsoft.com/office/drawing/2014/main" id="{4B5D8514-9612-D14F-B71A-9D4F2A4C3B09}"/>
              </a:ext>
            </a:extLst>
          </p:cNvPr>
          <p:cNvSpPr/>
          <p:nvPr/>
        </p:nvSpPr>
        <p:spPr>
          <a:xfrm>
            <a:off x="1809196" y="2150428"/>
            <a:ext cx="2967619" cy="367593"/>
          </a:xfrm>
          <a:prstGeom prst="roundRect">
            <a:avLst/>
          </a:prstGeom>
          <a:solidFill>
            <a:schemeClr val="accent2">
              <a:lumMod val="75000"/>
              <a:alpha val="2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6"/>
          </a:p>
        </p:txBody>
      </p:sp>
      <p:sp>
        <p:nvSpPr>
          <p:cNvPr id="222" name="Rounded Rectangle 221">
            <a:extLst>
              <a:ext uri="{FF2B5EF4-FFF2-40B4-BE49-F238E27FC236}">
                <a16:creationId xmlns:a16="http://schemas.microsoft.com/office/drawing/2014/main" id="{3A537102-AA59-4946-9698-14ABE9D03BEA}"/>
              </a:ext>
            </a:extLst>
          </p:cNvPr>
          <p:cNvSpPr/>
          <p:nvPr/>
        </p:nvSpPr>
        <p:spPr>
          <a:xfrm>
            <a:off x="1809196" y="2687236"/>
            <a:ext cx="2967619" cy="367593"/>
          </a:xfrm>
          <a:prstGeom prst="roundRect">
            <a:avLst/>
          </a:prstGeom>
          <a:solidFill>
            <a:schemeClr val="accent2">
              <a:lumMod val="75000"/>
              <a:alpha val="2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6"/>
          </a:p>
        </p:txBody>
      </p:sp>
      <p:sp>
        <p:nvSpPr>
          <p:cNvPr id="223" name="Rounded Rectangle 222">
            <a:extLst>
              <a:ext uri="{FF2B5EF4-FFF2-40B4-BE49-F238E27FC236}">
                <a16:creationId xmlns:a16="http://schemas.microsoft.com/office/drawing/2014/main" id="{EE7B7C7C-3CA4-3940-A8AA-E0908A8492BF}"/>
              </a:ext>
            </a:extLst>
          </p:cNvPr>
          <p:cNvSpPr/>
          <p:nvPr/>
        </p:nvSpPr>
        <p:spPr>
          <a:xfrm>
            <a:off x="3111884" y="870857"/>
            <a:ext cx="367200" cy="2284325"/>
          </a:xfrm>
          <a:prstGeom prst="roundRect">
            <a:avLst/>
          </a:prstGeom>
          <a:solidFill>
            <a:schemeClr val="accent1">
              <a:lumMod val="75000"/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6"/>
          </a:p>
        </p:txBody>
      </p:sp>
      <p:sp>
        <p:nvSpPr>
          <p:cNvPr id="224" name="Rounded Rectangle 223">
            <a:extLst>
              <a:ext uri="{FF2B5EF4-FFF2-40B4-BE49-F238E27FC236}">
                <a16:creationId xmlns:a16="http://schemas.microsoft.com/office/drawing/2014/main" id="{1B15D126-D5EF-C743-A55A-A339438B4433}"/>
              </a:ext>
            </a:extLst>
          </p:cNvPr>
          <p:cNvSpPr/>
          <p:nvPr/>
        </p:nvSpPr>
        <p:spPr>
          <a:xfrm>
            <a:off x="4029140" y="870857"/>
            <a:ext cx="367200" cy="2284325"/>
          </a:xfrm>
          <a:prstGeom prst="roundRect">
            <a:avLst/>
          </a:prstGeom>
          <a:solidFill>
            <a:schemeClr val="accent1">
              <a:lumMod val="75000"/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6"/>
          </a:p>
        </p:txBody>
      </p:sp>
      <p:sp>
        <p:nvSpPr>
          <p:cNvPr id="225" name="Rounded Rectangle 224">
            <a:extLst>
              <a:ext uri="{FF2B5EF4-FFF2-40B4-BE49-F238E27FC236}">
                <a16:creationId xmlns:a16="http://schemas.microsoft.com/office/drawing/2014/main" id="{128EBA1A-69B4-9C40-AABD-0B2CD5C874F7}"/>
              </a:ext>
            </a:extLst>
          </p:cNvPr>
          <p:cNvSpPr/>
          <p:nvPr/>
        </p:nvSpPr>
        <p:spPr>
          <a:xfrm>
            <a:off x="4476536" y="870857"/>
            <a:ext cx="367200" cy="2284325"/>
          </a:xfrm>
          <a:prstGeom prst="roundRect">
            <a:avLst/>
          </a:prstGeom>
          <a:solidFill>
            <a:schemeClr val="accent1">
              <a:lumMod val="75000"/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6"/>
          </a:p>
        </p:txBody>
      </p:sp>
      <p:sp>
        <p:nvSpPr>
          <p:cNvPr id="122" name="Rounded Rectangle 121">
            <a:extLst>
              <a:ext uri="{FF2B5EF4-FFF2-40B4-BE49-F238E27FC236}">
                <a16:creationId xmlns:a16="http://schemas.microsoft.com/office/drawing/2014/main" id="{B94ACF24-2373-AF44-BF83-05B4B8C20DAA}"/>
              </a:ext>
            </a:extLst>
          </p:cNvPr>
          <p:cNvSpPr/>
          <p:nvPr/>
        </p:nvSpPr>
        <p:spPr>
          <a:xfrm>
            <a:off x="2654441" y="870857"/>
            <a:ext cx="367200" cy="2284325"/>
          </a:xfrm>
          <a:prstGeom prst="roundRect">
            <a:avLst/>
          </a:prstGeom>
          <a:solidFill>
            <a:schemeClr val="accent1">
              <a:lumMod val="75000"/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6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A59EEDD-59FA-C349-B529-6F1BE39AF17B}"/>
              </a:ext>
            </a:extLst>
          </p:cNvPr>
          <p:cNvSpPr>
            <a:spLocks/>
          </p:cNvSpPr>
          <p:nvPr/>
        </p:nvSpPr>
        <p:spPr>
          <a:xfrm rot="19545601">
            <a:off x="2638690" y="710324"/>
            <a:ext cx="658800" cy="13502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anchor="ctr"/>
          <a:lstStyle/>
          <a:p>
            <a:r>
              <a:rPr lang="nl-NL" sz="75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bestelling</a:t>
            </a:r>
          </a:p>
        </p:txBody>
      </p:sp>
      <p:sp>
        <p:nvSpPr>
          <p:cNvPr id="111" name="Isosceles Triangle 4">
            <a:extLst>
              <a:ext uri="{FF2B5EF4-FFF2-40B4-BE49-F238E27FC236}">
                <a16:creationId xmlns:a16="http://schemas.microsoft.com/office/drawing/2014/main" id="{D3924187-696B-4E4D-8432-BAB4F0DD8EE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95324" y="3671717"/>
            <a:ext cx="72045" cy="54274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 sz="1406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6C40E536-C8B7-8242-9FF8-55E739E79933}"/>
              </a:ext>
            </a:extLst>
          </p:cNvPr>
          <p:cNvSpPr/>
          <p:nvPr/>
        </p:nvSpPr>
        <p:spPr bwMode="auto">
          <a:xfrm>
            <a:off x="2757844" y="2761865"/>
            <a:ext cx="14266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F1496707-E827-A34E-91CC-AE53715DFAD3}"/>
              </a:ext>
            </a:extLst>
          </p:cNvPr>
          <p:cNvSpPr/>
          <p:nvPr/>
        </p:nvSpPr>
        <p:spPr bwMode="auto">
          <a:xfrm>
            <a:off x="3177832" y="2760696"/>
            <a:ext cx="14266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AB96EAEA-E0F3-C04C-96DB-A51ADDD9A523}"/>
              </a:ext>
            </a:extLst>
          </p:cNvPr>
          <p:cNvSpPr/>
          <p:nvPr/>
        </p:nvSpPr>
        <p:spPr bwMode="auto">
          <a:xfrm>
            <a:off x="4114715" y="2762842"/>
            <a:ext cx="14266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2DD89279-0A9E-2C4A-9F7F-BF3691EDCBB7}"/>
              </a:ext>
            </a:extLst>
          </p:cNvPr>
          <p:cNvSpPr/>
          <p:nvPr/>
        </p:nvSpPr>
        <p:spPr bwMode="auto">
          <a:xfrm>
            <a:off x="2663572" y="2846167"/>
            <a:ext cx="352118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accent2">
                    <a:lumMod val="75000"/>
                  </a:schemeClr>
                </a:solidFill>
              </a:rPr>
              <a:t>current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5F3B5C18-7429-7C47-8823-99FCC2E73186}"/>
              </a:ext>
            </a:extLst>
          </p:cNvPr>
          <p:cNvSpPr/>
          <p:nvPr/>
        </p:nvSpPr>
        <p:spPr bwMode="auto">
          <a:xfrm>
            <a:off x="3121282" y="2842766"/>
            <a:ext cx="352118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accent2">
                    <a:lumMod val="75000"/>
                  </a:schemeClr>
                </a:solidFill>
              </a:rPr>
              <a:t>current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0F7DFCB2-5544-0745-A3CB-F2D70B1B5B61}"/>
              </a:ext>
            </a:extLst>
          </p:cNvPr>
          <p:cNvSpPr/>
          <p:nvPr/>
        </p:nvSpPr>
        <p:spPr bwMode="auto">
          <a:xfrm>
            <a:off x="4039306" y="2842766"/>
            <a:ext cx="352118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accent2">
                    <a:lumMod val="75000"/>
                  </a:schemeClr>
                </a:solidFill>
              </a:rPr>
              <a:t>current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75999A9E-BD4A-3D49-A9E8-F222FEE66DD4}"/>
              </a:ext>
            </a:extLst>
          </p:cNvPr>
          <p:cNvSpPr/>
          <p:nvPr/>
        </p:nvSpPr>
        <p:spPr bwMode="auto">
          <a:xfrm>
            <a:off x="2769899" y="1786285"/>
            <a:ext cx="14266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accent3">
                    <a:lumMod val="50000"/>
                  </a:schemeClr>
                </a:solidFill>
              </a:rPr>
              <a:t>own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9A07D764-758C-224A-9DF0-BA3906A38B8F}"/>
              </a:ext>
            </a:extLst>
          </p:cNvPr>
          <p:cNvSpPr/>
          <p:nvPr/>
        </p:nvSpPr>
        <p:spPr bwMode="auto">
          <a:xfrm>
            <a:off x="4063930" y="2235276"/>
            <a:ext cx="352118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CRUD   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ABC5FD0F-558C-A148-AC7C-F11A574AC26C}"/>
              </a:ext>
            </a:extLst>
          </p:cNvPr>
          <p:cNvSpPr/>
          <p:nvPr/>
        </p:nvSpPr>
        <p:spPr bwMode="auto">
          <a:xfrm>
            <a:off x="4499644" y="1176292"/>
            <a:ext cx="14266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7953D6C6-D992-E347-AEB2-681CF5E73EAB}"/>
              </a:ext>
            </a:extLst>
          </p:cNvPr>
          <p:cNvSpPr/>
          <p:nvPr/>
        </p:nvSpPr>
        <p:spPr bwMode="auto">
          <a:xfrm>
            <a:off x="4035575" y="2311300"/>
            <a:ext cx="352118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accent3">
                    <a:lumMod val="50000"/>
                  </a:schemeClr>
                </a:solidFill>
              </a:rPr>
              <a:t>org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05B4B773-E42C-9F4F-AFE6-161F6F413FD4}"/>
              </a:ext>
            </a:extLst>
          </p:cNvPr>
          <p:cNvSpPr/>
          <p:nvPr/>
        </p:nvSpPr>
        <p:spPr bwMode="auto">
          <a:xfrm>
            <a:off x="2773051" y="1695910"/>
            <a:ext cx="7345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90816ABE-4EC7-F84E-96CF-8B9B872BF2B5}"/>
              </a:ext>
            </a:extLst>
          </p:cNvPr>
          <p:cNvSpPr/>
          <p:nvPr/>
        </p:nvSpPr>
        <p:spPr bwMode="auto">
          <a:xfrm>
            <a:off x="2833292" y="1695909"/>
            <a:ext cx="7345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9466D01D-C873-8944-9219-1FAE3E060957}"/>
              </a:ext>
            </a:extLst>
          </p:cNvPr>
          <p:cNvSpPr/>
          <p:nvPr/>
        </p:nvSpPr>
        <p:spPr bwMode="auto">
          <a:xfrm>
            <a:off x="2893533" y="1695908"/>
            <a:ext cx="7345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99" name="Title 1">
            <a:extLst>
              <a:ext uri="{FF2B5EF4-FFF2-40B4-BE49-F238E27FC236}">
                <a16:creationId xmlns:a16="http://schemas.microsoft.com/office/drawing/2014/main" id="{FA822592-66C6-2544-B58F-E6FCB178753C}"/>
              </a:ext>
            </a:extLst>
          </p:cNvPr>
          <p:cNvSpPr txBox="1">
            <a:spLocks/>
          </p:cNvSpPr>
          <p:nvPr/>
        </p:nvSpPr>
        <p:spPr bwMode="auto">
          <a:xfrm>
            <a:off x="753941" y="-44430"/>
            <a:ext cx="4182539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>
            <a:lvl1pPr algn="ctr" defTabSz="2508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2508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2508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2508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2508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250825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250825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250825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250825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b="1" dirty="0"/>
              <a:t>Attributen in een CRUD-matrix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0818632-98CC-A444-8E49-1F55C0113C12}"/>
              </a:ext>
            </a:extLst>
          </p:cNvPr>
          <p:cNvSpPr/>
          <p:nvPr/>
        </p:nvSpPr>
        <p:spPr bwMode="auto">
          <a:xfrm>
            <a:off x="2717185" y="1695683"/>
            <a:ext cx="7345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3C474730-7A21-3840-925A-C9F02634B563}"/>
              </a:ext>
            </a:extLst>
          </p:cNvPr>
          <p:cNvSpPr/>
          <p:nvPr/>
        </p:nvSpPr>
        <p:spPr>
          <a:xfrm rot="16200000">
            <a:off x="745173" y="2112558"/>
            <a:ext cx="863600" cy="957665"/>
          </a:xfrm>
          <a:prstGeom prst="rect">
            <a:avLst/>
          </a:prstGeom>
          <a:solidFill>
            <a:srgbClr val="FFE000">
              <a:alpha val="6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013" tIns="0" rIns="0" bIns="39025" rtlCol="0" anchor="t" anchorCtr="0"/>
          <a:lstStyle/>
          <a:p>
            <a:pPr algn="ctr"/>
            <a:r>
              <a:rPr lang="nl-NL" sz="1102" dirty="0">
                <a:solidFill>
                  <a:schemeClr val="tx1"/>
                </a:solidFill>
              </a:rPr>
              <a:t>leverancier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7D6BFD37-53E5-CC4B-8FD5-68EA7FA9A5BD}"/>
              </a:ext>
            </a:extLst>
          </p:cNvPr>
          <p:cNvSpPr/>
          <p:nvPr/>
        </p:nvSpPr>
        <p:spPr>
          <a:xfrm rot="16200000">
            <a:off x="668702" y="984242"/>
            <a:ext cx="1020625" cy="961747"/>
          </a:xfrm>
          <a:prstGeom prst="rect">
            <a:avLst/>
          </a:prstGeom>
          <a:solidFill>
            <a:srgbClr val="FFE000">
              <a:alpha val="6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013" tIns="0" rIns="0" bIns="39025" rtlCol="0" anchor="t" anchorCtr="0"/>
          <a:lstStyle/>
          <a:p>
            <a:pPr algn="ctr"/>
            <a:r>
              <a:rPr lang="nl-NL" sz="1102" dirty="0">
                <a:solidFill>
                  <a:schemeClr val="tx1"/>
                </a:solidFill>
              </a:rPr>
              <a:t>klant</a:t>
            </a:r>
          </a:p>
        </p:txBody>
      </p: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AD74871F-774E-2742-AB02-2EFC15405885}"/>
              </a:ext>
            </a:extLst>
          </p:cNvPr>
          <p:cNvCxnSpPr>
            <a:cxnSpLocks/>
            <a:endCxn id="179" idx="2"/>
          </p:cNvCxnSpPr>
          <p:nvPr/>
        </p:nvCxnSpPr>
        <p:spPr bwMode="auto">
          <a:xfrm>
            <a:off x="1257495" y="1242646"/>
            <a:ext cx="574799" cy="21370"/>
          </a:xfrm>
          <a:prstGeom prst="line">
            <a:avLst/>
          </a:prstGeom>
          <a:ln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9" name="Oval 178">
            <a:extLst>
              <a:ext uri="{FF2B5EF4-FFF2-40B4-BE49-F238E27FC236}">
                <a16:creationId xmlns:a16="http://schemas.microsoft.com/office/drawing/2014/main" id="{017D3BD9-CA87-5947-B0CF-D6565568F129}"/>
              </a:ext>
            </a:extLst>
          </p:cNvPr>
          <p:cNvSpPr/>
          <p:nvPr/>
        </p:nvSpPr>
        <p:spPr bwMode="auto">
          <a:xfrm>
            <a:off x="1832294" y="1100216"/>
            <a:ext cx="756000" cy="327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 defTabSz="2099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49" dirty="0">
                <a:solidFill>
                  <a:schemeClr val="bg1"/>
                </a:solidFill>
              </a:rPr>
              <a:t>bestelling betalen</a:t>
            </a:r>
          </a:p>
        </p:txBody>
      </p: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446A49CB-8AA3-E749-9375-13313606540E}"/>
              </a:ext>
            </a:extLst>
          </p:cNvPr>
          <p:cNvCxnSpPr>
            <a:cxnSpLocks/>
            <a:endCxn id="191" idx="2"/>
          </p:cNvCxnSpPr>
          <p:nvPr/>
        </p:nvCxnSpPr>
        <p:spPr>
          <a:xfrm>
            <a:off x="1044676" y="2323576"/>
            <a:ext cx="783317" cy="9484"/>
          </a:xfrm>
          <a:prstGeom prst="line">
            <a:avLst/>
          </a:prstGeom>
          <a:ln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1" name="Oval 180">
            <a:extLst>
              <a:ext uri="{FF2B5EF4-FFF2-40B4-BE49-F238E27FC236}">
                <a16:creationId xmlns:a16="http://schemas.microsoft.com/office/drawing/2014/main" id="{726C6067-C188-ED4E-9C47-2BA89D5C18E0}"/>
              </a:ext>
            </a:extLst>
          </p:cNvPr>
          <p:cNvSpPr/>
          <p:nvPr/>
        </p:nvSpPr>
        <p:spPr bwMode="auto">
          <a:xfrm>
            <a:off x="1827993" y="2704518"/>
            <a:ext cx="756000" cy="32892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 defTabSz="2099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60" dirty="0">
                <a:solidFill>
                  <a:schemeClr val="bg1"/>
                </a:solidFill>
              </a:rPr>
              <a:t>bestelling versturen</a:t>
            </a: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45F75232-ADF6-0C4C-8D45-86DDEA243360}"/>
              </a:ext>
            </a:extLst>
          </p:cNvPr>
          <p:cNvCxnSpPr>
            <a:cxnSpLocks/>
            <a:stCxn id="185" idx="3"/>
            <a:endCxn id="192" idx="2"/>
          </p:cNvCxnSpPr>
          <p:nvPr/>
        </p:nvCxnSpPr>
        <p:spPr bwMode="auto">
          <a:xfrm>
            <a:off x="1361382" y="1744271"/>
            <a:ext cx="471266" cy="54341"/>
          </a:xfrm>
          <a:prstGeom prst="line">
            <a:avLst/>
          </a:prstGeom>
          <a:ln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55FFF45C-4DA6-044F-93B8-BD25FEC4C488}"/>
              </a:ext>
            </a:extLst>
          </p:cNvPr>
          <p:cNvCxnSpPr>
            <a:cxnSpLocks/>
            <a:stCxn id="185" idx="3"/>
            <a:endCxn id="179" idx="3"/>
          </p:cNvCxnSpPr>
          <p:nvPr/>
        </p:nvCxnSpPr>
        <p:spPr bwMode="auto">
          <a:xfrm flipV="1">
            <a:off x="1361382" y="1379840"/>
            <a:ext cx="581626" cy="364431"/>
          </a:xfrm>
          <a:prstGeom prst="line">
            <a:avLst/>
          </a:prstGeom>
          <a:ln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E791F6BE-6306-5141-A96D-7537F30D40B6}"/>
              </a:ext>
            </a:extLst>
          </p:cNvPr>
          <p:cNvGrpSpPr/>
          <p:nvPr/>
        </p:nvGrpSpPr>
        <p:grpSpPr>
          <a:xfrm>
            <a:off x="833125" y="1645081"/>
            <a:ext cx="528257" cy="198379"/>
            <a:chOff x="1232853" y="1266658"/>
            <a:chExt cx="528257" cy="198379"/>
          </a:xfrm>
        </p:grpSpPr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2D337204-80B3-2147-BCD2-2422AF3F9528}"/>
                </a:ext>
              </a:extLst>
            </p:cNvPr>
            <p:cNvSpPr/>
            <p:nvPr/>
          </p:nvSpPr>
          <p:spPr bwMode="auto">
            <a:xfrm>
              <a:off x="1281059" y="1266658"/>
              <a:ext cx="480051" cy="19837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0998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7" dirty="0">
                  <a:solidFill>
                    <a:schemeClr val="bg1"/>
                  </a:solidFill>
                </a:rPr>
                <a:t>ERP systeem</a:t>
              </a:r>
            </a:p>
          </p:txBody>
        </p: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5452497D-FF97-BD40-8F98-1EF351453227}"/>
                </a:ext>
              </a:extLst>
            </p:cNvPr>
            <p:cNvGrpSpPr/>
            <p:nvPr/>
          </p:nvGrpSpPr>
          <p:grpSpPr>
            <a:xfrm>
              <a:off x="1232853" y="1293295"/>
              <a:ext cx="96412" cy="99412"/>
              <a:chOff x="-2131099" y="1705931"/>
              <a:chExt cx="174963" cy="180407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C91339D6-5617-B943-988D-02AC9BBEF5D6}"/>
                  </a:ext>
                </a:extLst>
              </p:cNvPr>
              <p:cNvSpPr/>
              <p:nvPr/>
            </p:nvSpPr>
            <p:spPr bwMode="auto">
              <a:xfrm>
                <a:off x="-2131099" y="1705931"/>
                <a:ext cx="174963" cy="61274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099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67" b="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66509CAD-8368-EF48-99AB-4CEF07F7FC67}"/>
                  </a:ext>
                </a:extLst>
              </p:cNvPr>
              <p:cNvSpPr/>
              <p:nvPr/>
            </p:nvSpPr>
            <p:spPr bwMode="auto">
              <a:xfrm>
                <a:off x="-2131099" y="1825063"/>
                <a:ext cx="174963" cy="6127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099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67" b="0"/>
              </a:p>
            </p:txBody>
          </p:sp>
        </p:grpSp>
      </p:grp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47951AE0-F08D-4040-85EA-731911426EF3}"/>
              </a:ext>
            </a:extLst>
          </p:cNvPr>
          <p:cNvCxnSpPr>
            <a:cxnSpLocks/>
          </p:cNvCxnSpPr>
          <p:nvPr/>
        </p:nvCxnSpPr>
        <p:spPr bwMode="auto">
          <a:xfrm>
            <a:off x="1265635" y="1238889"/>
            <a:ext cx="608159" cy="486078"/>
          </a:xfrm>
          <a:prstGeom prst="line">
            <a:avLst/>
          </a:prstGeom>
          <a:ln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5DFEB8F5-C9F3-C545-AFA6-F5E6653432E4}"/>
              </a:ext>
            </a:extLst>
          </p:cNvPr>
          <p:cNvCxnSpPr>
            <a:cxnSpLocks/>
            <a:endCxn id="181" idx="2"/>
          </p:cNvCxnSpPr>
          <p:nvPr/>
        </p:nvCxnSpPr>
        <p:spPr bwMode="auto">
          <a:xfrm>
            <a:off x="1386351" y="2615202"/>
            <a:ext cx="441642" cy="253777"/>
          </a:xfrm>
          <a:prstGeom prst="line">
            <a:avLst/>
          </a:prstGeom>
          <a:ln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1" name="Oval 190">
            <a:extLst>
              <a:ext uri="{FF2B5EF4-FFF2-40B4-BE49-F238E27FC236}">
                <a16:creationId xmlns:a16="http://schemas.microsoft.com/office/drawing/2014/main" id="{0BC9498B-D120-F740-A299-2BA06CBA26FD}"/>
              </a:ext>
            </a:extLst>
          </p:cNvPr>
          <p:cNvSpPr/>
          <p:nvPr/>
        </p:nvSpPr>
        <p:spPr bwMode="auto">
          <a:xfrm>
            <a:off x="1827993" y="2168599"/>
            <a:ext cx="756000" cy="32892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 defTabSz="2099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60" dirty="0">
                <a:solidFill>
                  <a:schemeClr val="bg1"/>
                </a:solidFill>
              </a:rPr>
              <a:t>producten beheren</a:t>
            </a:r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E6BA275-2E37-8245-8E8F-C952F3BA85F2}"/>
              </a:ext>
            </a:extLst>
          </p:cNvPr>
          <p:cNvSpPr/>
          <p:nvPr/>
        </p:nvSpPr>
        <p:spPr bwMode="auto">
          <a:xfrm>
            <a:off x="1832648" y="1634812"/>
            <a:ext cx="755293" cy="327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 defTabSz="2099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60" dirty="0">
                <a:solidFill>
                  <a:schemeClr val="bg1"/>
                </a:solidFill>
              </a:rPr>
              <a:t>winkelwagen vullen</a:t>
            </a:r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6D81FA30-4B84-A14F-BE05-92F4AE872F59}"/>
              </a:ext>
            </a:extLst>
          </p:cNvPr>
          <p:cNvGrpSpPr/>
          <p:nvPr/>
        </p:nvGrpSpPr>
        <p:grpSpPr>
          <a:xfrm>
            <a:off x="983376" y="1128313"/>
            <a:ext cx="445361" cy="421654"/>
            <a:chOff x="2005069" y="3679204"/>
            <a:chExt cx="808216" cy="765195"/>
          </a:xfrm>
        </p:grpSpPr>
        <p:sp>
          <p:nvSpPr>
            <p:cNvPr id="199" name="TextBox 14">
              <a:extLst>
                <a:ext uri="{FF2B5EF4-FFF2-40B4-BE49-F238E27FC236}">
                  <a16:creationId xmlns:a16="http://schemas.microsoft.com/office/drawing/2014/main" id="{9744245F-AE74-0D49-B071-198E59AEA1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5069" y="4104172"/>
              <a:ext cx="808216" cy="340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4002" tIns="42001" rIns="84002" bIns="42001">
              <a:spAutoFit/>
            </a:bodyPr>
            <a:lstStyle/>
            <a:p>
              <a:pPr algn="ctr"/>
              <a:r>
                <a:rPr lang="nl-NL" sz="667" dirty="0">
                  <a:latin typeface="Calibri" pitchFamily="34" charset="0"/>
                </a:rPr>
                <a:t>inkoper</a:t>
              </a:r>
            </a:p>
          </p:txBody>
        </p: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14331769-9D1E-734D-AD2D-DEFAD6E83BF8}"/>
                </a:ext>
              </a:extLst>
            </p:cNvPr>
            <p:cNvCxnSpPr>
              <a:stCxn id="203" idx="4"/>
            </p:cNvCxnSpPr>
            <p:nvPr/>
          </p:nvCxnSpPr>
          <p:spPr bwMode="auto">
            <a:xfrm rot="5400000">
              <a:off x="2279546" y="3930511"/>
              <a:ext cx="229082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DED73234-CD62-4A41-ADC7-24F68DD012CE}"/>
                </a:ext>
              </a:extLst>
            </p:cNvPr>
            <p:cNvCxnSpPr/>
            <p:nvPr/>
          </p:nvCxnSpPr>
          <p:spPr bwMode="auto">
            <a:xfrm rot="5400000" flipH="1" flipV="1">
              <a:off x="2275668" y="4068528"/>
              <a:ext cx="167539" cy="69302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AC68EBB7-4DC0-494D-8E08-26FA160A3885}"/>
                </a:ext>
              </a:extLst>
            </p:cNvPr>
            <p:cNvCxnSpPr/>
            <p:nvPr/>
          </p:nvCxnSpPr>
          <p:spPr bwMode="auto">
            <a:xfrm rot="16200000" flipV="1">
              <a:off x="2342349" y="4067730"/>
              <a:ext cx="170957" cy="67478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A5566783-0C43-1E4A-90E8-2B2485530D1E}"/>
                </a:ext>
              </a:extLst>
            </p:cNvPr>
            <p:cNvSpPr/>
            <p:nvPr/>
          </p:nvSpPr>
          <p:spPr bwMode="auto">
            <a:xfrm>
              <a:off x="2324788" y="3679204"/>
              <a:ext cx="136780" cy="136765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0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4002" tIns="42001" rIns="84002" bIns="42001" anchor="ctr"/>
            <a:lstStyle/>
            <a:p>
              <a:pPr algn="ctr" defTabSz="2099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406" b="0" dirty="0"/>
            </a:p>
          </p:txBody>
        </p: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7072B3D6-F3D7-7F47-A014-E25D8AE5E49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273462" y="3882583"/>
              <a:ext cx="239428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1BAB0357-8FA1-9E42-8969-37DFD9CA67BE}"/>
              </a:ext>
            </a:extLst>
          </p:cNvPr>
          <p:cNvGrpSpPr/>
          <p:nvPr/>
        </p:nvGrpSpPr>
        <p:grpSpPr>
          <a:xfrm>
            <a:off x="1020387" y="2503247"/>
            <a:ext cx="624897" cy="524310"/>
            <a:chOff x="1842168" y="3679204"/>
            <a:chExt cx="1134030" cy="951489"/>
          </a:xfrm>
        </p:grpSpPr>
        <p:sp>
          <p:nvSpPr>
            <p:cNvPr id="206" name="TextBox 14">
              <a:extLst>
                <a:ext uri="{FF2B5EF4-FFF2-40B4-BE49-F238E27FC236}">
                  <a16:creationId xmlns:a16="http://schemas.microsoft.com/office/drawing/2014/main" id="{596A3DCE-D31C-B74A-A2B8-E89B34D0FF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2168" y="4104172"/>
              <a:ext cx="1134030" cy="526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4002" tIns="42001" rIns="84002" bIns="42001">
              <a:spAutoFit/>
            </a:bodyPr>
            <a:lstStyle/>
            <a:p>
              <a:pPr algn="ctr"/>
              <a:r>
                <a:rPr lang="nl-NL" sz="667" dirty="0">
                  <a:latin typeface="Calibri" pitchFamily="34" charset="0"/>
                </a:rPr>
                <a:t>magazijn-</a:t>
              </a:r>
            </a:p>
            <a:p>
              <a:pPr algn="ctr"/>
              <a:r>
                <a:rPr lang="nl-NL" sz="667" dirty="0">
                  <a:latin typeface="Calibri" pitchFamily="34" charset="0"/>
                </a:rPr>
                <a:t>medewerker</a:t>
              </a:r>
            </a:p>
          </p:txBody>
        </p: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C522F2B3-B22E-C94A-B077-B2BC798379CE}"/>
                </a:ext>
              </a:extLst>
            </p:cNvPr>
            <p:cNvCxnSpPr>
              <a:stCxn id="210" idx="4"/>
            </p:cNvCxnSpPr>
            <p:nvPr/>
          </p:nvCxnSpPr>
          <p:spPr bwMode="auto">
            <a:xfrm rot="5400000">
              <a:off x="2279546" y="3930511"/>
              <a:ext cx="229082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083ACBEC-94CC-3349-9626-81D372F85623}"/>
                </a:ext>
              </a:extLst>
            </p:cNvPr>
            <p:cNvCxnSpPr/>
            <p:nvPr/>
          </p:nvCxnSpPr>
          <p:spPr bwMode="auto">
            <a:xfrm rot="5400000" flipH="1" flipV="1">
              <a:off x="2275668" y="4068528"/>
              <a:ext cx="167539" cy="69302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64CF7DB2-8DA7-424C-A6E2-AB47BE4A4C2D}"/>
                </a:ext>
              </a:extLst>
            </p:cNvPr>
            <p:cNvCxnSpPr/>
            <p:nvPr/>
          </p:nvCxnSpPr>
          <p:spPr bwMode="auto">
            <a:xfrm rot="16200000" flipV="1">
              <a:off x="2342349" y="4067730"/>
              <a:ext cx="170957" cy="67478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BA01D7E2-288A-3649-A5B4-79EE55EC99EA}"/>
                </a:ext>
              </a:extLst>
            </p:cNvPr>
            <p:cNvSpPr/>
            <p:nvPr/>
          </p:nvSpPr>
          <p:spPr bwMode="auto">
            <a:xfrm>
              <a:off x="2324788" y="3679204"/>
              <a:ext cx="136780" cy="136765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0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4002" tIns="42001" rIns="84002" bIns="42001" anchor="ctr"/>
            <a:lstStyle/>
            <a:p>
              <a:pPr algn="ctr" defTabSz="2099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406" b="0" dirty="0"/>
            </a:p>
          </p:txBody>
        </p: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C9D8B998-9E01-8A4B-B6E9-75AFF859B3C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273462" y="3882583"/>
              <a:ext cx="239428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D397BCA0-0968-9D41-B2D4-7E95C56AA941}"/>
              </a:ext>
            </a:extLst>
          </p:cNvPr>
          <p:cNvGrpSpPr/>
          <p:nvPr/>
        </p:nvGrpSpPr>
        <p:grpSpPr>
          <a:xfrm>
            <a:off x="806355" y="2207880"/>
            <a:ext cx="482230" cy="524310"/>
            <a:chOff x="1971620" y="3679204"/>
            <a:chExt cx="875124" cy="951489"/>
          </a:xfrm>
        </p:grpSpPr>
        <p:sp>
          <p:nvSpPr>
            <p:cNvPr id="213" name="TextBox 14">
              <a:extLst>
                <a:ext uri="{FF2B5EF4-FFF2-40B4-BE49-F238E27FC236}">
                  <a16:creationId xmlns:a16="http://schemas.microsoft.com/office/drawing/2014/main" id="{DF61F8A8-19A8-C44D-A371-328B43B5BB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1620" y="4104172"/>
              <a:ext cx="875124" cy="526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4002" tIns="42001" rIns="84002" bIns="42001">
              <a:spAutoFit/>
            </a:bodyPr>
            <a:lstStyle/>
            <a:p>
              <a:pPr algn="ctr"/>
              <a:r>
                <a:rPr lang="nl-NL" sz="667" dirty="0">
                  <a:latin typeface="Calibri" pitchFamily="34" charset="0"/>
                </a:rPr>
                <a:t>product</a:t>
              </a:r>
            </a:p>
            <a:p>
              <a:pPr algn="ctr"/>
              <a:r>
                <a:rPr lang="nl-NL" sz="667" dirty="0">
                  <a:latin typeface="Calibri" pitchFamily="34" charset="0"/>
                </a:rPr>
                <a:t>manager</a:t>
              </a:r>
            </a:p>
          </p:txBody>
        </p: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8F3975C4-36A1-564C-8E25-0469501AA728}"/>
                </a:ext>
              </a:extLst>
            </p:cNvPr>
            <p:cNvCxnSpPr>
              <a:stCxn id="217" idx="4"/>
            </p:cNvCxnSpPr>
            <p:nvPr/>
          </p:nvCxnSpPr>
          <p:spPr bwMode="auto">
            <a:xfrm rot="5400000">
              <a:off x="2279546" y="3930511"/>
              <a:ext cx="229082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EC2B25E4-85B4-8A47-AF62-149995C0846D}"/>
                </a:ext>
              </a:extLst>
            </p:cNvPr>
            <p:cNvCxnSpPr/>
            <p:nvPr/>
          </p:nvCxnSpPr>
          <p:spPr bwMode="auto">
            <a:xfrm rot="5400000" flipH="1" flipV="1">
              <a:off x="2275668" y="4068528"/>
              <a:ext cx="167539" cy="69302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239D2F9A-C2AA-1142-B255-18D92BE35CB6}"/>
                </a:ext>
              </a:extLst>
            </p:cNvPr>
            <p:cNvCxnSpPr/>
            <p:nvPr/>
          </p:nvCxnSpPr>
          <p:spPr bwMode="auto">
            <a:xfrm rot="16200000" flipV="1">
              <a:off x="2342349" y="4067730"/>
              <a:ext cx="170957" cy="67478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D6F1ECDE-03FC-3549-A00E-0B992205CD32}"/>
                </a:ext>
              </a:extLst>
            </p:cNvPr>
            <p:cNvSpPr/>
            <p:nvPr/>
          </p:nvSpPr>
          <p:spPr bwMode="auto">
            <a:xfrm>
              <a:off x="2324788" y="3679204"/>
              <a:ext cx="136780" cy="136765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0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4002" tIns="42001" rIns="84002" bIns="42001" anchor="ctr"/>
            <a:lstStyle/>
            <a:p>
              <a:pPr algn="ctr" defTabSz="2099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406" b="0" dirty="0"/>
            </a:p>
          </p:txBody>
        </p: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6E1ACC57-2BEE-4943-8B7E-86B59A89F2A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273463" y="3888344"/>
              <a:ext cx="239428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7" name="Rectangle 226">
            <a:extLst>
              <a:ext uri="{FF2B5EF4-FFF2-40B4-BE49-F238E27FC236}">
                <a16:creationId xmlns:a16="http://schemas.microsoft.com/office/drawing/2014/main" id="{7D72A6EF-D2D2-A943-9266-BA347B8EEB22}"/>
              </a:ext>
            </a:extLst>
          </p:cNvPr>
          <p:cNvSpPr>
            <a:spLocks/>
          </p:cNvSpPr>
          <p:nvPr/>
        </p:nvSpPr>
        <p:spPr>
          <a:xfrm rot="19545601">
            <a:off x="4012005" y="708169"/>
            <a:ext cx="658800" cy="13502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anchor="ctr"/>
          <a:lstStyle/>
          <a:p>
            <a:r>
              <a:rPr lang="nl-NL" sz="75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product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BBD10505-BE78-B043-A628-5CB400E66241}"/>
              </a:ext>
            </a:extLst>
          </p:cNvPr>
          <p:cNvSpPr>
            <a:spLocks/>
          </p:cNvSpPr>
          <p:nvPr/>
        </p:nvSpPr>
        <p:spPr>
          <a:xfrm rot="19545601">
            <a:off x="4458641" y="705378"/>
            <a:ext cx="658800" cy="13502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anchor="ctr"/>
          <a:lstStyle/>
          <a:p>
            <a:r>
              <a:rPr lang="nl-NL" sz="75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betaling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C39CA9D1-6962-594F-86B5-2C2576F1575C}"/>
              </a:ext>
            </a:extLst>
          </p:cNvPr>
          <p:cNvSpPr/>
          <p:nvPr/>
        </p:nvSpPr>
        <p:spPr bwMode="auto">
          <a:xfrm>
            <a:off x="2725917" y="2231849"/>
            <a:ext cx="14266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27DA2289-1BD2-044B-939D-B00ABD2184A9}"/>
              </a:ext>
            </a:extLst>
          </p:cNvPr>
          <p:cNvSpPr/>
          <p:nvPr/>
        </p:nvSpPr>
        <p:spPr bwMode="auto">
          <a:xfrm>
            <a:off x="2751853" y="2318084"/>
            <a:ext cx="14266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accent3">
                    <a:lumMod val="50000"/>
                  </a:schemeClr>
                </a:solidFill>
              </a:rPr>
              <a:t>org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F3CE998C-1789-6C4D-ADA7-CE9234E8EA44}"/>
              </a:ext>
            </a:extLst>
          </p:cNvPr>
          <p:cNvSpPr/>
          <p:nvPr/>
        </p:nvSpPr>
        <p:spPr bwMode="auto">
          <a:xfrm>
            <a:off x="3155544" y="2233540"/>
            <a:ext cx="14266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4AAD69BA-EF10-ED4E-864F-0C7D8492BE2D}"/>
              </a:ext>
            </a:extLst>
          </p:cNvPr>
          <p:cNvSpPr/>
          <p:nvPr/>
        </p:nvSpPr>
        <p:spPr bwMode="auto">
          <a:xfrm>
            <a:off x="3181480" y="2319775"/>
            <a:ext cx="14266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accent3">
                    <a:lumMod val="50000"/>
                  </a:schemeClr>
                </a:solidFill>
              </a:rPr>
              <a:t>org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42C6BD3B-0ABC-6B42-89EA-2A27C723BD18}"/>
              </a:ext>
            </a:extLst>
          </p:cNvPr>
          <p:cNvSpPr/>
          <p:nvPr/>
        </p:nvSpPr>
        <p:spPr bwMode="auto">
          <a:xfrm>
            <a:off x="3233514" y="1786341"/>
            <a:ext cx="14266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accent3">
                    <a:lumMod val="50000"/>
                  </a:schemeClr>
                </a:solidFill>
              </a:rPr>
              <a:t>own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6A5A14D9-1A5E-1E42-99E9-1DEE8CBEA277}"/>
              </a:ext>
            </a:extLst>
          </p:cNvPr>
          <p:cNvSpPr/>
          <p:nvPr/>
        </p:nvSpPr>
        <p:spPr bwMode="auto">
          <a:xfrm>
            <a:off x="3236666" y="1695966"/>
            <a:ext cx="7345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A35322B9-0E92-3145-B600-0318EAE3833B}"/>
              </a:ext>
            </a:extLst>
          </p:cNvPr>
          <p:cNvSpPr/>
          <p:nvPr/>
        </p:nvSpPr>
        <p:spPr bwMode="auto">
          <a:xfrm>
            <a:off x="3296907" y="1695965"/>
            <a:ext cx="7345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BB4D4095-1E8A-EB45-B118-D01D58FB59DC}"/>
              </a:ext>
            </a:extLst>
          </p:cNvPr>
          <p:cNvSpPr/>
          <p:nvPr/>
        </p:nvSpPr>
        <p:spPr bwMode="auto">
          <a:xfrm>
            <a:off x="3362232" y="1696296"/>
            <a:ext cx="7345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2F6D18EE-50BB-E644-BEE9-473948346C81}"/>
              </a:ext>
            </a:extLst>
          </p:cNvPr>
          <p:cNvSpPr/>
          <p:nvPr/>
        </p:nvSpPr>
        <p:spPr bwMode="auto">
          <a:xfrm>
            <a:off x="3180800" y="1695739"/>
            <a:ext cx="7345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6F311C6D-68F7-A14E-B068-06C87BE05156}"/>
              </a:ext>
            </a:extLst>
          </p:cNvPr>
          <p:cNvSpPr/>
          <p:nvPr/>
        </p:nvSpPr>
        <p:spPr bwMode="auto">
          <a:xfrm>
            <a:off x="4528793" y="2235276"/>
            <a:ext cx="14266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1E32A1B6-7006-6441-9151-B7A0C84B077E}"/>
              </a:ext>
            </a:extLst>
          </p:cNvPr>
          <p:cNvSpPr/>
          <p:nvPr/>
        </p:nvSpPr>
        <p:spPr bwMode="auto">
          <a:xfrm>
            <a:off x="4554729" y="2321511"/>
            <a:ext cx="14266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accent3">
                    <a:lumMod val="50000"/>
                  </a:schemeClr>
                </a:solidFill>
              </a:rPr>
              <a:t>org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FDB0A8DA-2ACB-F046-AB7E-FA036E4D3ADD}"/>
              </a:ext>
            </a:extLst>
          </p:cNvPr>
          <p:cNvSpPr/>
          <p:nvPr/>
        </p:nvSpPr>
        <p:spPr bwMode="auto">
          <a:xfrm>
            <a:off x="2762145" y="1155777"/>
            <a:ext cx="14266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C155ED2F-686B-F944-8A85-0132650C4510}"/>
              </a:ext>
            </a:extLst>
          </p:cNvPr>
          <p:cNvSpPr/>
          <p:nvPr/>
        </p:nvSpPr>
        <p:spPr bwMode="auto">
          <a:xfrm>
            <a:off x="3190749" y="1156442"/>
            <a:ext cx="14266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47DF16BD-6320-3D45-B1A0-FC07CD7397A3}"/>
              </a:ext>
            </a:extLst>
          </p:cNvPr>
          <p:cNvSpPr/>
          <p:nvPr/>
        </p:nvSpPr>
        <p:spPr bwMode="auto">
          <a:xfrm>
            <a:off x="4117981" y="1698615"/>
            <a:ext cx="14266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37CFA9A4-6242-4D4E-BA55-966FAE2D72C9}"/>
              </a:ext>
            </a:extLst>
          </p:cNvPr>
          <p:cNvSpPr/>
          <p:nvPr/>
        </p:nvSpPr>
        <p:spPr bwMode="auto">
          <a:xfrm>
            <a:off x="4117980" y="1164777"/>
            <a:ext cx="14266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570A633A-B18E-764A-ACC0-2943CD0F610C}"/>
              </a:ext>
            </a:extLst>
          </p:cNvPr>
          <p:cNvSpPr/>
          <p:nvPr/>
        </p:nvSpPr>
        <p:spPr bwMode="auto">
          <a:xfrm>
            <a:off x="2667656" y="1238889"/>
            <a:ext cx="352118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accent2">
                    <a:lumMod val="75000"/>
                  </a:schemeClr>
                </a:solidFill>
              </a:rPr>
              <a:t>current</a:t>
            </a: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ED1310D0-3FE7-994B-84BF-E3828871BCD4}"/>
              </a:ext>
            </a:extLst>
          </p:cNvPr>
          <p:cNvSpPr/>
          <p:nvPr/>
        </p:nvSpPr>
        <p:spPr bwMode="auto">
          <a:xfrm>
            <a:off x="3125366" y="1235488"/>
            <a:ext cx="352118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accent2">
                    <a:lumMod val="75000"/>
                  </a:schemeClr>
                </a:solidFill>
              </a:rPr>
              <a:t>current</a:t>
            </a: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14A61488-6DF6-E843-A8CF-DC68F5B89298}"/>
              </a:ext>
            </a:extLst>
          </p:cNvPr>
          <p:cNvSpPr/>
          <p:nvPr/>
        </p:nvSpPr>
        <p:spPr bwMode="auto">
          <a:xfrm>
            <a:off x="4499644" y="1251432"/>
            <a:ext cx="352118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accent2">
                    <a:lumMod val="75000"/>
                  </a:schemeClr>
                </a:solidFill>
              </a:rPr>
              <a:t>current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B4228C21-43A0-4145-82A1-908D7B77FBBC}"/>
              </a:ext>
            </a:extLst>
          </p:cNvPr>
          <p:cNvSpPr>
            <a:spLocks/>
          </p:cNvSpPr>
          <p:nvPr/>
        </p:nvSpPr>
        <p:spPr>
          <a:xfrm rot="19545601">
            <a:off x="3092024" y="707533"/>
            <a:ext cx="658800" cy="13502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anchor="ctr"/>
          <a:lstStyle/>
          <a:p>
            <a:r>
              <a:rPr lang="nl-NL" sz="75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bestelregel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FFF594E2-AEBE-2D4F-BA3E-375B65018729}"/>
              </a:ext>
            </a:extLst>
          </p:cNvPr>
          <p:cNvSpPr/>
          <p:nvPr/>
        </p:nvSpPr>
        <p:spPr>
          <a:xfrm>
            <a:off x="3480078" y="870857"/>
            <a:ext cx="367200" cy="2284325"/>
          </a:xfrm>
          <a:prstGeom prst="roundRect">
            <a:avLst/>
          </a:prstGeom>
          <a:solidFill>
            <a:schemeClr val="bg1">
              <a:alpha val="25000"/>
            </a:schemeClr>
          </a:solidFill>
          <a:ln>
            <a:solidFill>
              <a:schemeClr val="accent1">
                <a:lumMod val="75000"/>
                <a:alpha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6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E8C418C-9721-2A45-9087-379CCF9667B8}"/>
              </a:ext>
            </a:extLst>
          </p:cNvPr>
          <p:cNvSpPr/>
          <p:nvPr/>
        </p:nvSpPr>
        <p:spPr bwMode="auto">
          <a:xfrm>
            <a:off x="3554792" y="1156442"/>
            <a:ext cx="14266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6D13E8E-525C-8D48-84ED-F575E816B0E1}"/>
              </a:ext>
            </a:extLst>
          </p:cNvPr>
          <p:cNvSpPr/>
          <p:nvPr/>
        </p:nvSpPr>
        <p:spPr bwMode="auto">
          <a:xfrm>
            <a:off x="3489409" y="1235488"/>
            <a:ext cx="352118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accent2">
                    <a:lumMod val="75000"/>
                  </a:schemeClr>
                </a:solidFill>
              </a:rPr>
              <a:t>current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504F9F3-951D-1A47-AC03-439F0BF080A2}"/>
              </a:ext>
            </a:extLst>
          </p:cNvPr>
          <p:cNvSpPr/>
          <p:nvPr/>
        </p:nvSpPr>
        <p:spPr bwMode="auto">
          <a:xfrm>
            <a:off x="3564556" y="1698615"/>
            <a:ext cx="14266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622CB9A6-0456-DE43-8FD4-713A60B53E76}"/>
              </a:ext>
            </a:extLst>
          </p:cNvPr>
          <p:cNvSpPr/>
          <p:nvPr/>
        </p:nvSpPr>
        <p:spPr bwMode="auto">
          <a:xfrm>
            <a:off x="3574320" y="2240788"/>
            <a:ext cx="14266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DBB2873D-B7CF-934A-AFD7-84058D01412E}"/>
              </a:ext>
            </a:extLst>
          </p:cNvPr>
          <p:cNvSpPr/>
          <p:nvPr/>
        </p:nvSpPr>
        <p:spPr bwMode="auto">
          <a:xfrm>
            <a:off x="3485494" y="2319834"/>
            <a:ext cx="352118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accent3">
                    <a:lumMod val="50000"/>
                  </a:schemeClr>
                </a:solidFill>
              </a:rPr>
              <a:t>org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B07E5406-F284-4E4D-938D-E9C0575B21C6}"/>
              </a:ext>
            </a:extLst>
          </p:cNvPr>
          <p:cNvSpPr/>
          <p:nvPr/>
        </p:nvSpPr>
        <p:spPr bwMode="auto">
          <a:xfrm>
            <a:off x="3584084" y="2762867"/>
            <a:ext cx="14266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5021B50-25D8-B047-9038-1BC7C1E435A1}"/>
              </a:ext>
            </a:extLst>
          </p:cNvPr>
          <p:cNvSpPr/>
          <p:nvPr/>
        </p:nvSpPr>
        <p:spPr bwMode="auto">
          <a:xfrm>
            <a:off x="3518701" y="2841913"/>
            <a:ext cx="352118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accent2">
                    <a:lumMod val="75000"/>
                  </a:schemeClr>
                </a:solidFill>
              </a:rPr>
              <a:t>current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0668988-4FE1-5B47-9D06-78977DF6E740}"/>
              </a:ext>
            </a:extLst>
          </p:cNvPr>
          <p:cNvSpPr/>
          <p:nvPr/>
        </p:nvSpPr>
        <p:spPr bwMode="auto">
          <a:xfrm>
            <a:off x="3582494" y="1783222"/>
            <a:ext cx="14266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accent3">
                    <a:lumMod val="50000"/>
                  </a:schemeClr>
                </a:solidFill>
              </a:rPr>
              <a:t>own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E25C79C-44A5-3C41-92D8-BC96C64BFF6F}"/>
              </a:ext>
            </a:extLst>
          </p:cNvPr>
          <p:cNvSpPr>
            <a:spLocks/>
          </p:cNvSpPr>
          <p:nvPr/>
        </p:nvSpPr>
        <p:spPr>
          <a:xfrm rot="19545601">
            <a:off x="3452756" y="705379"/>
            <a:ext cx="658800" cy="13502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anchor="ctr"/>
          <a:lstStyle/>
          <a:p>
            <a:r>
              <a:rPr lang="nl-NL" sz="750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prijs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E6EACDF-9B1A-384B-A297-0F63E3B99437}"/>
              </a:ext>
            </a:extLst>
          </p:cNvPr>
          <p:cNvSpPr txBox="1"/>
          <p:nvPr/>
        </p:nvSpPr>
        <p:spPr>
          <a:xfrm>
            <a:off x="4400925" y="302006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77</a:t>
            </a:r>
          </a:p>
        </p:txBody>
      </p:sp>
    </p:spTree>
    <p:extLst>
      <p:ext uri="{BB962C8B-B14F-4D97-AF65-F5344CB8AC3E}">
        <p14:creationId xmlns:p14="http://schemas.microsoft.com/office/powerpoint/2010/main" val="105890244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ounded Rectangle 112">
            <a:extLst>
              <a:ext uri="{FF2B5EF4-FFF2-40B4-BE49-F238E27FC236}">
                <a16:creationId xmlns:a16="http://schemas.microsoft.com/office/drawing/2014/main" id="{886B7222-556F-0A4E-944B-8125BCEA87B9}"/>
              </a:ext>
            </a:extLst>
          </p:cNvPr>
          <p:cNvSpPr/>
          <p:nvPr/>
        </p:nvSpPr>
        <p:spPr>
          <a:xfrm>
            <a:off x="1813497" y="1076731"/>
            <a:ext cx="2719261" cy="367593"/>
          </a:xfrm>
          <a:prstGeom prst="roundRect">
            <a:avLst/>
          </a:prstGeom>
          <a:solidFill>
            <a:schemeClr val="accent2">
              <a:lumMod val="75000"/>
              <a:alpha val="2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6" dirty="0"/>
          </a:p>
        </p:txBody>
      </p:sp>
      <p:sp>
        <p:nvSpPr>
          <p:cNvPr id="221" name="Rounded Rectangle 220">
            <a:extLst>
              <a:ext uri="{FF2B5EF4-FFF2-40B4-BE49-F238E27FC236}">
                <a16:creationId xmlns:a16="http://schemas.microsoft.com/office/drawing/2014/main" id="{4B5D8514-9612-D14F-B71A-9D4F2A4C3B09}"/>
              </a:ext>
            </a:extLst>
          </p:cNvPr>
          <p:cNvSpPr/>
          <p:nvPr/>
        </p:nvSpPr>
        <p:spPr>
          <a:xfrm>
            <a:off x="1813497" y="1659421"/>
            <a:ext cx="2719261" cy="367593"/>
          </a:xfrm>
          <a:prstGeom prst="roundRect">
            <a:avLst/>
          </a:prstGeom>
          <a:solidFill>
            <a:schemeClr val="accent2">
              <a:lumMod val="75000"/>
              <a:alpha val="2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6"/>
          </a:p>
        </p:txBody>
      </p:sp>
      <p:sp>
        <p:nvSpPr>
          <p:cNvPr id="223" name="Rounded Rectangle 222">
            <a:extLst>
              <a:ext uri="{FF2B5EF4-FFF2-40B4-BE49-F238E27FC236}">
                <a16:creationId xmlns:a16="http://schemas.microsoft.com/office/drawing/2014/main" id="{EE7B7C7C-3CA4-3940-A8AA-E0908A8492BF}"/>
              </a:ext>
            </a:extLst>
          </p:cNvPr>
          <p:cNvSpPr/>
          <p:nvPr/>
        </p:nvSpPr>
        <p:spPr>
          <a:xfrm>
            <a:off x="2704209" y="884255"/>
            <a:ext cx="367200" cy="1239297"/>
          </a:xfrm>
          <a:prstGeom prst="roundRect">
            <a:avLst/>
          </a:prstGeom>
          <a:solidFill>
            <a:schemeClr val="accent1">
              <a:lumMod val="75000"/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6"/>
          </a:p>
        </p:txBody>
      </p:sp>
      <p:sp>
        <p:nvSpPr>
          <p:cNvPr id="225" name="Rounded Rectangle 224">
            <a:extLst>
              <a:ext uri="{FF2B5EF4-FFF2-40B4-BE49-F238E27FC236}">
                <a16:creationId xmlns:a16="http://schemas.microsoft.com/office/drawing/2014/main" id="{128EBA1A-69B4-9C40-AABD-0B2CD5C874F7}"/>
              </a:ext>
            </a:extLst>
          </p:cNvPr>
          <p:cNvSpPr/>
          <p:nvPr/>
        </p:nvSpPr>
        <p:spPr>
          <a:xfrm>
            <a:off x="4068861" y="884255"/>
            <a:ext cx="367200" cy="1239297"/>
          </a:xfrm>
          <a:prstGeom prst="roundRect">
            <a:avLst/>
          </a:prstGeom>
          <a:solidFill>
            <a:schemeClr val="accent1">
              <a:lumMod val="75000"/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6"/>
          </a:p>
        </p:txBody>
      </p:sp>
      <p:sp>
        <p:nvSpPr>
          <p:cNvPr id="111" name="Isosceles Triangle 4">
            <a:extLst>
              <a:ext uri="{FF2B5EF4-FFF2-40B4-BE49-F238E27FC236}">
                <a16:creationId xmlns:a16="http://schemas.microsoft.com/office/drawing/2014/main" id="{D3924187-696B-4E4D-8432-BAB4F0DD8EE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95324" y="3671717"/>
            <a:ext cx="72045" cy="54274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 sz="1406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9A07D764-758C-224A-9DF0-BA3906A38B8F}"/>
              </a:ext>
            </a:extLst>
          </p:cNvPr>
          <p:cNvSpPr/>
          <p:nvPr/>
        </p:nvSpPr>
        <p:spPr bwMode="auto">
          <a:xfrm>
            <a:off x="2746185" y="1169840"/>
            <a:ext cx="352118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CR  D   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ABC5FD0F-558C-A148-AC7C-F11A574AC26C}"/>
              </a:ext>
            </a:extLst>
          </p:cNvPr>
          <p:cNvSpPr/>
          <p:nvPr/>
        </p:nvSpPr>
        <p:spPr bwMode="auto">
          <a:xfrm>
            <a:off x="4071875" y="1189690"/>
            <a:ext cx="14266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99" name="Title 1">
            <a:extLst>
              <a:ext uri="{FF2B5EF4-FFF2-40B4-BE49-F238E27FC236}">
                <a16:creationId xmlns:a16="http://schemas.microsoft.com/office/drawing/2014/main" id="{FA822592-66C6-2544-B58F-E6FCB178753C}"/>
              </a:ext>
            </a:extLst>
          </p:cNvPr>
          <p:cNvSpPr txBox="1">
            <a:spLocks/>
          </p:cNvSpPr>
          <p:nvPr/>
        </p:nvSpPr>
        <p:spPr bwMode="auto">
          <a:xfrm>
            <a:off x="753941" y="-44430"/>
            <a:ext cx="4182539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>
            <a:lvl1pPr algn="ctr" defTabSz="2508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2508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2508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2508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2508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250825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250825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250825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250825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b="1" dirty="0" err="1"/>
              <a:t>Associaties</a:t>
            </a:r>
            <a:r>
              <a:rPr lang="en-US" b="1" dirty="0"/>
              <a:t> in een CRUD-matrix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3C474730-7A21-3840-925A-C9F02634B563}"/>
              </a:ext>
            </a:extLst>
          </p:cNvPr>
          <p:cNvSpPr/>
          <p:nvPr/>
        </p:nvSpPr>
        <p:spPr>
          <a:xfrm rot="16200000">
            <a:off x="814535" y="1479456"/>
            <a:ext cx="733480" cy="957665"/>
          </a:xfrm>
          <a:prstGeom prst="rect">
            <a:avLst/>
          </a:prstGeom>
          <a:solidFill>
            <a:srgbClr val="FFE000">
              <a:alpha val="6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013" tIns="0" rIns="0" bIns="39025" rtlCol="0" anchor="t" anchorCtr="0"/>
          <a:lstStyle/>
          <a:p>
            <a:pPr algn="ctr"/>
            <a:r>
              <a:rPr lang="nl-NL" sz="1102" dirty="0">
                <a:solidFill>
                  <a:schemeClr val="tx1"/>
                </a:solidFill>
              </a:rPr>
              <a:t>reisbureau</a:t>
            </a:r>
          </a:p>
        </p:txBody>
      </p: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AD74871F-774E-2742-AB02-2EFC15405885}"/>
              </a:ext>
            </a:extLst>
          </p:cNvPr>
          <p:cNvCxnSpPr>
            <a:cxnSpLocks/>
            <a:endCxn id="179" idx="2"/>
          </p:cNvCxnSpPr>
          <p:nvPr/>
        </p:nvCxnSpPr>
        <p:spPr bwMode="auto">
          <a:xfrm>
            <a:off x="1257495" y="1242646"/>
            <a:ext cx="574799" cy="21370"/>
          </a:xfrm>
          <a:prstGeom prst="line">
            <a:avLst/>
          </a:prstGeom>
          <a:ln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9" name="Oval 178">
            <a:extLst>
              <a:ext uri="{FF2B5EF4-FFF2-40B4-BE49-F238E27FC236}">
                <a16:creationId xmlns:a16="http://schemas.microsoft.com/office/drawing/2014/main" id="{017D3BD9-CA87-5947-B0CF-D6565568F129}"/>
              </a:ext>
            </a:extLst>
          </p:cNvPr>
          <p:cNvSpPr/>
          <p:nvPr/>
        </p:nvSpPr>
        <p:spPr bwMode="auto">
          <a:xfrm>
            <a:off x="1832294" y="1101899"/>
            <a:ext cx="756000" cy="32423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 defTabSz="2099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49" dirty="0">
                <a:solidFill>
                  <a:schemeClr val="bg1"/>
                </a:solidFill>
              </a:rPr>
              <a:t>vervoer boeken</a:t>
            </a:r>
          </a:p>
        </p:txBody>
      </p: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446A49CB-8AA3-E749-9375-13313606540E}"/>
              </a:ext>
            </a:extLst>
          </p:cNvPr>
          <p:cNvCxnSpPr>
            <a:cxnSpLocks/>
            <a:endCxn id="191" idx="2"/>
          </p:cNvCxnSpPr>
          <p:nvPr/>
        </p:nvCxnSpPr>
        <p:spPr>
          <a:xfrm>
            <a:off x="1048977" y="1832569"/>
            <a:ext cx="783317" cy="9484"/>
          </a:xfrm>
          <a:prstGeom prst="line">
            <a:avLst/>
          </a:prstGeom>
          <a:ln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1" name="Oval 190">
            <a:extLst>
              <a:ext uri="{FF2B5EF4-FFF2-40B4-BE49-F238E27FC236}">
                <a16:creationId xmlns:a16="http://schemas.microsoft.com/office/drawing/2014/main" id="{0BC9498B-D120-F740-A299-2BA06CBA26FD}"/>
              </a:ext>
            </a:extLst>
          </p:cNvPr>
          <p:cNvSpPr/>
          <p:nvPr/>
        </p:nvSpPr>
        <p:spPr bwMode="auto">
          <a:xfrm>
            <a:off x="1832294" y="1677592"/>
            <a:ext cx="756000" cy="32892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 defTabSz="2099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60" dirty="0">
                <a:solidFill>
                  <a:schemeClr val="bg1"/>
                </a:solidFill>
              </a:rPr>
              <a:t>reizen beheren</a:t>
            </a:r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6D81FA30-4B84-A14F-BE05-92F4AE872F59}"/>
              </a:ext>
            </a:extLst>
          </p:cNvPr>
          <p:cNvGrpSpPr/>
          <p:nvPr/>
        </p:nvGrpSpPr>
        <p:grpSpPr>
          <a:xfrm>
            <a:off x="989787" y="1128313"/>
            <a:ext cx="432537" cy="421654"/>
            <a:chOff x="2016708" y="3679204"/>
            <a:chExt cx="784946" cy="765195"/>
          </a:xfrm>
        </p:grpSpPr>
        <p:sp>
          <p:nvSpPr>
            <p:cNvPr id="199" name="TextBox 14">
              <a:extLst>
                <a:ext uri="{FF2B5EF4-FFF2-40B4-BE49-F238E27FC236}">
                  <a16:creationId xmlns:a16="http://schemas.microsoft.com/office/drawing/2014/main" id="{9744245F-AE74-0D49-B071-198E59AEA1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708" y="4104172"/>
              <a:ext cx="784946" cy="340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4002" tIns="42001" rIns="84002" bIns="42001">
              <a:spAutoFit/>
            </a:bodyPr>
            <a:lstStyle/>
            <a:p>
              <a:pPr algn="ctr"/>
              <a:r>
                <a:rPr lang="nl-NL" sz="667" dirty="0">
                  <a:latin typeface="Calibri" pitchFamily="34" charset="0"/>
                </a:rPr>
                <a:t>reiziger</a:t>
              </a:r>
            </a:p>
          </p:txBody>
        </p: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14331769-9D1E-734D-AD2D-DEFAD6E83BF8}"/>
                </a:ext>
              </a:extLst>
            </p:cNvPr>
            <p:cNvCxnSpPr>
              <a:stCxn id="203" idx="4"/>
            </p:cNvCxnSpPr>
            <p:nvPr/>
          </p:nvCxnSpPr>
          <p:spPr bwMode="auto">
            <a:xfrm rot="5400000">
              <a:off x="2279546" y="3930511"/>
              <a:ext cx="229082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DED73234-CD62-4A41-ADC7-24F68DD012CE}"/>
                </a:ext>
              </a:extLst>
            </p:cNvPr>
            <p:cNvCxnSpPr/>
            <p:nvPr/>
          </p:nvCxnSpPr>
          <p:spPr bwMode="auto">
            <a:xfrm rot="5400000" flipH="1" flipV="1">
              <a:off x="2275668" y="4068528"/>
              <a:ext cx="167539" cy="69302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AC68EBB7-4DC0-494D-8E08-26FA160A3885}"/>
                </a:ext>
              </a:extLst>
            </p:cNvPr>
            <p:cNvCxnSpPr/>
            <p:nvPr/>
          </p:nvCxnSpPr>
          <p:spPr bwMode="auto">
            <a:xfrm rot="16200000" flipV="1">
              <a:off x="2342349" y="4067730"/>
              <a:ext cx="170957" cy="67478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A5566783-0C43-1E4A-90E8-2B2485530D1E}"/>
                </a:ext>
              </a:extLst>
            </p:cNvPr>
            <p:cNvSpPr/>
            <p:nvPr/>
          </p:nvSpPr>
          <p:spPr bwMode="auto">
            <a:xfrm>
              <a:off x="2324788" y="3679204"/>
              <a:ext cx="136780" cy="136765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0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4002" tIns="42001" rIns="84002" bIns="42001" anchor="ctr"/>
            <a:lstStyle/>
            <a:p>
              <a:pPr algn="ctr" defTabSz="2099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406" b="0" dirty="0"/>
            </a:p>
          </p:txBody>
        </p: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7072B3D6-F3D7-7F47-A014-E25D8AE5E49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273462" y="3882583"/>
              <a:ext cx="239428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D397BCA0-0968-9D41-B2D4-7E95C56AA941}"/>
              </a:ext>
            </a:extLst>
          </p:cNvPr>
          <p:cNvGrpSpPr/>
          <p:nvPr/>
        </p:nvGrpSpPr>
        <p:grpSpPr>
          <a:xfrm>
            <a:off x="810656" y="1716873"/>
            <a:ext cx="482230" cy="524310"/>
            <a:chOff x="1971620" y="3679204"/>
            <a:chExt cx="875124" cy="951489"/>
          </a:xfrm>
        </p:grpSpPr>
        <p:sp>
          <p:nvSpPr>
            <p:cNvPr id="213" name="TextBox 14">
              <a:extLst>
                <a:ext uri="{FF2B5EF4-FFF2-40B4-BE49-F238E27FC236}">
                  <a16:creationId xmlns:a16="http://schemas.microsoft.com/office/drawing/2014/main" id="{DF61F8A8-19A8-C44D-A371-328B43B5BB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1620" y="4104172"/>
              <a:ext cx="875124" cy="526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4002" tIns="42001" rIns="84002" bIns="42001">
              <a:spAutoFit/>
            </a:bodyPr>
            <a:lstStyle/>
            <a:p>
              <a:pPr algn="ctr"/>
              <a:r>
                <a:rPr lang="nl-NL" sz="667" dirty="0">
                  <a:latin typeface="Calibri" pitchFamily="34" charset="0"/>
                </a:rPr>
                <a:t>product</a:t>
              </a:r>
            </a:p>
            <a:p>
              <a:pPr algn="ctr"/>
              <a:r>
                <a:rPr lang="nl-NL" sz="667" dirty="0">
                  <a:latin typeface="Calibri" pitchFamily="34" charset="0"/>
                </a:rPr>
                <a:t>manager</a:t>
              </a:r>
            </a:p>
          </p:txBody>
        </p: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8F3975C4-36A1-564C-8E25-0469501AA728}"/>
                </a:ext>
              </a:extLst>
            </p:cNvPr>
            <p:cNvCxnSpPr>
              <a:stCxn id="217" idx="4"/>
            </p:cNvCxnSpPr>
            <p:nvPr/>
          </p:nvCxnSpPr>
          <p:spPr bwMode="auto">
            <a:xfrm rot="5400000">
              <a:off x="2279546" y="3930511"/>
              <a:ext cx="229082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EC2B25E4-85B4-8A47-AF62-149995C0846D}"/>
                </a:ext>
              </a:extLst>
            </p:cNvPr>
            <p:cNvCxnSpPr/>
            <p:nvPr/>
          </p:nvCxnSpPr>
          <p:spPr bwMode="auto">
            <a:xfrm rot="5400000" flipH="1" flipV="1">
              <a:off x="2275668" y="4068528"/>
              <a:ext cx="167539" cy="69302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239D2F9A-C2AA-1142-B255-18D92BE35CB6}"/>
                </a:ext>
              </a:extLst>
            </p:cNvPr>
            <p:cNvCxnSpPr/>
            <p:nvPr/>
          </p:nvCxnSpPr>
          <p:spPr bwMode="auto">
            <a:xfrm rot="16200000" flipV="1">
              <a:off x="2342349" y="4067730"/>
              <a:ext cx="170957" cy="67478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D6F1ECDE-03FC-3549-A00E-0B992205CD32}"/>
                </a:ext>
              </a:extLst>
            </p:cNvPr>
            <p:cNvSpPr/>
            <p:nvPr/>
          </p:nvSpPr>
          <p:spPr bwMode="auto">
            <a:xfrm>
              <a:off x="2324788" y="3679204"/>
              <a:ext cx="136780" cy="136765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0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4002" tIns="42001" rIns="84002" bIns="42001" anchor="ctr"/>
            <a:lstStyle/>
            <a:p>
              <a:pPr algn="ctr" defTabSz="2099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406" b="0" dirty="0"/>
            </a:p>
          </p:txBody>
        </p: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6E1ACC57-2BEE-4943-8B7E-86B59A89F2A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273463" y="3888344"/>
              <a:ext cx="239428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8" name="Rectangle 227">
            <a:extLst>
              <a:ext uri="{FF2B5EF4-FFF2-40B4-BE49-F238E27FC236}">
                <a16:creationId xmlns:a16="http://schemas.microsoft.com/office/drawing/2014/main" id="{BBD10505-BE78-B043-A628-5CB400E66241}"/>
              </a:ext>
            </a:extLst>
          </p:cNvPr>
          <p:cNvSpPr>
            <a:spLocks/>
          </p:cNvSpPr>
          <p:nvPr/>
        </p:nvSpPr>
        <p:spPr>
          <a:xfrm rot="19545601">
            <a:off x="4050966" y="718776"/>
            <a:ext cx="658800" cy="13502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anchor="ctr"/>
          <a:lstStyle/>
          <a:p>
            <a:r>
              <a:rPr lang="nl-NL" sz="75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plaats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F3CE998C-1789-6C4D-ADA7-CE9234E8EA44}"/>
              </a:ext>
            </a:extLst>
          </p:cNvPr>
          <p:cNvSpPr/>
          <p:nvPr/>
        </p:nvSpPr>
        <p:spPr bwMode="auto">
          <a:xfrm>
            <a:off x="2792359" y="1755931"/>
            <a:ext cx="14266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4AAD69BA-EF10-ED4E-864F-0C7D8492BE2D}"/>
              </a:ext>
            </a:extLst>
          </p:cNvPr>
          <p:cNvSpPr/>
          <p:nvPr/>
        </p:nvSpPr>
        <p:spPr bwMode="auto">
          <a:xfrm>
            <a:off x="2818299" y="1842166"/>
            <a:ext cx="14266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accent3">
                    <a:lumMod val="50000"/>
                  </a:schemeClr>
                </a:solidFill>
              </a:rPr>
              <a:t>org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6F311C6D-68F7-A14E-B068-06C87BE05156}"/>
              </a:ext>
            </a:extLst>
          </p:cNvPr>
          <p:cNvSpPr/>
          <p:nvPr/>
        </p:nvSpPr>
        <p:spPr bwMode="auto">
          <a:xfrm>
            <a:off x="4182354" y="1757667"/>
            <a:ext cx="14266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CRUD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1E32A1B6-7006-6441-9151-B7A0C84B077E}"/>
              </a:ext>
            </a:extLst>
          </p:cNvPr>
          <p:cNvSpPr/>
          <p:nvPr/>
        </p:nvSpPr>
        <p:spPr bwMode="auto">
          <a:xfrm>
            <a:off x="4171450" y="1843902"/>
            <a:ext cx="14266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accent3">
                    <a:lumMod val="50000"/>
                  </a:schemeClr>
                </a:solidFill>
              </a:rPr>
              <a:t>org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C155ED2F-686B-F944-8A85-0132650C4510}"/>
              </a:ext>
            </a:extLst>
          </p:cNvPr>
          <p:cNvSpPr/>
          <p:nvPr/>
        </p:nvSpPr>
        <p:spPr bwMode="auto">
          <a:xfrm>
            <a:off x="2783074" y="1169840"/>
            <a:ext cx="14266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771" dirty="0">
              <a:solidFill>
                <a:schemeClr val="tx1"/>
              </a:solidFill>
            </a:endParaRP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ED1310D0-3FE7-994B-84BF-E3828871BCD4}"/>
              </a:ext>
            </a:extLst>
          </p:cNvPr>
          <p:cNvSpPr/>
          <p:nvPr/>
        </p:nvSpPr>
        <p:spPr bwMode="auto">
          <a:xfrm>
            <a:off x="2717691" y="1248886"/>
            <a:ext cx="352118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accent3">
                    <a:lumMod val="50000"/>
                  </a:schemeClr>
                </a:solidFill>
              </a:rPr>
              <a:t>own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B4228C21-43A0-4145-82A1-908D7B77FBBC}"/>
              </a:ext>
            </a:extLst>
          </p:cNvPr>
          <p:cNvSpPr>
            <a:spLocks/>
          </p:cNvSpPr>
          <p:nvPr/>
        </p:nvSpPr>
        <p:spPr>
          <a:xfrm rot="19545601">
            <a:off x="2684349" y="720931"/>
            <a:ext cx="658800" cy="13502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anchor="ctr"/>
          <a:lstStyle/>
          <a:p>
            <a:r>
              <a:rPr lang="nl-NL" sz="75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vervoer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FFF594E2-AEBE-2D4F-BA3E-375B65018729}"/>
              </a:ext>
            </a:extLst>
          </p:cNvPr>
          <p:cNvSpPr/>
          <p:nvPr/>
        </p:nvSpPr>
        <p:spPr>
          <a:xfrm>
            <a:off x="3072403" y="884255"/>
            <a:ext cx="367200" cy="1239297"/>
          </a:xfrm>
          <a:prstGeom prst="roundRect">
            <a:avLst/>
          </a:prstGeom>
          <a:solidFill>
            <a:schemeClr val="bg1">
              <a:alpha val="25000"/>
            </a:schemeClr>
          </a:solidFill>
          <a:ln>
            <a:solidFill>
              <a:schemeClr val="accent1">
                <a:lumMod val="75000"/>
                <a:alpha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6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E8C418C-9721-2A45-9087-379CCF9667B8}"/>
              </a:ext>
            </a:extLst>
          </p:cNvPr>
          <p:cNvSpPr/>
          <p:nvPr/>
        </p:nvSpPr>
        <p:spPr bwMode="auto">
          <a:xfrm>
            <a:off x="3177258" y="1169840"/>
            <a:ext cx="14266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RU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6D13E8E-525C-8D48-84ED-F575E816B0E1}"/>
              </a:ext>
            </a:extLst>
          </p:cNvPr>
          <p:cNvSpPr/>
          <p:nvPr/>
        </p:nvSpPr>
        <p:spPr bwMode="auto">
          <a:xfrm>
            <a:off x="3081734" y="1248886"/>
            <a:ext cx="352118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accent3">
                    <a:lumMod val="50000"/>
                  </a:schemeClr>
                </a:solidFill>
              </a:rPr>
              <a:t>own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622CB9A6-0456-DE43-8FD4-713A60B53E76}"/>
              </a:ext>
            </a:extLst>
          </p:cNvPr>
          <p:cNvSpPr/>
          <p:nvPr/>
        </p:nvSpPr>
        <p:spPr bwMode="auto">
          <a:xfrm>
            <a:off x="3170946" y="1763179"/>
            <a:ext cx="14266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DBB2873D-B7CF-934A-AFD7-84058D01412E}"/>
              </a:ext>
            </a:extLst>
          </p:cNvPr>
          <p:cNvSpPr/>
          <p:nvPr/>
        </p:nvSpPr>
        <p:spPr bwMode="auto">
          <a:xfrm>
            <a:off x="3082120" y="1842225"/>
            <a:ext cx="352118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accent3">
                    <a:lumMod val="50000"/>
                  </a:schemeClr>
                </a:solidFill>
              </a:rPr>
              <a:t>org</a:t>
            </a:r>
          </a:p>
        </p:txBody>
      </p:sp>
      <p:sp>
        <p:nvSpPr>
          <p:cNvPr id="104" name="Rounded Rectangle 103">
            <a:extLst>
              <a:ext uri="{FF2B5EF4-FFF2-40B4-BE49-F238E27FC236}">
                <a16:creationId xmlns:a16="http://schemas.microsoft.com/office/drawing/2014/main" id="{A24B47B7-DEAB-8346-A461-5F6322BA64C1}"/>
              </a:ext>
            </a:extLst>
          </p:cNvPr>
          <p:cNvSpPr/>
          <p:nvPr/>
        </p:nvSpPr>
        <p:spPr>
          <a:xfrm>
            <a:off x="3446820" y="884255"/>
            <a:ext cx="367200" cy="1239297"/>
          </a:xfrm>
          <a:prstGeom prst="roundRect">
            <a:avLst/>
          </a:prstGeom>
          <a:solidFill>
            <a:schemeClr val="bg1">
              <a:alpha val="25000"/>
            </a:schemeClr>
          </a:solidFill>
          <a:ln>
            <a:solidFill>
              <a:schemeClr val="accent1">
                <a:lumMod val="75000"/>
                <a:alpha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6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5A27430-F8D4-434E-9384-1E8D4043CFA1}"/>
              </a:ext>
            </a:extLst>
          </p:cNvPr>
          <p:cNvSpPr/>
          <p:nvPr/>
        </p:nvSpPr>
        <p:spPr bwMode="auto">
          <a:xfrm>
            <a:off x="3456151" y="1248886"/>
            <a:ext cx="352118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accent3">
                    <a:lumMod val="50000"/>
                  </a:schemeClr>
                </a:solidFill>
              </a:rPr>
              <a:t>own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520914F-AB5C-B74E-B842-2A32BDCA70D2}"/>
              </a:ext>
            </a:extLst>
          </p:cNvPr>
          <p:cNvSpPr/>
          <p:nvPr/>
        </p:nvSpPr>
        <p:spPr bwMode="auto">
          <a:xfrm>
            <a:off x="3545363" y="1763179"/>
            <a:ext cx="14266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963E9292-2247-E54D-86AF-91318ACE0132}"/>
              </a:ext>
            </a:extLst>
          </p:cNvPr>
          <p:cNvSpPr/>
          <p:nvPr/>
        </p:nvSpPr>
        <p:spPr bwMode="auto">
          <a:xfrm>
            <a:off x="3456537" y="1842225"/>
            <a:ext cx="352118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accent3">
                    <a:lumMod val="50000"/>
                  </a:schemeClr>
                </a:solidFill>
              </a:rPr>
              <a:t>org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E25C79C-44A5-3C41-92D8-BC96C64BFF6F}"/>
              </a:ext>
            </a:extLst>
          </p:cNvPr>
          <p:cNvSpPr>
            <a:spLocks/>
          </p:cNvSpPr>
          <p:nvPr/>
        </p:nvSpPr>
        <p:spPr>
          <a:xfrm rot="19545601">
            <a:off x="3045081" y="718777"/>
            <a:ext cx="658800" cy="13502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anchor="ctr"/>
          <a:lstStyle/>
          <a:p>
            <a:r>
              <a:rPr lang="nl-NL" sz="750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van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407CF4BE-027C-3B4B-B336-6FD25C34FBCB}"/>
              </a:ext>
            </a:extLst>
          </p:cNvPr>
          <p:cNvSpPr>
            <a:spLocks/>
          </p:cNvSpPr>
          <p:nvPr/>
        </p:nvSpPr>
        <p:spPr>
          <a:xfrm rot="19545601">
            <a:off x="3419498" y="718777"/>
            <a:ext cx="658800" cy="13502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anchor="ctr"/>
          <a:lstStyle/>
          <a:p>
            <a:r>
              <a:rPr lang="nl-NL" sz="750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naar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90D591D3-13C4-FC44-9E39-7482155F2B4D}"/>
              </a:ext>
            </a:extLst>
          </p:cNvPr>
          <p:cNvSpPr/>
          <p:nvPr/>
        </p:nvSpPr>
        <p:spPr bwMode="auto">
          <a:xfrm>
            <a:off x="3556080" y="1174164"/>
            <a:ext cx="14266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RU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A81839A-99CD-9540-A344-40763CBCD08F}"/>
              </a:ext>
            </a:extLst>
          </p:cNvPr>
          <p:cNvSpPr txBox="1"/>
          <p:nvPr/>
        </p:nvSpPr>
        <p:spPr>
          <a:xfrm>
            <a:off x="4434926" y="300027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78</a:t>
            </a:r>
          </a:p>
        </p:txBody>
      </p:sp>
    </p:spTree>
    <p:extLst>
      <p:ext uri="{BB962C8B-B14F-4D97-AF65-F5344CB8AC3E}">
        <p14:creationId xmlns:p14="http://schemas.microsoft.com/office/powerpoint/2010/main" val="153769985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66644" y="0"/>
            <a:ext cx="4491037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 err="1"/>
              <a:t>Status-attribuut</a:t>
            </a:r>
            <a:r>
              <a:rPr lang="nl-NL" b="1" dirty="0"/>
              <a:t> conform zwembaan in proces</a:t>
            </a:r>
          </a:p>
        </p:txBody>
      </p:sp>
      <p:sp>
        <p:nvSpPr>
          <p:cNvPr id="4" name="Isosceles Triangle 3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56F266F-EDD3-664A-818F-8F0BF28DB1AB}"/>
              </a:ext>
            </a:extLst>
          </p:cNvPr>
          <p:cNvGrpSpPr/>
          <p:nvPr/>
        </p:nvGrpSpPr>
        <p:grpSpPr>
          <a:xfrm>
            <a:off x="3931608" y="1201533"/>
            <a:ext cx="831850" cy="661988"/>
            <a:chOff x="3940358" y="915987"/>
            <a:chExt cx="831850" cy="66198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33DE065-F69D-204F-9168-5EFECE5569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40358" y="915987"/>
              <a:ext cx="831850" cy="1603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/>
              <a:r>
                <a:rPr lang="nl-NL" sz="900" dirty="0">
                  <a:solidFill>
                    <a:srgbClr val="FFFFFF"/>
                  </a:solidFill>
                  <a:cs typeface="Arial" charset="0"/>
                </a:rPr>
                <a:t>bestelling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16E2F23-3E3F-5344-AEAD-3C6A388BCA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40358" y="1081087"/>
              <a:ext cx="831850" cy="49688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/>
            <a:lstStyle/>
            <a:p>
              <a:endParaRPr lang="nl-NL" sz="900" b="0" dirty="0">
                <a:solidFill>
                  <a:schemeClr val="tx1"/>
                </a:solidFill>
                <a:cs typeface="Arial" charset="0"/>
              </a:endParaRPr>
            </a:p>
            <a:p>
              <a:r>
                <a:rPr lang="nl-NL" sz="900" b="0" dirty="0">
                  <a:solidFill>
                    <a:schemeClr val="tx1"/>
                  </a:solidFill>
                  <a:cs typeface="Arial" charset="0"/>
                </a:rPr>
                <a:t>status : process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7F045A6F-E46A-3542-A9CE-9BAEE6131733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79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FF9E8F1-8F35-2C49-B90A-1565380858E5}"/>
              </a:ext>
            </a:extLst>
          </p:cNvPr>
          <p:cNvSpPr/>
          <p:nvPr/>
        </p:nvSpPr>
        <p:spPr>
          <a:xfrm>
            <a:off x="2565560" y="1246997"/>
            <a:ext cx="876342" cy="1661562"/>
          </a:xfrm>
          <a:prstGeom prst="rect">
            <a:avLst/>
          </a:prstGeom>
          <a:solidFill>
            <a:schemeClr val="accent3">
              <a:lumMod val="50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/>
            <a:r>
              <a:rPr lang="nl-NL" sz="900" dirty="0">
                <a:solidFill>
                  <a:schemeClr val="tx1"/>
                </a:solidFill>
                <a:cs typeface="Arial" charset="0"/>
              </a:rPr>
              <a:t>magazijn-</a:t>
            </a:r>
          </a:p>
          <a:p>
            <a:pPr algn="ctr"/>
            <a:r>
              <a:rPr lang="nl-NL" sz="900" dirty="0">
                <a:solidFill>
                  <a:schemeClr val="tx1"/>
                </a:solidFill>
                <a:cs typeface="Arial" charset="0"/>
              </a:rPr>
              <a:t>medewerker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4693E0E-692D-C140-8F78-8AE729B1F894}"/>
              </a:ext>
            </a:extLst>
          </p:cNvPr>
          <p:cNvSpPr/>
          <p:nvPr/>
        </p:nvSpPr>
        <p:spPr>
          <a:xfrm>
            <a:off x="1246468" y="1246997"/>
            <a:ext cx="837891" cy="1661562"/>
          </a:xfrm>
          <a:prstGeom prst="rect">
            <a:avLst/>
          </a:prstGeom>
          <a:solidFill>
            <a:schemeClr val="accent3">
              <a:lumMod val="50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/>
            <a:r>
              <a:rPr lang="nl-NL" sz="900" dirty="0">
                <a:solidFill>
                  <a:schemeClr val="tx1"/>
                </a:solidFill>
                <a:cs typeface="Arial" charset="0"/>
              </a:rPr>
              <a:t>inkoper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B042AED-0B2B-A64E-9612-ADAB72A110F8}"/>
              </a:ext>
            </a:extLst>
          </p:cNvPr>
          <p:cNvGrpSpPr>
            <a:grpSpLocks/>
          </p:cNvGrpSpPr>
          <p:nvPr/>
        </p:nvGrpSpPr>
        <p:grpSpPr bwMode="auto">
          <a:xfrm>
            <a:off x="1538627" y="1676080"/>
            <a:ext cx="946150" cy="304027"/>
            <a:chOff x="1927969" y="1174121"/>
            <a:chExt cx="947109" cy="303956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F937C9A7-E7CD-1D40-9693-F279A0F25024}"/>
                </a:ext>
              </a:extLst>
            </p:cNvPr>
            <p:cNvCxnSpPr>
              <a:cxnSpLocks/>
              <a:stCxn id="39" idx="4"/>
              <a:endCxn id="38" idx="0"/>
            </p:cNvCxnSpPr>
            <p:nvPr/>
          </p:nvCxnSpPr>
          <p:spPr>
            <a:xfrm>
              <a:off x="2057071" y="1174121"/>
              <a:ext cx="3864" cy="303956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438DA25-C563-094C-ADC6-ADB96F3944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7969" y="1175690"/>
              <a:ext cx="947109" cy="160297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/>
            <a:lstStyle/>
            <a:p>
              <a:pPr algn="r"/>
              <a:r>
                <a:rPr lang="nl-NL" sz="900" dirty="0">
                  <a:solidFill>
                    <a:schemeClr val="tx1"/>
                  </a:solidFill>
                  <a:cs typeface="Arial" charset="0"/>
                </a:rPr>
                <a:t>winkelwagen</a:t>
              </a:r>
            </a:p>
          </p:txBody>
        </p:sp>
      </p:grp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3B7FD8C0-2FF4-5049-AF19-2F977A92F10B}"/>
              </a:ext>
            </a:extLst>
          </p:cNvPr>
          <p:cNvSpPr/>
          <p:nvPr/>
        </p:nvSpPr>
        <p:spPr>
          <a:xfrm>
            <a:off x="1381750" y="1980108"/>
            <a:ext cx="579416" cy="185366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900" dirty="0">
                <a:solidFill>
                  <a:schemeClr val="bg1"/>
                </a:solidFill>
                <a:cs typeface="Arial" charset="0"/>
              </a:rPr>
              <a:t>bestellen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CA42552-2A2B-9746-81D4-3C0E24E67FFB}"/>
              </a:ext>
            </a:extLst>
          </p:cNvPr>
          <p:cNvSpPr/>
          <p:nvPr/>
        </p:nvSpPr>
        <p:spPr>
          <a:xfrm>
            <a:off x="1558854" y="1460181"/>
            <a:ext cx="217487" cy="2159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sz="90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D33BF5B-80C0-E84D-985D-E2F92433B40A}"/>
              </a:ext>
            </a:extLst>
          </p:cNvPr>
          <p:cNvGrpSpPr>
            <a:grpSpLocks/>
          </p:cNvGrpSpPr>
          <p:nvPr/>
        </p:nvGrpSpPr>
        <p:grpSpPr bwMode="auto">
          <a:xfrm>
            <a:off x="1471890" y="2165473"/>
            <a:ext cx="946150" cy="390655"/>
            <a:chOff x="785163" y="1543772"/>
            <a:chExt cx="947109" cy="390559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D381732-7F13-504F-8B19-B9C82984568D}"/>
                </a:ext>
              </a:extLst>
            </p:cNvPr>
            <p:cNvCxnSpPr>
              <a:cxnSpLocks/>
              <a:stCxn id="38" idx="2"/>
              <a:endCxn id="43" idx="0"/>
            </p:cNvCxnSpPr>
            <p:nvPr/>
          </p:nvCxnSpPr>
          <p:spPr>
            <a:xfrm>
              <a:off x="984934" y="1543772"/>
              <a:ext cx="3635" cy="390559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F23810A-59E1-3F48-A929-BF85BF0B0A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5163" y="1609040"/>
              <a:ext cx="947109" cy="160296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/>
            <a:lstStyle/>
            <a:p>
              <a:pPr algn="r"/>
              <a:r>
                <a:rPr lang="nl-NL" sz="900" dirty="0">
                  <a:solidFill>
                    <a:schemeClr val="tx1"/>
                  </a:solidFill>
                  <a:cs typeface="Arial" charset="0"/>
                </a:rPr>
                <a:t>te betalen</a:t>
              </a:r>
            </a:p>
          </p:txBody>
        </p:sp>
      </p:grp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9217B242-8570-E14C-AC2B-DF169E4285A9}"/>
              </a:ext>
            </a:extLst>
          </p:cNvPr>
          <p:cNvSpPr/>
          <p:nvPr/>
        </p:nvSpPr>
        <p:spPr>
          <a:xfrm>
            <a:off x="1405214" y="2556129"/>
            <a:ext cx="539750" cy="198438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900" dirty="0">
                <a:solidFill>
                  <a:schemeClr val="bg1"/>
                </a:solidFill>
                <a:cs typeface="Arial" charset="0"/>
              </a:rPr>
              <a:t>betalen…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B8F6FF7-1ECD-3E4E-9FEC-C72434F7F7C3}"/>
              </a:ext>
            </a:extLst>
          </p:cNvPr>
          <p:cNvGrpSpPr>
            <a:grpSpLocks/>
          </p:cNvGrpSpPr>
          <p:nvPr/>
        </p:nvGrpSpPr>
        <p:grpSpPr bwMode="auto">
          <a:xfrm>
            <a:off x="1944964" y="2509647"/>
            <a:ext cx="719575" cy="161925"/>
            <a:chOff x="1044488" y="2085684"/>
            <a:chExt cx="719576" cy="161923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8BAE789F-9B53-5B47-AA43-A43BB9861398}"/>
                </a:ext>
              </a:extLst>
            </p:cNvPr>
            <p:cNvCxnSpPr>
              <a:stCxn id="43" idx="3"/>
              <a:endCxn id="47" idx="1"/>
            </p:cNvCxnSpPr>
            <p:nvPr/>
          </p:nvCxnSpPr>
          <p:spPr>
            <a:xfrm>
              <a:off x="1044488" y="2231382"/>
              <a:ext cx="719576" cy="1531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3FA7712-5994-0346-AC5D-82EC652466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9466" y="2085684"/>
              <a:ext cx="471487" cy="161923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/>
            <a:lstStyle/>
            <a:p>
              <a:pPr algn="r"/>
              <a:r>
                <a:rPr lang="nl-NL" sz="900" dirty="0">
                  <a:solidFill>
                    <a:schemeClr val="tx1"/>
                  </a:solidFill>
                  <a:cs typeface="Arial" charset="0"/>
                </a:rPr>
                <a:t>betaald</a:t>
              </a:r>
            </a:p>
          </p:txBody>
        </p:sp>
      </p:grp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B19BF408-8612-FE46-B0A9-187DF16CB54C}"/>
              </a:ext>
            </a:extLst>
          </p:cNvPr>
          <p:cNvSpPr/>
          <p:nvPr/>
        </p:nvSpPr>
        <p:spPr>
          <a:xfrm>
            <a:off x="2664539" y="2562423"/>
            <a:ext cx="693738" cy="188912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900" dirty="0">
                <a:solidFill>
                  <a:schemeClr val="bg1"/>
                </a:solidFill>
                <a:cs typeface="Arial" charset="0"/>
              </a:rPr>
              <a:t>versturen…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879ABB1-2083-3E44-89F8-CC9C5D39B83A}"/>
              </a:ext>
            </a:extLst>
          </p:cNvPr>
          <p:cNvGrpSpPr/>
          <p:nvPr/>
        </p:nvGrpSpPr>
        <p:grpSpPr>
          <a:xfrm>
            <a:off x="2342607" y="2736160"/>
            <a:ext cx="788690" cy="534804"/>
            <a:chOff x="3485537" y="2365557"/>
            <a:chExt cx="788690" cy="534804"/>
          </a:xfrm>
        </p:grpSpPr>
        <p:grpSp>
          <p:nvGrpSpPr>
            <p:cNvPr id="49" name="Group 31">
              <a:extLst>
                <a:ext uri="{FF2B5EF4-FFF2-40B4-BE49-F238E27FC236}">
                  <a16:creationId xmlns:a16="http://schemas.microsoft.com/office/drawing/2014/main" id="{7B0149EF-6209-9B4B-AAB5-15B26EDA85DE}"/>
                </a:ext>
              </a:extLst>
            </p:cNvPr>
            <p:cNvGrpSpPr/>
            <p:nvPr/>
          </p:nvGrpSpPr>
          <p:grpSpPr>
            <a:xfrm>
              <a:off x="3485537" y="2684461"/>
              <a:ext cx="788690" cy="215900"/>
              <a:chOff x="2267247" y="2543177"/>
              <a:chExt cx="788690" cy="215900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5132452-C996-4B4E-9BD4-7BBEDF3B627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67247" y="2566408"/>
                <a:ext cx="641350" cy="161925"/>
              </a:xfrm>
              <a:prstGeom prst="rect">
                <a:avLst/>
              </a:prstGeom>
              <a:noFill/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 anchorCtr="1"/>
              <a:lstStyle/>
              <a:p>
                <a:pPr algn="r"/>
                <a:r>
                  <a:rPr lang="nl-NL" sz="900" dirty="0">
                    <a:solidFill>
                      <a:srgbClr val="595959"/>
                    </a:solidFill>
                    <a:cs typeface="Arial" charset="0"/>
                  </a:rPr>
                  <a:t>verstuurd</a:t>
                </a:r>
              </a:p>
            </p:txBody>
          </p:sp>
          <p:grpSp>
            <p:nvGrpSpPr>
              <p:cNvPr id="52" name="Group 83">
                <a:extLst>
                  <a:ext uri="{FF2B5EF4-FFF2-40B4-BE49-F238E27FC236}">
                    <a16:creationId xmlns:a16="http://schemas.microsoft.com/office/drawing/2014/main" id="{DAB74C74-078C-2442-936B-62307451CE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0037" y="2543177"/>
                <a:ext cx="215900" cy="215900"/>
                <a:chOff x="2357619" y="3937143"/>
                <a:chExt cx="215905" cy="215807"/>
              </a:xfrm>
            </p:grpSpPr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413AF988-D3F3-6945-BA34-E18F646E215B}"/>
                    </a:ext>
                  </a:extLst>
                </p:cNvPr>
                <p:cNvSpPr/>
                <p:nvPr/>
              </p:nvSpPr>
              <p:spPr>
                <a:xfrm>
                  <a:off x="2357619" y="3937143"/>
                  <a:ext cx="215905" cy="215807"/>
                </a:xfrm>
                <a:prstGeom prst="ellipse">
                  <a:avLst/>
                </a:prstGeom>
                <a:noFill/>
                <a:ln w="25400">
                  <a:solidFill>
                    <a:schemeClr val="accent2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nl-NL" sz="900" b="0">
                    <a:solidFill>
                      <a:schemeClr val="tx1"/>
                    </a:solidFill>
                    <a:cs typeface="Arial" charset="0"/>
                  </a:endParaRPr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AE19AF71-B3FB-E84D-B481-9E64C506BFA0}"/>
                    </a:ext>
                  </a:extLst>
                </p:cNvPr>
                <p:cNvSpPr/>
                <p:nvPr/>
              </p:nvSpPr>
              <p:spPr>
                <a:xfrm>
                  <a:off x="2394133" y="3973640"/>
                  <a:ext cx="144465" cy="1444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nl-NL" sz="900" b="0">
                    <a:solidFill>
                      <a:schemeClr val="tx1"/>
                    </a:solidFill>
                    <a:cs typeface="Arial" charset="0"/>
                  </a:endParaRPr>
                </a:p>
              </p:txBody>
            </p:sp>
          </p:grpSp>
        </p:grp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65F923C9-8977-7C46-8014-9A20E95E0479}"/>
                </a:ext>
              </a:extLst>
            </p:cNvPr>
            <p:cNvCxnSpPr/>
            <p:nvPr/>
          </p:nvCxnSpPr>
          <p:spPr bwMode="auto">
            <a:xfrm rot="16200000" flipH="1">
              <a:off x="4005560" y="2523744"/>
              <a:ext cx="318904" cy="2529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D2349BC9-1ABC-BA49-A814-5DCBCC08D706}"/>
              </a:ext>
            </a:extLst>
          </p:cNvPr>
          <p:cNvSpPr>
            <a:spLocks noChangeAspect="1"/>
          </p:cNvSpPr>
          <p:nvPr/>
        </p:nvSpPr>
        <p:spPr>
          <a:xfrm>
            <a:off x="1984795" y="1057142"/>
            <a:ext cx="947738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r"/>
            <a:r>
              <a:rPr lang="nl-NL" sz="900" dirty="0">
                <a:solidFill>
                  <a:schemeClr val="tx1"/>
                </a:solidFill>
                <a:cs typeface="Arial" charset="0"/>
              </a:rPr>
              <a:t>proces van bestelling: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66644" y="0"/>
            <a:ext cx="4491037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/>
              <a:t>Objecten verwijderen</a:t>
            </a:r>
          </a:p>
        </p:txBody>
      </p:sp>
      <p:sp>
        <p:nvSpPr>
          <p:cNvPr id="4" name="Isosceles Triangle 3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cxnSp>
        <p:nvCxnSpPr>
          <p:cNvPr id="5" name="Straight Arrow Connector 4"/>
          <p:cNvCxnSpPr/>
          <p:nvPr/>
        </p:nvCxnSpPr>
        <p:spPr>
          <a:xfrm rot="16200000" flipH="1">
            <a:off x="2633726" y="2149844"/>
            <a:ext cx="313725" cy="1504"/>
          </a:xfrm>
          <a:prstGeom prst="straightConnector1">
            <a:avLst/>
          </a:prstGeom>
          <a:ln>
            <a:solidFill>
              <a:schemeClr val="accent2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83"/>
          <p:cNvGrpSpPr/>
          <p:nvPr/>
        </p:nvGrpSpPr>
        <p:grpSpPr>
          <a:xfrm>
            <a:off x="2683340" y="2307459"/>
            <a:ext cx="216000" cy="216000"/>
            <a:chOff x="2357619" y="3936950"/>
            <a:chExt cx="216000" cy="216000"/>
          </a:xfrm>
        </p:grpSpPr>
        <p:sp>
          <p:nvSpPr>
            <p:cNvPr id="7" name="Oval 6"/>
            <p:cNvSpPr/>
            <p:nvPr/>
          </p:nvSpPr>
          <p:spPr>
            <a:xfrm>
              <a:off x="2357619" y="3936950"/>
              <a:ext cx="216000" cy="216000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394414" y="3973925"/>
              <a:ext cx="144000" cy="144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>
            <a:spLocks noChangeAspect="1"/>
          </p:cNvSpPr>
          <p:nvPr/>
        </p:nvSpPr>
        <p:spPr>
          <a:xfrm>
            <a:off x="2981839" y="2320807"/>
            <a:ext cx="470860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r"/>
            <a:r>
              <a:rPr lang="nl-NL" sz="1000" dirty="0">
                <a:solidFill>
                  <a:schemeClr val="tx1"/>
                </a:solidFill>
              </a:rPr>
              <a:t>verwijderd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441941" y="1795733"/>
            <a:ext cx="699608" cy="198000"/>
          </a:xfrm>
          <a:prstGeom prst="roundRect">
            <a:avLst>
              <a:gd name="adj" fmla="val 28432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 anchorCtr="1"/>
          <a:lstStyle/>
          <a:p>
            <a:pPr algn="ctr"/>
            <a:r>
              <a:rPr lang="nl-NL" sz="1000" b="1" dirty="0">
                <a:solidFill>
                  <a:schemeClr val="bg1"/>
                </a:solidFill>
              </a:rPr>
              <a:t>verwijderen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36186" y="1027964"/>
            <a:ext cx="3554459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tIns="4572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25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Als sterk </a:t>
            </a:r>
            <a:r>
              <a:rPr kumimoji="0" lang="nl-NL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status-afhankelijk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66A1E2-7463-F54D-BBEA-6E1B05CA9F37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79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66644" y="0"/>
            <a:ext cx="4491037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/>
              <a:t>Overzicht rollen en autorisaties</a:t>
            </a:r>
          </a:p>
        </p:txBody>
      </p:sp>
      <p:sp>
        <p:nvSpPr>
          <p:cNvPr id="4" name="Isosceles Triangle 3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690B55-C9BF-1B49-83C1-851E430363F2}"/>
              </a:ext>
            </a:extLst>
          </p:cNvPr>
          <p:cNvGrpSpPr/>
          <p:nvPr/>
        </p:nvGrpSpPr>
        <p:grpSpPr>
          <a:xfrm>
            <a:off x="821101" y="2603499"/>
            <a:ext cx="2149475" cy="561975"/>
            <a:chOff x="821101" y="2603499"/>
            <a:chExt cx="2149475" cy="561975"/>
          </a:xfrm>
        </p:grpSpPr>
        <p:sp>
          <p:nvSpPr>
            <p:cNvPr id="27" name="Rectangle 26"/>
            <p:cNvSpPr/>
            <p:nvPr/>
          </p:nvSpPr>
          <p:spPr>
            <a:xfrm>
              <a:off x="1452778" y="2603499"/>
              <a:ext cx="833583" cy="561975"/>
            </a:xfrm>
            <a:prstGeom prst="rect">
              <a:avLst/>
            </a:prstGeom>
            <a:solidFill>
              <a:schemeClr val="accent3">
                <a:lumMod val="50000"/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nl-NL" sz="1000" b="1" dirty="0">
                  <a:solidFill>
                    <a:schemeClr val="tx1"/>
                  </a:solidFill>
                </a:rPr>
                <a:t>zwembaan</a:t>
              </a:r>
            </a:p>
          </p:txBody>
        </p:sp>
        <p:cxnSp>
          <p:nvCxnSpPr>
            <p:cNvPr id="28" name="Straight Arrow Connector 27"/>
            <p:cNvCxnSpPr>
              <a:endCxn id="30" idx="1"/>
            </p:cNvCxnSpPr>
            <p:nvPr/>
          </p:nvCxnSpPr>
          <p:spPr>
            <a:xfrm>
              <a:off x="821101" y="2943630"/>
              <a:ext cx="697375" cy="1588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>
              <a:spLocks noChangeAspect="1"/>
            </p:cNvSpPr>
            <p:nvPr/>
          </p:nvSpPr>
          <p:spPr>
            <a:xfrm>
              <a:off x="922281" y="2732494"/>
              <a:ext cx="470860" cy="161279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r"/>
              <a:r>
                <a:rPr lang="nl-NL" sz="1000" dirty="0">
                  <a:solidFill>
                    <a:schemeClr val="tx1"/>
                  </a:solidFill>
                </a:rPr>
                <a:t>ingangsstatus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1518476" y="2844630"/>
              <a:ext cx="694863" cy="198000"/>
            </a:xfrm>
            <a:prstGeom prst="roundRect">
              <a:avLst>
                <a:gd name="adj" fmla="val 28432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36000" rtlCol="0" anchor="ctr" anchorCtr="1"/>
            <a:lstStyle/>
            <a:p>
              <a:pPr algn="ctr"/>
              <a:r>
                <a:rPr lang="nl-NL" sz="1000" b="1" dirty="0">
                  <a:solidFill>
                    <a:schemeClr val="bg1"/>
                  </a:solidFill>
                </a:rPr>
                <a:t>activiteit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2213339" y="2943630"/>
              <a:ext cx="757237" cy="1588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>
              <a:spLocks noChangeAspect="1"/>
            </p:cNvSpPr>
            <p:nvPr/>
          </p:nvSpPr>
          <p:spPr>
            <a:xfrm>
              <a:off x="2369023" y="2734082"/>
              <a:ext cx="470860" cy="161279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r"/>
              <a:r>
                <a:rPr lang="nl-NL" sz="1000" dirty="0">
                  <a:solidFill>
                    <a:schemeClr val="tx1"/>
                  </a:solidFill>
                </a:rPr>
                <a:t>uitgangsstatus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4F924E4-A073-4240-8AF5-8BC1663629E9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80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8BD5F0F-95DC-364A-81BD-D51F90FBBE89}"/>
              </a:ext>
            </a:extLst>
          </p:cNvPr>
          <p:cNvSpPr/>
          <p:nvPr/>
        </p:nvSpPr>
        <p:spPr>
          <a:xfrm>
            <a:off x="1969470" y="972898"/>
            <a:ext cx="2967619" cy="367593"/>
          </a:xfrm>
          <a:prstGeom prst="roundRect">
            <a:avLst/>
          </a:prstGeom>
          <a:solidFill>
            <a:schemeClr val="accent2">
              <a:lumMod val="75000"/>
              <a:alpha val="2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6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CB87166-D27C-B44C-98E8-B3CEE92AB8B0}"/>
              </a:ext>
            </a:extLst>
          </p:cNvPr>
          <p:cNvSpPr/>
          <p:nvPr/>
        </p:nvSpPr>
        <p:spPr>
          <a:xfrm>
            <a:off x="1969470" y="1509706"/>
            <a:ext cx="2967619" cy="367593"/>
          </a:xfrm>
          <a:prstGeom prst="roundRect">
            <a:avLst/>
          </a:prstGeom>
          <a:solidFill>
            <a:schemeClr val="accent2">
              <a:lumMod val="75000"/>
              <a:alpha val="2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6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DE9B4F1-2050-724F-BA80-054D100979B0}"/>
              </a:ext>
            </a:extLst>
          </p:cNvPr>
          <p:cNvGrpSpPr/>
          <p:nvPr/>
        </p:nvGrpSpPr>
        <p:grpSpPr>
          <a:xfrm>
            <a:off x="2870702" y="767024"/>
            <a:ext cx="1970640" cy="1206087"/>
            <a:chOff x="2870702" y="767024"/>
            <a:chExt cx="1970640" cy="2445099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9DCC2207-B676-6B4E-857D-F086651EC92D}"/>
                </a:ext>
              </a:extLst>
            </p:cNvPr>
            <p:cNvSpPr/>
            <p:nvPr/>
          </p:nvSpPr>
          <p:spPr>
            <a:xfrm>
              <a:off x="3405182" y="767024"/>
              <a:ext cx="367200" cy="2445099"/>
            </a:xfrm>
            <a:prstGeom prst="roundRect">
              <a:avLst/>
            </a:prstGeom>
            <a:solidFill>
              <a:schemeClr val="accent1">
                <a:lumMod val="75000"/>
                <a:alpha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6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C657DA4E-CB2C-534E-8E10-EBB83AD275FC}"/>
                </a:ext>
              </a:extLst>
            </p:cNvPr>
            <p:cNvSpPr/>
            <p:nvPr/>
          </p:nvSpPr>
          <p:spPr>
            <a:xfrm>
              <a:off x="3939662" y="767024"/>
              <a:ext cx="367200" cy="2445099"/>
            </a:xfrm>
            <a:prstGeom prst="roundRect">
              <a:avLst/>
            </a:prstGeom>
            <a:solidFill>
              <a:schemeClr val="accent1">
                <a:lumMod val="75000"/>
                <a:alpha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6"/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D2CEECF3-15BE-6843-B708-550A0E6E40BF}"/>
                </a:ext>
              </a:extLst>
            </p:cNvPr>
            <p:cNvSpPr/>
            <p:nvPr/>
          </p:nvSpPr>
          <p:spPr>
            <a:xfrm>
              <a:off x="4474142" y="767024"/>
              <a:ext cx="367200" cy="2445099"/>
            </a:xfrm>
            <a:prstGeom prst="roundRect">
              <a:avLst/>
            </a:prstGeom>
            <a:solidFill>
              <a:schemeClr val="accent1">
                <a:lumMod val="75000"/>
                <a:alpha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6"/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1FDE6D72-9B02-BF4D-B45D-DB5FC8961A08}"/>
                </a:ext>
              </a:extLst>
            </p:cNvPr>
            <p:cNvSpPr/>
            <p:nvPr/>
          </p:nvSpPr>
          <p:spPr>
            <a:xfrm>
              <a:off x="2870702" y="767024"/>
              <a:ext cx="367200" cy="2445099"/>
            </a:xfrm>
            <a:prstGeom prst="roundRect">
              <a:avLst/>
            </a:prstGeom>
            <a:solidFill>
              <a:schemeClr val="accent1">
                <a:lumMod val="75000"/>
                <a:alpha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6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32013AE1-0747-254D-8337-D240652AE1F0}"/>
              </a:ext>
            </a:extLst>
          </p:cNvPr>
          <p:cNvSpPr>
            <a:spLocks/>
          </p:cNvSpPr>
          <p:nvPr/>
        </p:nvSpPr>
        <p:spPr>
          <a:xfrm rot="19545601">
            <a:off x="2854945" y="606491"/>
            <a:ext cx="658800" cy="13502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anchor="ctr"/>
          <a:lstStyle/>
          <a:p>
            <a:r>
              <a:rPr lang="nl-NL" sz="75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bestelling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A531D61-DA7E-CF4F-83A0-0493F623EC20}"/>
              </a:ext>
            </a:extLst>
          </p:cNvPr>
          <p:cNvSpPr/>
          <p:nvPr/>
        </p:nvSpPr>
        <p:spPr bwMode="auto">
          <a:xfrm>
            <a:off x="2986154" y="1682452"/>
            <a:ext cx="14266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accent3">
                    <a:lumMod val="50000"/>
                  </a:schemeClr>
                </a:solidFill>
              </a:rPr>
              <a:t>own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75B0E3D-5833-3946-89FC-A376B93BF434}"/>
              </a:ext>
            </a:extLst>
          </p:cNvPr>
          <p:cNvSpPr/>
          <p:nvPr/>
        </p:nvSpPr>
        <p:spPr bwMode="auto">
          <a:xfrm>
            <a:off x="4493759" y="1069032"/>
            <a:ext cx="14266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850FCD3-C311-E247-B096-1ACD14B8DBC9}"/>
              </a:ext>
            </a:extLst>
          </p:cNvPr>
          <p:cNvSpPr/>
          <p:nvPr/>
        </p:nvSpPr>
        <p:spPr bwMode="auto">
          <a:xfrm>
            <a:off x="2989306" y="1592077"/>
            <a:ext cx="7345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F835A17-1F79-4643-98BB-663A0FE96FC8}"/>
              </a:ext>
            </a:extLst>
          </p:cNvPr>
          <p:cNvSpPr/>
          <p:nvPr/>
        </p:nvSpPr>
        <p:spPr bwMode="auto">
          <a:xfrm>
            <a:off x="3049547" y="1592076"/>
            <a:ext cx="7345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03FAEC4-98B0-9842-96C8-0F5BE7E3545B}"/>
              </a:ext>
            </a:extLst>
          </p:cNvPr>
          <p:cNvSpPr/>
          <p:nvPr/>
        </p:nvSpPr>
        <p:spPr bwMode="auto">
          <a:xfrm>
            <a:off x="3109788" y="1592075"/>
            <a:ext cx="7345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599B80F-D2FF-3349-9E20-2B8A7D656862}"/>
              </a:ext>
            </a:extLst>
          </p:cNvPr>
          <p:cNvSpPr/>
          <p:nvPr/>
        </p:nvSpPr>
        <p:spPr bwMode="auto">
          <a:xfrm>
            <a:off x="2933440" y="1591850"/>
            <a:ext cx="7345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3F2A07D-CD61-CF45-B9B2-24CA7CF8A83F}"/>
              </a:ext>
            </a:extLst>
          </p:cNvPr>
          <p:cNvSpPr/>
          <p:nvPr/>
        </p:nvSpPr>
        <p:spPr>
          <a:xfrm rot="16200000">
            <a:off x="764963" y="820697"/>
            <a:ext cx="1020625" cy="1081172"/>
          </a:xfrm>
          <a:prstGeom prst="rect">
            <a:avLst/>
          </a:prstGeom>
          <a:solidFill>
            <a:srgbClr val="FFE000">
              <a:alpha val="6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013" tIns="0" rIns="0" bIns="39025" rtlCol="0" anchor="t" anchorCtr="0"/>
          <a:lstStyle/>
          <a:p>
            <a:pPr algn="ctr"/>
            <a:r>
              <a:rPr lang="nl-NL" sz="1102" dirty="0">
                <a:solidFill>
                  <a:schemeClr val="tx1"/>
                </a:solidFill>
              </a:rPr>
              <a:t>klant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6526A54-0D40-9C4A-8769-1A8B836DBE97}"/>
              </a:ext>
            </a:extLst>
          </p:cNvPr>
          <p:cNvCxnSpPr>
            <a:cxnSpLocks/>
            <a:endCxn id="49" idx="2"/>
          </p:cNvCxnSpPr>
          <p:nvPr/>
        </p:nvCxnSpPr>
        <p:spPr bwMode="auto">
          <a:xfrm>
            <a:off x="1413468" y="1138813"/>
            <a:ext cx="574799" cy="21370"/>
          </a:xfrm>
          <a:prstGeom prst="line">
            <a:avLst/>
          </a:prstGeom>
          <a:ln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04ADF28D-DAAB-C444-A930-1BEA8247E903}"/>
              </a:ext>
            </a:extLst>
          </p:cNvPr>
          <p:cNvSpPr/>
          <p:nvPr/>
        </p:nvSpPr>
        <p:spPr bwMode="auto">
          <a:xfrm>
            <a:off x="1988267" y="996383"/>
            <a:ext cx="756000" cy="327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 defTabSz="2099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49" dirty="0">
                <a:solidFill>
                  <a:schemeClr val="bg1"/>
                </a:solidFill>
              </a:rPr>
              <a:t>bestelling betalen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6A1B227-DE6D-FD4E-8846-8C832FBD8370}"/>
              </a:ext>
            </a:extLst>
          </p:cNvPr>
          <p:cNvCxnSpPr>
            <a:cxnSpLocks/>
            <a:stCxn id="53" idx="3"/>
            <a:endCxn id="58" idx="2"/>
          </p:cNvCxnSpPr>
          <p:nvPr/>
        </p:nvCxnSpPr>
        <p:spPr bwMode="auto">
          <a:xfrm>
            <a:off x="1517355" y="1640438"/>
            <a:ext cx="471266" cy="54341"/>
          </a:xfrm>
          <a:prstGeom prst="line">
            <a:avLst/>
          </a:prstGeom>
          <a:ln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48F74E2-805A-7647-ADE9-D73DB628030C}"/>
              </a:ext>
            </a:extLst>
          </p:cNvPr>
          <p:cNvCxnSpPr>
            <a:cxnSpLocks/>
            <a:stCxn id="53" idx="3"/>
            <a:endCxn id="49" idx="3"/>
          </p:cNvCxnSpPr>
          <p:nvPr/>
        </p:nvCxnSpPr>
        <p:spPr bwMode="auto">
          <a:xfrm flipV="1">
            <a:off x="1517355" y="1276007"/>
            <a:ext cx="581626" cy="364431"/>
          </a:xfrm>
          <a:prstGeom prst="line">
            <a:avLst/>
          </a:prstGeom>
          <a:ln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89FF2D0-4D45-5C44-8D7C-682E33902F89}"/>
              </a:ext>
            </a:extLst>
          </p:cNvPr>
          <p:cNvGrpSpPr/>
          <p:nvPr/>
        </p:nvGrpSpPr>
        <p:grpSpPr>
          <a:xfrm>
            <a:off x="989098" y="1541248"/>
            <a:ext cx="528257" cy="198379"/>
            <a:chOff x="1232853" y="1266658"/>
            <a:chExt cx="528257" cy="198379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B659138-C267-FF43-A577-F7B3ED39EAF4}"/>
                </a:ext>
              </a:extLst>
            </p:cNvPr>
            <p:cNvSpPr/>
            <p:nvPr/>
          </p:nvSpPr>
          <p:spPr bwMode="auto">
            <a:xfrm>
              <a:off x="1281059" y="1266658"/>
              <a:ext cx="480051" cy="19837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0998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7" dirty="0">
                  <a:solidFill>
                    <a:schemeClr val="bg1"/>
                  </a:solidFill>
                </a:rPr>
                <a:t>ERP systeem</a:t>
              </a: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E71305B-0892-1042-95BF-ACEE867B8211}"/>
                </a:ext>
              </a:extLst>
            </p:cNvPr>
            <p:cNvGrpSpPr/>
            <p:nvPr/>
          </p:nvGrpSpPr>
          <p:grpSpPr>
            <a:xfrm>
              <a:off x="1232853" y="1293295"/>
              <a:ext cx="96412" cy="99412"/>
              <a:chOff x="-2131099" y="1705931"/>
              <a:chExt cx="174963" cy="180407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5669E53-2827-D248-8C92-8BECB2368849}"/>
                  </a:ext>
                </a:extLst>
              </p:cNvPr>
              <p:cNvSpPr/>
              <p:nvPr/>
            </p:nvSpPr>
            <p:spPr bwMode="auto">
              <a:xfrm>
                <a:off x="-2131099" y="1705931"/>
                <a:ext cx="174963" cy="61274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099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67" b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DD60226-2656-0D4F-9895-61267BBE1F2D}"/>
                  </a:ext>
                </a:extLst>
              </p:cNvPr>
              <p:cNvSpPr/>
              <p:nvPr/>
            </p:nvSpPr>
            <p:spPr bwMode="auto">
              <a:xfrm>
                <a:off x="-2131099" y="1825063"/>
                <a:ext cx="174963" cy="6127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099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67" b="0"/>
              </a:p>
            </p:txBody>
          </p:sp>
        </p:grp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CFC539A-0EC7-724C-BCCD-CDE80B5C68F5}"/>
              </a:ext>
            </a:extLst>
          </p:cNvPr>
          <p:cNvCxnSpPr>
            <a:cxnSpLocks/>
          </p:cNvCxnSpPr>
          <p:nvPr/>
        </p:nvCxnSpPr>
        <p:spPr bwMode="auto">
          <a:xfrm>
            <a:off x="1421608" y="1135056"/>
            <a:ext cx="608159" cy="486078"/>
          </a:xfrm>
          <a:prstGeom prst="line">
            <a:avLst/>
          </a:prstGeom>
          <a:ln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3A749654-AF10-0743-BDB3-9D1C882EFEE0}"/>
              </a:ext>
            </a:extLst>
          </p:cNvPr>
          <p:cNvSpPr/>
          <p:nvPr/>
        </p:nvSpPr>
        <p:spPr bwMode="auto">
          <a:xfrm>
            <a:off x="1988621" y="1530979"/>
            <a:ext cx="755293" cy="327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 defTabSz="2099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60" dirty="0">
                <a:solidFill>
                  <a:schemeClr val="bg1"/>
                </a:solidFill>
              </a:rPr>
              <a:t>winkelwagen vullen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E54BA6E-AD8D-A844-8591-954298DAAFC8}"/>
              </a:ext>
            </a:extLst>
          </p:cNvPr>
          <p:cNvGrpSpPr/>
          <p:nvPr/>
        </p:nvGrpSpPr>
        <p:grpSpPr>
          <a:xfrm>
            <a:off x="1139349" y="1024480"/>
            <a:ext cx="445361" cy="421654"/>
            <a:chOff x="2005069" y="3679204"/>
            <a:chExt cx="808216" cy="765195"/>
          </a:xfrm>
        </p:grpSpPr>
        <p:sp>
          <p:nvSpPr>
            <p:cNvPr id="60" name="TextBox 14">
              <a:extLst>
                <a:ext uri="{FF2B5EF4-FFF2-40B4-BE49-F238E27FC236}">
                  <a16:creationId xmlns:a16="http://schemas.microsoft.com/office/drawing/2014/main" id="{B4206343-B9BB-A84D-9F26-9760E0E984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5069" y="4104172"/>
              <a:ext cx="808216" cy="340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4002" tIns="42001" rIns="84002" bIns="42001">
              <a:spAutoFit/>
            </a:bodyPr>
            <a:lstStyle/>
            <a:p>
              <a:pPr algn="ctr"/>
              <a:r>
                <a:rPr lang="nl-NL" sz="667" dirty="0">
                  <a:latin typeface="Calibri" pitchFamily="34" charset="0"/>
                </a:rPr>
                <a:t>inkoper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F33B95E-00DB-FA46-9F9F-0EEC59D9BD0D}"/>
                </a:ext>
              </a:extLst>
            </p:cNvPr>
            <p:cNvCxnSpPr>
              <a:stCxn id="64" idx="4"/>
            </p:cNvCxnSpPr>
            <p:nvPr/>
          </p:nvCxnSpPr>
          <p:spPr bwMode="auto">
            <a:xfrm rot="5400000">
              <a:off x="2279546" y="3930511"/>
              <a:ext cx="229082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A5C0165-B74D-404E-931D-BDF8F5B83CA4}"/>
                </a:ext>
              </a:extLst>
            </p:cNvPr>
            <p:cNvCxnSpPr/>
            <p:nvPr/>
          </p:nvCxnSpPr>
          <p:spPr bwMode="auto">
            <a:xfrm rot="5400000" flipH="1" flipV="1">
              <a:off x="2275668" y="4068528"/>
              <a:ext cx="167539" cy="69302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1CD6CDF-E746-5A45-8A22-3DEF546257BB}"/>
                </a:ext>
              </a:extLst>
            </p:cNvPr>
            <p:cNvCxnSpPr/>
            <p:nvPr/>
          </p:nvCxnSpPr>
          <p:spPr bwMode="auto">
            <a:xfrm rot="16200000" flipV="1">
              <a:off x="2342349" y="4067730"/>
              <a:ext cx="170957" cy="67478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6C728DAA-DD21-F04C-969F-077511BD49E6}"/>
                </a:ext>
              </a:extLst>
            </p:cNvPr>
            <p:cNvSpPr/>
            <p:nvPr/>
          </p:nvSpPr>
          <p:spPr bwMode="auto">
            <a:xfrm>
              <a:off x="2324788" y="3679204"/>
              <a:ext cx="136780" cy="136765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0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4002" tIns="42001" rIns="84002" bIns="42001" anchor="ctr"/>
            <a:lstStyle/>
            <a:p>
              <a:pPr algn="ctr" defTabSz="2099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406" b="0" dirty="0"/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5EBFE1C-920C-B24F-B2CC-8A573EC8662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273462" y="3882583"/>
              <a:ext cx="239428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4A117ABE-467A-C744-899D-AE1C6F6608DE}"/>
              </a:ext>
            </a:extLst>
          </p:cNvPr>
          <p:cNvSpPr>
            <a:spLocks/>
          </p:cNvSpPr>
          <p:nvPr/>
        </p:nvSpPr>
        <p:spPr>
          <a:xfrm rot="19545601">
            <a:off x="3385316" y="603700"/>
            <a:ext cx="658800" cy="13502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anchor="ctr"/>
          <a:lstStyle/>
          <a:p>
            <a:r>
              <a:rPr lang="nl-NL" sz="75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bestelregel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098304D-967F-A947-B489-4A0539BF6CF6}"/>
              </a:ext>
            </a:extLst>
          </p:cNvPr>
          <p:cNvSpPr>
            <a:spLocks/>
          </p:cNvSpPr>
          <p:nvPr/>
        </p:nvSpPr>
        <p:spPr>
          <a:xfrm rot="19545601">
            <a:off x="3919036" y="600909"/>
            <a:ext cx="658800" cy="13502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anchor="ctr"/>
          <a:lstStyle/>
          <a:p>
            <a:r>
              <a:rPr lang="nl-NL" sz="75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product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BBA96D4-36E3-7B48-8B4D-A84439ACE212}"/>
              </a:ext>
            </a:extLst>
          </p:cNvPr>
          <p:cNvSpPr>
            <a:spLocks/>
          </p:cNvSpPr>
          <p:nvPr/>
        </p:nvSpPr>
        <p:spPr>
          <a:xfrm rot="19545601">
            <a:off x="4452756" y="598118"/>
            <a:ext cx="658800" cy="13502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anchor="ctr"/>
          <a:lstStyle/>
          <a:p>
            <a:r>
              <a:rPr lang="nl-NL" sz="75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betaling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C963272-C9AA-5F4D-8D00-34D3511DC5BE}"/>
              </a:ext>
            </a:extLst>
          </p:cNvPr>
          <p:cNvSpPr/>
          <p:nvPr/>
        </p:nvSpPr>
        <p:spPr bwMode="auto">
          <a:xfrm>
            <a:off x="3526806" y="1682508"/>
            <a:ext cx="14266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accent3">
                    <a:lumMod val="50000"/>
                  </a:schemeClr>
                </a:solidFill>
              </a:rPr>
              <a:t>own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4BA498B-5354-AA47-9486-BC57A44E16DC}"/>
              </a:ext>
            </a:extLst>
          </p:cNvPr>
          <p:cNvSpPr/>
          <p:nvPr/>
        </p:nvSpPr>
        <p:spPr bwMode="auto">
          <a:xfrm>
            <a:off x="3529958" y="1592133"/>
            <a:ext cx="7345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E483C00-3CA7-B44B-BC92-FF64015A1F1B}"/>
              </a:ext>
            </a:extLst>
          </p:cNvPr>
          <p:cNvSpPr/>
          <p:nvPr/>
        </p:nvSpPr>
        <p:spPr bwMode="auto">
          <a:xfrm>
            <a:off x="3590199" y="1592132"/>
            <a:ext cx="7345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7A254DC-FBE7-ED48-BFAB-0A233EC62107}"/>
              </a:ext>
            </a:extLst>
          </p:cNvPr>
          <p:cNvSpPr/>
          <p:nvPr/>
        </p:nvSpPr>
        <p:spPr bwMode="auto">
          <a:xfrm>
            <a:off x="3650440" y="1592131"/>
            <a:ext cx="7345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5C62230-CF29-4844-A6E8-850BF3828D13}"/>
              </a:ext>
            </a:extLst>
          </p:cNvPr>
          <p:cNvSpPr/>
          <p:nvPr/>
        </p:nvSpPr>
        <p:spPr bwMode="auto">
          <a:xfrm>
            <a:off x="3474092" y="1591906"/>
            <a:ext cx="7345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9164182-1CFB-1C43-962F-1B49B51FC524}"/>
              </a:ext>
            </a:extLst>
          </p:cNvPr>
          <p:cNvSpPr/>
          <p:nvPr/>
        </p:nvSpPr>
        <p:spPr bwMode="auto">
          <a:xfrm>
            <a:off x="2978400" y="1051944"/>
            <a:ext cx="14266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94F9B1B-29F1-8049-B139-8FD85214240E}"/>
              </a:ext>
            </a:extLst>
          </p:cNvPr>
          <p:cNvSpPr/>
          <p:nvPr/>
        </p:nvSpPr>
        <p:spPr bwMode="auto">
          <a:xfrm>
            <a:off x="3484041" y="1052609"/>
            <a:ext cx="14266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8E080F4-6331-264D-9DD0-D31DA6B7E55C}"/>
              </a:ext>
            </a:extLst>
          </p:cNvPr>
          <p:cNvSpPr/>
          <p:nvPr/>
        </p:nvSpPr>
        <p:spPr bwMode="auto">
          <a:xfrm>
            <a:off x="4025012" y="1591355"/>
            <a:ext cx="14266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71113D2-D0A6-5341-B5E4-A15066CBDAE1}"/>
              </a:ext>
            </a:extLst>
          </p:cNvPr>
          <p:cNvSpPr/>
          <p:nvPr/>
        </p:nvSpPr>
        <p:spPr bwMode="auto">
          <a:xfrm>
            <a:off x="4025011" y="1057517"/>
            <a:ext cx="142661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F515D49-B07B-0E4C-BBFE-EF1FF9BABDA0}"/>
              </a:ext>
            </a:extLst>
          </p:cNvPr>
          <p:cNvSpPr/>
          <p:nvPr/>
        </p:nvSpPr>
        <p:spPr bwMode="auto">
          <a:xfrm>
            <a:off x="2883911" y="1135056"/>
            <a:ext cx="352118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accent2">
                    <a:lumMod val="75000"/>
                  </a:schemeClr>
                </a:solidFill>
              </a:rPr>
              <a:t>current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734C062-99EF-DE47-9988-3B380B5BAB4B}"/>
              </a:ext>
            </a:extLst>
          </p:cNvPr>
          <p:cNvSpPr/>
          <p:nvPr/>
        </p:nvSpPr>
        <p:spPr bwMode="auto">
          <a:xfrm>
            <a:off x="3418658" y="1131655"/>
            <a:ext cx="352118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accent2">
                    <a:lumMod val="75000"/>
                  </a:schemeClr>
                </a:solidFill>
              </a:rPr>
              <a:t>current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7D58BC0-9D25-604F-A2E7-1984C39AC58C}"/>
              </a:ext>
            </a:extLst>
          </p:cNvPr>
          <p:cNvSpPr/>
          <p:nvPr/>
        </p:nvSpPr>
        <p:spPr bwMode="auto">
          <a:xfrm>
            <a:off x="4493759" y="1144172"/>
            <a:ext cx="352118" cy="13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 defTabSz="209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71" dirty="0">
                <a:solidFill>
                  <a:schemeClr val="accent2">
                    <a:lumMod val="75000"/>
                  </a:schemeClr>
                </a:solidFill>
              </a:rPr>
              <a:t>current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BDDCE68F-BE74-6049-AE1C-080F3CA04238}"/>
              </a:ext>
            </a:extLst>
          </p:cNvPr>
          <p:cNvCxnSpPr/>
          <p:nvPr/>
        </p:nvCxnSpPr>
        <p:spPr>
          <a:xfrm rot="16200000" flipH="1">
            <a:off x="3686427" y="2759610"/>
            <a:ext cx="313725" cy="1504"/>
          </a:xfrm>
          <a:prstGeom prst="straightConnector1">
            <a:avLst/>
          </a:prstGeom>
          <a:ln>
            <a:solidFill>
              <a:schemeClr val="accent2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2" name="Group 83">
            <a:extLst>
              <a:ext uri="{FF2B5EF4-FFF2-40B4-BE49-F238E27FC236}">
                <a16:creationId xmlns:a16="http://schemas.microsoft.com/office/drawing/2014/main" id="{F5E8FEAD-EE33-4547-80C4-C1E561CA77FA}"/>
              </a:ext>
            </a:extLst>
          </p:cNvPr>
          <p:cNvGrpSpPr/>
          <p:nvPr/>
        </p:nvGrpSpPr>
        <p:grpSpPr>
          <a:xfrm>
            <a:off x="3736041" y="2917225"/>
            <a:ext cx="216000" cy="216000"/>
            <a:chOff x="2357619" y="3936950"/>
            <a:chExt cx="216000" cy="2160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082BAC4C-23E2-6848-9979-BE18852D685C}"/>
                </a:ext>
              </a:extLst>
            </p:cNvPr>
            <p:cNvSpPr/>
            <p:nvPr/>
          </p:nvSpPr>
          <p:spPr>
            <a:xfrm>
              <a:off x="2357619" y="3936950"/>
              <a:ext cx="216000" cy="216000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41245112-A88C-D04B-B26F-77FA34ADA260}"/>
                </a:ext>
              </a:extLst>
            </p:cNvPr>
            <p:cNvSpPr/>
            <p:nvPr/>
          </p:nvSpPr>
          <p:spPr>
            <a:xfrm>
              <a:off x="2394414" y="3973925"/>
              <a:ext cx="144000" cy="144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E0F4A5D4-D062-C24A-8894-1DDB9EB954C1}"/>
              </a:ext>
            </a:extLst>
          </p:cNvPr>
          <p:cNvSpPr>
            <a:spLocks noChangeAspect="1"/>
          </p:cNvSpPr>
          <p:nvPr/>
        </p:nvSpPr>
        <p:spPr>
          <a:xfrm>
            <a:off x="4034540" y="2930573"/>
            <a:ext cx="470860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r"/>
            <a:r>
              <a:rPr lang="nl-NL" sz="1000" dirty="0">
                <a:solidFill>
                  <a:schemeClr val="tx1"/>
                </a:solidFill>
              </a:rPr>
              <a:t>verwijderd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72B7E241-5DF7-154C-91B6-07C0D427E082}"/>
              </a:ext>
            </a:extLst>
          </p:cNvPr>
          <p:cNvSpPr/>
          <p:nvPr/>
        </p:nvSpPr>
        <p:spPr>
          <a:xfrm>
            <a:off x="3494642" y="2405499"/>
            <a:ext cx="699608" cy="198000"/>
          </a:xfrm>
          <a:prstGeom prst="roundRect">
            <a:avLst>
              <a:gd name="adj" fmla="val 28432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 anchorCtr="1"/>
          <a:lstStyle/>
          <a:p>
            <a:pPr algn="ctr"/>
            <a:r>
              <a:rPr lang="nl-NL" sz="1000" b="1" dirty="0">
                <a:solidFill>
                  <a:schemeClr val="bg1"/>
                </a:solidFill>
              </a:rPr>
              <a:t>verwijderen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66644" y="0"/>
            <a:ext cx="4491037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/>
              <a:t>Vragen?</a:t>
            </a:r>
          </a:p>
        </p:txBody>
      </p:sp>
      <p:sp>
        <p:nvSpPr>
          <p:cNvPr id="4" name="Isosceles Triangle 3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5E1DEB-EB74-5643-A284-C39494402C41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80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60388" y="-52548"/>
            <a:ext cx="4491037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/>
              <a:t>Oefening Rollen &amp; Autorisaties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23900" y="683830"/>
            <a:ext cx="4327525" cy="229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7325" indent="-187325">
              <a:spcBef>
                <a:spcPct val="20000"/>
              </a:spcBef>
              <a:buFont typeface="Arial" charset="0"/>
              <a:buChar char="•"/>
            </a:pPr>
            <a:r>
              <a:rPr lang="nl-NL" sz="2000" b="0" dirty="0">
                <a:latin typeface="+mj-lt"/>
              </a:rPr>
              <a:t>Maak CRUD matrix voor uw applicatie</a:t>
            </a:r>
          </a:p>
          <a:p>
            <a:pPr marL="187325" indent="-187325">
              <a:spcBef>
                <a:spcPct val="20000"/>
              </a:spcBef>
              <a:buFont typeface="Arial" charset="0"/>
              <a:buChar char="•"/>
            </a:pPr>
            <a:r>
              <a:rPr lang="nl-NL" sz="2000" b="0" dirty="0">
                <a:latin typeface="+mj-lt"/>
              </a:rPr>
              <a:t>Waar nodig, aparte kolommen voor attributen en associaties</a:t>
            </a:r>
          </a:p>
          <a:p>
            <a:pPr marL="187325" indent="-187325">
              <a:spcBef>
                <a:spcPct val="20000"/>
              </a:spcBef>
              <a:buFont typeface="Arial" charset="0"/>
              <a:buChar char="•"/>
            </a:pPr>
            <a:r>
              <a:rPr lang="nl-NL" sz="2000" b="0" dirty="0">
                <a:latin typeface="+mj-lt"/>
              </a:rPr>
              <a:t>Onderscheid own / current / org</a:t>
            </a:r>
          </a:p>
          <a:p>
            <a:pPr marL="187325" indent="-187325">
              <a:spcBef>
                <a:spcPct val="20000"/>
              </a:spcBef>
              <a:buFont typeface="Arial" charset="0"/>
              <a:buChar char="•"/>
            </a:pPr>
            <a:r>
              <a:rPr lang="nl-NL" sz="2000" b="0" dirty="0">
                <a:latin typeface="+mj-lt"/>
              </a:rPr>
              <a:t>Als andere beperkingen, voetnoten</a:t>
            </a:r>
          </a:p>
        </p:txBody>
      </p:sp>
      <p:sp>
        <p:nvSpPr>
          <p:cNvPr id="6" name="Isosceles Triangle 5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73C5A1-3918-9849-902B-E6974409E974}"/>
              </a:ext>
            </a:extLst>
          </p:cNvPr>
          <p:cNvSpPr txBox="1"/>
          <p:nvPr/>
        </p:nvSpPr>
        <p:spPr>
          <a:xfrm>
            <a:off x="4537171" y="308679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81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2"/>
          <p:cNvSpPr>
            <a:spLocks noGrp="1"/>
          </p:cNvSpPr>
          <p:nvPr>
            <p:ph type="title" idx="4294967295"/>
          </p:nvPr>
        </p:nvSpPr>
        <p:spPr bwMode="auto">
          <a:xfrm>
            <a:off x="608013" y="0"/>
            <a:ext cx="4430712" cy="7445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sz="2000" b="1" dirty="0">
                <a:solidFill>
                  <a:schemeClr val="bg1"/>
                </a:solidFill>
                <a:latin typeface="Verdana" pitchFamily="34" charset="0"/>
              </a:rPr>
              <a:t>Statussen weergeven in een toestandsdiagram</a:t>
            </a:r>
          </a:p>
        </p:txBody>
      </p:sp>
      <p:sp>
        <p:nvSpPr>
          <p:cNvPr id="6" name="Isosceles Triangle 5"/>
          <p:cNvSpPr>
            <a:spLocks noChangeArrowheads="1"/>
          </p:cNvSpPr>
          <p:nvPr/>
        </p:nvSpPr>
        <p:spPr bwMode="auto">
          <a:xfrm rot="5400000">
            <a:off x="2714092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B751E2-314F-8946-9710-EFAFD11CE4E3}"/>
              </a:ext>
            </a:extLst>
          </p:cNvPr>
          <p:cNvSpPr txBox="1"/>
          <p:nvPr/>
        </p:nvSpPr>
        <p:spPr>
          <a:xfrm>
            <a:off x="4537171" y="744538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82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1881982-46D3-C348-B2A3-DAB184271369}"/>
              </a:ext>
            </a:extLst>
          </p:cNvPr>
          <p:cNvSpPr txBox="1">
            <a:spLocks/>
          </p:cNvSpPr>
          <p:nvPr/>
        </p:nvSpPr>
        <p:spPr bwMode="auto">
          <a:xfrm>
            <a:off x="867507" y="830275"/>
            <a:ext cx="1706628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>
            <a:lvl1pPr algn="ctr" defTabSz="2508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2508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2508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2508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2508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250825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250825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250825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250825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nl-NL" sz="2000" b="1" dirty="0"/>
              <a:t>Startovergang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1159502-95B5-8049-8307-7E1B3FC063CE}"/>
              </a:ext>
            </a:extLst>
          </p:cNvPr>
          <p:cNvGrpSpPr/>
          <p:nvPr/>
        </p:nvGrpSpPr>
        <p:grpSpPr>
          <a:xfrm>
            <a:off x="3791722" y="2934516"/>
            <a:ext cx="1158393" cy="438202"/>
            <a:chOff x="3791722" y="2934516"/>
            <a:chExt cx="1158393" cy="438202"/>
          </a:xfrm>
        </p:grpSpPr>
        <p:sp>
          <p:nvSpPr>
            <p:cNvPr id="22" name="Diamond 21">
              <a:extLst>
                <a:ext uri="{FF2B5EF4-FFF2-40B4-BE49-F238E27FC236}">
                  <a16:creationId xmlns:a16="http://schemas.microsoft.com/office/drawing/2014/main" id="{09D9C1C5-8C43-C04F-9C9C-17A020D4F629}"/>
                </a:ext>
              </a:extLst>
            </p:cNvPr>
            <p:cNvSpPr/>
            <p:nvPr/>
          </p:nvSpPr>
          <p:spPr>
            <a:xfrm>
              <a:off x="4166994" y="2934516"/>
              <a:ext cx="360000" cy="216000"/>
            </a:xfrm>
            <a:prstGeom prst="diamond">
              <a:avLst/>
            </a:prstGeom>
            <a:solidFill>
              <a:schemeClr val="accent4">
                <a:lumMod val="75000"/>
              </a:schemeClr>
            </a:solidFill>
            <a:ln w="25400"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2F54819-DD08-8B47-89D4-7BF970FECB23}"/>
                </a:ext>
              </a:extLst>
            </p:cNvPr>
            <p:cNvCxnSpPr>
              <a:stCxn id="22" idx="2"/>
            </p:cNvCxnSpPr>
            <p:nvPr/>
          </p:nvCxnSpPr>
          <p:spPr>
            <a:xfrm rot="5400000">
              <a:off x="4235496" y="3261220"/>
              <a:ext cx="222203" cy="794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408A6BB-62D7-3E4C-B4FB-89373715F149}"/>
                </a:ext>
              </a:extLst>
            </p:cNvPr>
            <p:cNvCxnSpPr>
              <a:endCxn id="22" idx="1"/>
            </p:cNvCxnSpPr>
            <p:nvPr/>
          </p:nvCxnSpPr>
          <p:spPr>
            <a:xfrm flipV="1">
              <a:off x="3908185" y="3042516"/>
              <a:ext cx="258809" cy="1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FFD990B-543B-5849-9EA5-37B22F92A1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1722" y="3109241"/>
              <a:ext cx="1158393" cy="161279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ctr"/>
              <a:r>
                <a:rPr lang="nl-NL" sz="800" b="1" dirty="0">
                  <a:solidFill>
                    <a:schemeClr val="tx1"/>
                  </a:solidFill>
                </a:rPr>
                <a:t>[voorwaarde]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6547BDA-6F96-9243-B0EE-462A1699626C}"/>
                </a:ext>
              </a:extLst>
            </p:cNvPr>
            <p:cNvCxnSpPr>
              <a:stCxn id="22" idx="3"/>
            </p:cNvCxnSpPr>
            <p:nvPr/>
          </p:nvCxnSpPr>
          <p:spPr>
            <a:xfrm>
              <a:off x="4526994" y="3042516"/>
              <a:ext cx="334770" cy="1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0922D90C-1D27-9740-B66E-36DEE0F7D58B}"/>
              </a:ext>
            </a:extLst>
          </p:cNvPr>
          <p:cNvSpPr txBox="1">
            <a:spLocks/>
          </p:cNvSpPr>
          <p:nvPr/>
        </p:nvSpPr>
        <p:spPr bwMode="auto">
          <a:xfrm>
            <a:off x="1119223" y="2228017"/>
            <a:ext cx="2647318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25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Eindstatus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DED46A9-E937-444F-A1F3-B7D8BEDC2E8B}"/>
              </a:ext>
            </a:extLst>
          </p:cNvPr>
          <p:cNvGrpSpPr/>
          <p:nvPr/>
        </p:nvGrpSpPr>
        <p:grpSpPr>
          <a:xfrm>
            <a:off x="2738802" y="1004010"/>
            <a:ext cx="427902" cy="121254"/>
            <a:chOff x="3870917" y="568272"/>
            <a:chExt cx="427902" cy="121254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E7B2DA6-9C2E-C845-8738-5828E4D99D36}"/>
                </a:ext>
              </a:extLst>
            </p:cNvPr>
            <p:cNvCxnSpPr>
              <a:stCxn id="30" idx="6"/>
            </p:cNvCxnSpPr>
            <p:nvPr/>
          </p:nvCxnSpPr>
          <p:spPr>
            <a:xfrm>
              <a:off x="3993318" y="628899"/>
              <a:ext cx="305501" cy="476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8798B47-2DB7-9C49-B5DD-50E6D715EBFE}"/>
                </a:ext>
              </a:extLst>
            </p:cNvPr>
            <p:cNvSpPr/>
            <p:nvPr/>
          </p:nvSpPr>
          <p:spPr>
            <a:xfrm>
              <a:off x="3870917" y="568272"/>
              <a:ext cx="122400" cy="12125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CB448F3-E1E1-1B49-834B-21405232E246}"/>
              </a:ext>
            </a:extLst>
          </p:cNvPr>
          <p:cNvGrpSpPr/>
          <p:nvPr/>
        </p:nvGrpSpPr>
        <p:grpSpPr>
          <a:xfrm>
            <a:off x="4359109" y="2348919"/>
            <a:ext cx="216000" cy="216000"/>
            <a:chOff x="4298819" y="1638526"/>
            <a:chExt cx="216000" cy="21600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FF33BE5-D6E9-CB4F-AA60-768073925FF6}"/>
                </a:ext>
              </a:extLst>
            </p:cNvPr>
            <p:cNvSpPr/>
            <p:nvPr/>
          </p:nvSpPr>
          <p:spPr>
            <a:xfrm>
              <a:off x="4298819" y="1638526"/>
              <a:ext cx="216000" cy="216000"/>
            </a:xfrm>
            <a:prstGeom prst="ellipse">
              <a:avLst/>
            </a:prstGeom>
            <a:noFill/>
            <a:ln w="25400"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8082A31-0B0E-6A4B-818E-9CDF2C14E55D}"/>
                </a:ext>
              </a:extLst>
            </p:cNvPr>
            <p:cNvSpPr/>
            <p:nvPr/>
          </p:nvSpPr>
          <p:spPr>
            <a:xfrm>
              <a:off x="4332265" y="1675501"/>
              <a:ext cx="144000" cy="144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5374BE9-1873-6941-BF59-060F853CC99B}"/>
              </a:ext>
            </a:extLst>
          </p:cNvPr>
          <p:cNvSpPr/>
          <p:nvPr/>
        </p:nvSpPr>
        <p:spPr>
          <a:xfrm>
            <a:off x="1008834" y="1422865"/>
            <a:ext cx="552010" cy="173038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bronstatus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56A0F6D-155F-2144-94AD-A0365D2ABF28}"/>
              </a:ext>
            </a:extLst>
          </p:cNvPr>
          <p:cNvCxnSpPr>
            <a:cxnSpLocks/>
            <a:stCxn id="34" idx="3"/>
            <a:endCxn id="36" idx="1"/>
          </p:cNvCxnSpPr>
          <p:nvPr/>
        </p:nvCxnSpPr>
        <p:spPr>
          <a:xfrm flipV="1">
            <a:off x="1560844" y="1507484"/>
            <a:ext cx="707337" cy="190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0973074A-AE25-0F4A-94A3-43100D00DE1F}"/>
              </a:ext>
            </a:extLst>
          </p:cNvPr>
          <p:cNvSpPr/>
          <p:nvPr/>
        </p:nvSpPr>
        <p:spPr>
          <a:xfrm>
            <a:off x="2268181" y="1420965"/>
            <a:ext cx="552010" cy="173038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doelstatus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96297EC-683B-1C4E-BA8D-355E2DA4465A}"/>
              </a:ext>
            </a:extLst>
          </p:cNvPr>
          <p:cNvSpPr>
            <a:spLocks noChangeAspect="1"/>
          </p:cNvSpPr>
          <p:nvPr/>
        </p:nvSpPr>
        <p:spPr>
          <a:xfrm>
            <a:off x="1641994" y="1354803"/>
            <a:ext cx="470860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nl-NL" sz="800" b="1" dirty="0">
                <a:solidFill>
                  <a:schemeClr val="tx1"/>
                </a:solidFill>
              </a:rPr>
              <a:t>overgang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A69308A-747B-9B4B-A7B7-959B9828C200}"/>
              </a:ext>
            </a:extLst>
          </p:cNvPr>
          <p:cNvCxnSpPr>
            <a:cxnSpLocks/>
            <a:endCxn id="39" idx="1"/>
          </p:cNvCxnSpPr>
          <p:nvPr/>
        </p:nvCxnSpPr>
        <p:spPr>
          <a:xfrm>
            <a:off x="1172308" y="1923718"/>
            <a:ext cx="1095873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2D032E75-F3AC-3D49-9762-086BF829F009}"/>
              </a:ext>
            </a:extLst>
          </p:cNvPr>
          <p:cNvSpPr/>
          <p:nvPr/>
        </p:nvSpPr>
        <p:spPr>
          <a:xfrm>
            <a:off x="2268181" y="1837199"/>
            <a:ext cx="552010" cy="173038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700" dirty="0">
                <a:solidFill>
                  <a:schemeClr val="bg1"/>
                </a:solidFill>
                <a:cs typeface="Arial" charset="0"/>
              </a:rPr>
              <a:t>status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6C53F6E-D250-0A47-A191-E9AF588CACD5}"/>
              </a:ext>
            </a:extLst>
          </p:cNvPr>
          <p:cNvSpPr>
            <a:spLocks noChangeAspect="1"/>
          </p:cNvSpPr>
          <p:nvPr/>
        </p:nvSpPr>
        <p:spPr>
          <a:xfrm>
            <a:off x="1424282" y="1771037"/>
            <a:ext cx="470860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nl-NL" sz="800" b="1" dirty="0">
                <a:solidFill>
                  <a:schemeClr val="tx1"/>
                </a:solidFill>
              </a:rPr>
              <a:t>inkomende overgang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F33F0EB-DD22-8D40-9D11-FC44E59286B5}"/>
              </a:ext>
            </a:extLst>
          </p:cNvPr>
          <p:cNvCxnSpPr>
            <a:cxnSpLocks/>
          </p:cNvCxnSpPr>
          <p:nvPr/>
        </p:nvCxnSpPr>
        <p:spPr>
          <a:xfrm>
            <a:off x="2785346" y="1923718"/>
            <a:ext cx="1095873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AB702E30-3962-9F43-89BC-9217B4C4AC2B}"/>
              </a:ext>
            </a:extLst>
          </p:cNvPr>
          <p:cNvSpPr>
            <a:spLocks noChangeAspect="1"/>
          </p:cNvSpPr>
          <p:nvPr/>
        </p:nvSpPr>
        <p:spPr>
          <a:xfrm>
            <a:off x="3037320" y="1771037"/>
            <a:ext cx="470860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nl-NL" sz="800" b="1" dirty="0">
                <a:solidFill>
                  <a:schemeClr val="tx1"/>
                </a:solidFill>
              </a:rPr>
              <a:t>uitgaande overgang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ounded Rectangle 90"/>
          <p:cNvSpPr/>
          <p:nvPr/>
        </p:nvSpPr>
        <p:spPr>
          <a:xfrm>
            <a:off x="2482404" y="2678167"/>
            <a:ext cx="593377" cy="278382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 anchorCtr="1"/>
          <a:lstStyle/>
          <a:p>
            <a:pPr algn="ctr"/>
            <a:r>
              <a:rPr lang="nl-NL" sz="900" dirty="0">
                <a:solidFill>
                  <a:schemeClr val="bg1"/>
                </a:solidFill>
              </a:rPr>
              <a:t>te betalen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993916" y="2648156"/>
            <a:ext cx="909296" cy="173403"/>
            <a:chOff x="2993916" y="2603188"/>
            <a:chExt cx="909296" cy="173403"/>
          </a:xfrm>
        </p:grpSpPr>
        <p:cxnSp>
          <p:nvCxnSpPr>
            <p:cNvPr id="93" name="Straight Arrow Connector 92"/>
            <p:cNvCxnSpPr>
              <a:cxnSpLocks/>
              <a:stCxn id="91" idx="3"/>
              <a:endCxn id="95" idx="1"/>
            </p:cNvCxnSpPr>
            <p:nvPr/>
          </p:nvCxnSpPr>
          <p:spPr>
            <a:xfrm>
              <a:off x="3075781" y="2776138"/>
              <a:ext cx="827431" cy="453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ectangle 93"/>
            <p:cNvSpPr>
              <a:spLocks noChangeAspect="1"/>
            </p:cNvSpPr>
            <p:nvPr/>
          </p:nvSpPr>
          <p:spPr>
            <a:xfrm>
              <a:off x="2993916" y="2603188"/>
              <a:ext cx="886346" cy="161279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r"/>
              <a:r>
                <a:rPr lang="nl-NL" sz="900" dirty="0">
                  <a:solidFill>
                    <a:srgbClr val="000000"/>
                  </a:solidFill>
                </a:rPr>
                <a:t>betalen…</a:t>
              </a:r>
            </a:p>
          </p:txBody>
        </p:sp>
      </p:grpSp>
      <p:sp>
        <p:nvSpPr>
          <p:cNvPr id="95" name="Rounded Rectangle 94"/>
          <p:cNvSpPr/>
          <p:nvPr/>
        </p:nvSpPr>
        <p:spPr>
          <a:xfrm>
            <a:off x="3903212" y="2718811"/>
            <a:ext cx="505121" cy="198000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 anchorCtr="1"/>
          <a:lstStyle/>
          <a:p>
            <a:pPr algn="ctr"/>
            <a:r>
              <a:rPr lang="nl-NL" sz="900" dirty="0">
                <a:solidFill>
                  <a:schemeClr val="bg1"/>
                </a:solidFill>
              </a:rPr>
              <a:t>betaald</a:t>
            </a:r>
          </a:p>
        </p:txBody>
      </p:sp>
      <p:grpSp>
        <p:nvGrpSpPr>
          <p:cNvPr id="2" name="Group 70"/>
          <p:cNvGrpSpPr/>
          <p:nvPr/>
        </p:nvGrpSpPr>
        <p:grpSpPr>
          <a:xfrm>
            <a:off x="4155030" y="2871843"/>
            <a:ext cx="529268" cy="437843"/>
            <a:chOff x="1842709" y="2781824"/>
            <a:chExt cx="529268" cy="437843"/>
          </a:xfrm>
        </p:grpSpPr>
        <p:sp>
          <p:nvSpPr>
            <p:cNvPr id="96" name="Rectangle 95"/>
            <p:cNvSpPr>
              <a:spLocks noChangeAspect="1"/>
            </p:cNvSpPr>
            <p:nvPr/>
          </p:nvSpPr>
          <p:spPr>
            <a:xfrm>
              <a:off x="1931326" y="2890861"/>
              <a:ext cx="440651" cy="161279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r>
                <a:rPr lang="nl-NL" sz="900" dirty="0">
                  <a:solidFill>
                    <a:srgbClr val="000000"/>
                  </a:solidFill>
                </a:rPr>
                <a:t>versturen…</a:t>
              </a:r>
            </a:p>
          </p:txBody>
        </p:sp>
        <p:cxnSp>
          <p:nvCxnSpPr>
            <p:cNvPr id="97" name="Straight Arrow Connector 96"/>
            <p:cNvCxnSpPr/>
            <p:nvPr/>
          </p:nvCxnSpPr>
          <p:spPr>
            <a:xfrm rot="5400000">
              <a:off x="1624159" y="3000374"/>
              <a:ext cx="437843" cy="743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74"/>
          <p:cNvGrpSpPr/>
          <p:nvPr/>
        </p:nvGrpSpPr>
        <p:grpSpPr>
          <a:xfrm>
            <a:off x="3347328" y="3309687"/>
            <a:ext cx="908773" cy="216000"/>
            <a:chOff x="1035007" y="3219668"/>
            <a:chExt cx="908773" cy="216000"/>
          </a:xfrm>
        </p:grpSpPr>
        <p:sp>
          <p:nvSpPr>
            <p:cNvPr id="98" name="Rectangle 97"/>
            <p:cNvSpPr>
              <a:spLocks noChangeAspect="1"/>
            </p:cNvSpPr>
            <p:nvPr/>
          </p:nvSpPr>
          <p:spPr>
            <a:xfrm>
              <a:off x="1035007" y="3233745"/>
              <a:ext cx="886346" cy="161279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r"/>
              <a:r>
                <a:rPr lang="nl-NL" sz="900" dirty="0">
                  <a:solidFill>
                    <a:srgbClr val="000000"/>
                  </a:solidFill>
                </a:rPr>
                <a:t>verstuurd</a:t>
              </a:r>
            </a:p>
          </p:txBody>
        </p:sp>
        <p:grpSp>
          <p:nvGrpSpPr>
            <p:cNvPr id="4" name="Group 98"/>
            <p:cNvGrpSpPr/>
            <p:nvPr/>
          </p:nvGrpSpPr>
          <p:grpSpPr>
            <a:xfrm>
              <a:off x="1741638" y="3219668"/>
              <a:ext cx="202142" cy="216000"/>
              <a:chOff x="2356031" y="3345899"/>
              <a:chExt cx="216000" cy="216000"/>
            </a:xfrm>
          </p:grpSpPr>
          <p:sp>
            <p:nvSpPr>
              <p:cNvPr id="100" name="Oval 99"/>
              <p:cNvSpPr/>
              <p:nvPr/>
            </p:nvSpPr>
            <p:spPr>
              <a:xfrm>
                <a:off x="2356031" y="3345899"/>
                <a:ext cx="216000" cy="216000"/>
              </a:xfrm>
              <a:prstGeom prst="ellipse">
                <a:avLst/>
              </a:prstGeom>
              <a:noFill/>
              <a:ln w="25400">
                <a:solidFill>
                  <a:schemeClr val="accent4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2389247" y="3386223"/>
                <a:ext cx="144000" cy="1440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" name="Rectangle 101"/>
          <p:cNvSpPr>
            <a:spLocks noChangeAspect="1"/>
          </p:cNvSpPr>
          <p:nvPr/>
        </p:nvSpPr>
        <p:spPr>
          <a:xfrm>
            <a:off x="3021726" y="1370690"/>
            <a:ext cx="886346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r"/>
            <a:r>
              <a:rPr lang="nl-NL" sz="900" dirty="0">
                <a:solidFill>
                  <a:srgbClr val="000000"/>
                </a:solidFill>
              </a:rPr>
              <a:t>statussen van bestelling: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785012" y="2290932"/>
            <a:ext cx="987456" cy="387235"/>
            <a:chOff x="2785012" y="2290932"/>
            <a:chExt cx="987456" cy="387235"/>
          </a:xfrm>
        </p:grpSpPr>
        <p:cxnSp>
          <p:nvCxnSpPr>
            <p:cNvPr id="90" name="Straight Arrow Connector 89"/>
            <p:cNvCxnSpPr>
              <a:stCxn id="127" idx="2"/>
            </p:cNvCxnSpPr>
            <p:nvPr/>
          </p:nvCxnSpPr>
          <p:spPr>
            <a:xfrm>
              <a:off x="2785012" y="2290932"/>
              <a:ext cx="3861" cy="387235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ectangle 102"/>
            <p:cNvSpPr>
              <a:spLocks noChangeAspect="1"/>
            </p:cNvSpPr>
            <p:nvPr/>
          </p:nvSpPr>
          <p:spPr>
            <a:xfrm>
              <a:off x="2886122" y="2346425"/>
              <a:ext cx="886346" cy="161279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r>
                <a:rPr lang="nl-NL" sz="900" dirty="0">
                  <a:solidFill>
                    <a:srgbClr val="000000"/>
                  </a:solidFill>
                </a:rPr>
                <a:t>winkelwagen vullen...</a:t>
              </a:r>
            </a:p>
          </p:txBody>
        </p:sp>
      </p:grpSp>
      <p:sp>
        <p:nvSpPr>
          <p:cNvPr id="12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5038725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/>
              <a:t>Toestandsdiagram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393825" y="1587623"/>
            <a:ext cx="782374" cy="703309"/>
            <a:chOff x="2393825" y="1587623"/>
            <a:chExt cx="782374" cy="703309"/>
          </a:xfrm>
        </p:grpSpPr>
        <p:sp>
          <p:nvSpPr>
            <p:cNvPr id="92" name="Oval 91"/>
            <p:cNvSpPr/>
            <p:nvPr/>
          </p:nvSpPr>
          <p:spPr>
            <a:xfrm>
              <a:off x="2683980" y="1587623"/>
              <a:ext cx="202142" cy="216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36000"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127" name="Rounded Rectangle 48"/>
            <p:cNvSpPr/>
            <p:nvPr/>
          </p:nvSpPr>
          <p:spPr>
            <a:xfrm>
              <a:off x="2393825" y="2092932"/>
              <a:ext cx="782374" cy="198000"/>
            </a:xfrm>
            <a:prstGeom prst="roundRect">
              <a:avLst>
                <a:gd name="adj" fmla="val 28432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0" anchor="ctr" anchorCtr="1"/>
            <a:lstStyle/>
            <a:p>
              <a:pPr algn="ctr"/>
              <a:r>
                <a:rPr lang="nl-NL" sz="900" dirty="0">
                  <a:solidFill>
                    <a:schemeClr val="bg1"/>
                  </a:solidFill>
                </a:rPr>
                <a:t>winkelwagen</a:t>
              </a:r>
            </a:p>
          </p:txBody>
        </p:sp>
        <p:cxnSp>
          <p:nvCxnSpPr>
            <p:cNvPr id="128" name="Straight Arrow Connector 46"/>
            <p:cNvCxnSpPr>
              <a:stCxn id="92" idx="4"/>
              <a:endCxn id="127" idx="0"/>
            </p:cNvCxnSpPr>
            <p:nvPr/>
          </p:nvCxnSpPr>
          <p:spPr>
            <a:xfrm flipH="1">
              <a:off x="2785012" y="1803623"/>
              <a:ext cx="39" cy="289309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Isosceles Triangle 42"/>
          <p:cNvSpPr>
            <a:spLocks noChangeArrowheads="1"/>
          </p:cNvSpPr>
          <p:nvPr/>
        </p:nvSpPr>
        <p:spPr bwMode="auto">
          <a:xfrm rot="5400000">
            <a:off x="2710537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grpSp>
        <p:nvGrpSpPr>
          <p:cNvPr id="5" name="Group 43"/>
          <p:cNvGrpSpPr/>
          <p:nvPr/>
        </p:nvGrpSpPr>
        <p:grpSpPr>
          <a:xfrm>
            <a:off x="998664" y="1472629"/>
            <a:ext cx="831850" cy="661988"/>
            <a:chOff x="3940358" y="915987"/>
            <a:chExt cx="831850" cy="661988"/>
          </a:xfrm>
        </p:grpSpPr>
        <p:sp>
          <p:nvSpPr>
            <p:cNvPr id="87" name="Rectangle 86"/>
            <p:cNvSpPr>
              <a:spLocks noChangeAspect="1"/>
            </p:cNvSpPr>
            <p:nvPr/>
          </p:nvSpPr>
          <p:spPr>
            <a:xfrm>
              <a:off x="3940358" y="915987"/>
              <a:ext cx="831850" cy="1603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/>
              <a:r>
                <a:rPr lang="nl-NL" sz="900" dirty="0">
                  <a:solidFill>
                    <a:srgbClr val="FFFFFF"/>
                  </a:solidFill>
                  <a:cs typeface="Arial" charset="0"/>
                </a:rPr>
                <a:t>bestelling</a:t>
              </a:r>
            </a:p>
          </p:txBody>
        </p:sp>
        <p:sp>
          <p:nvSpPr>
            <p:cNvPr id="89" name="Rectangle 88"/>
            <p:cNvSpPr>
              <a:spLocks noChangeAspect="1"/>
            </p:cNvSpPr>
            <p:nvPr/>
          </p:nvSpPr>
          <p:spPr>
            <a:xfrm>
              <a:off x="3940358" y="1081087"/>
              <a:ext cx="831850" cy="49688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/>
            <a:lstStyle/>
            <a:p>
              <a:endParaRPr lang="nl-NL" sz="900" b="0" dirty="0">
                <a:solidFill>
                  <a:schemeClr val="tx1"/>
                </a:solidFill>
                <a:cs typeface="Arial" charset="0"/>
              </a:endParaRPr>
            </a:p>
            <a:p>
              <a:r>
                <a:rPr lang="nl-NL" sz="900" b="0" dirty="0">
                  <a:solidFill>
                    <a:schemeClr val="tx1"/>
                  </a:solidFill>
                  <a:cs typeface="Arial" charset="0"/>
                </a:rPr>
                <a:t>status : </a:t>
              </a:r>
              <a:r>
                <a:rPr lang="nl-NL" sz="900" b="0" dirty="0" err="1">
                  <a:solidFill>
                    <a:schemeClr val="tx1"/>
                  </a:solidFill>
                  <a:cs typeface="Arial" charset="0"/>
                </a:rPr>
                <a:t>process</a:t>
              </a:r>
              <a:endParaRPr lang="nl-NL" sz="900" b="0" dirty="0">
                <a:solidFill>
                  <a:schemeClr val="tx1"/>
                </a:solidFill>
                <a:cs typeface="Arial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D782018-0145-3C46-811D-E89A07DD7F56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82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5" grpId="0" animBg="1"/>
      <p:bldP spid="102" grpId="0"/>
      <p:bldP spid="43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/>
          <p:cNvSpPr/>
          <p:nvPr/>
        </p:nvSpPr>
        <p:spPr>
          <a:xfrm>
            <a:off x="-61095" y="-29893"/>
            <a:ext cx="707766" cy="38440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5038725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tIns="4572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b="1" dirty="0"/>
              <a:t>Toestandsdiagram versus activiteitendiagram</a:t>
            </a:r>
          </a:p>
        </p:txBody>
      </p:sp>
      <p:sp>
        <p:nvSpPr>
          <p:cNvPr id="43" name="Isosceles Triangle 42"/>
          <p:cNvSpPr>
            <a:spLocks noChangeArrowheads="1"/>
          </p:cNvSpPr>
          <p:nvPr/>
        </p:nvSpPr>
        <p:spPr bwMode="auto">
          <a:xfrm rot="5400000">
            <a:off x="2714400" y="3657600"/>
            <a:ext cx="86400" cy="65088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grpSp>
        <p:nvGrpSpPr>
          <p:cNvPr id="86" name="Group 43"/>
          <p:cNvGrpSpPr/>
          <p:nvPr/>
        </p:nvGrpSpPr>
        <p:grpSpPr>
          <a:xfrm>
            <a:off x="-2859" y="69624"/>
            <a:ext cx="831850" cy="661988"/>
            <a:chOff x="3940358" y="915987"/>
            <a:chExt cx="831850" cy="661988"/>
          </a:xfrm>
        </p:grpSpPr>
        <p:sp>
          <p:nvSpPr>
            <p:cNvPr id="87" name="Rectangle 86"/>
            <p:cNvSpPr>
              <a:spLocks noChangeAspect="1"/>
            </p:cNvSpPr>
            <p:nvPr/>
          </p:nvSpPr>
          <p:spPr>
            <a:xfrm>
              <a:off x="3940358" y="915987"/>
              <a:ext cx="831850" cy="1603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0" rIns="91427" bIns="0" anchor="ctr"/>
            <a:lstStyle/>
            <a:p>
              <a:pPr algn="ctr"/>
              <a:r>
                <a:rPr lang="nl-NL" sz="900" dirty="0">
                  <a:solidFill>
                    <a:srgbClr val="FFFFFF"/>
                  </a:solidFill>
                  <a:cs typeface="Arial" charset="0"/>
                </a:rPr>
                <a:t>bestelling</a:t>
              </a:r>
            </a:p>
          </p:txBody>
        </p:sp>
        <p:sp>
          <p:nvSpPr>
            <p:cNvPr id="89" name="Rectangle 88"/>
            <p:cNvSpPr>
              <a:spLocks noChangeAspect="1"/>
            </p:cNvSpPr>
            <p:nvPr/>
          </p:nvSpPr>
          <p:spPr>
            <a:xfrm>
              <a:off x="3940358" y="1081087"/>
              <a:ext cx="831850" cy="49688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0" rIns="0" bIns="0"/>
            <a:lstStyle/>
            <a:p>
              <a:endParaRPr lang="nl-NL" sz="900" b="0" dirty="0">
                <a:solidFill>
                  <a:schemeClr val="tx1"/>
                </a:solidFill>
                <a:cs typeface="Arial" charset="0"/>
              </a:endParaRPr>
            </a:p>
            <a:p>
              <a:r>
                <a:rPr lang="nl-NL" sz="900" b="0" dirty="0">
                  <a:solidFill>
                    <a:schemeClr val="tx1"/>
                  </a:solidFill>
                  <a:cs typeface="Arial" charset="0"/>
                </a:rPr>
                <a:t>status : </a:t>
              </a:r>
              <a:r>
                <a:rPr lang="nl-NL" sz="900" b="0" dirty="0" err="1">
                  <a:solidFill>
                    <a:schemeClr val="tx1"/>
                  </a:solidFill>
                  <a:cs typeface="Arial" charset="0"/>
                </a:rPr>
                <a:t>process</a:t>
              </a:r>
              <a:endParaRPr lang="nl-NL" sz="900" b="0" dirty="0">
                <a:solidFill>
                  <a:schemeClr val="tx1"/>
                </a:solidFill>
                <a:cs typeface="Arial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55C4F0B3-7387-4040-A6A8-FEFCE10C97C4}"/>
              </a:ext>
            </a:extLst>
          </p:cNvPr>
          <p:cNvSpPr txBox="1"/>
          <p:nvPr/>
        </p:nvSpPr>
        <p:spPr>
          <a:xfrm>
            <a:off x="4540030" y="335"/>
            <a:ext cx="501554" cy="215444"/>
          </a:xfrm>
          <a:prstGeom prst="rect">
            <a:avLst/>
          </a:prstGeom>
          <a:noFill/>
        </p:spPr>
        <p:txBody>
          <a:bodyPr wrap="none" rIns="57600" rtlCol="0">
            <a:spAutoFit/>
          </a:bodyPr>
          <a:lstStyle/>
          <a:p>
            <a:pPr algn="r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blz 83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E083E23E-CE74-5146-8725-71D9E0F9F558}"/>
              </a:ext>
            </a:extLst>
          </p:cNvPr>
          <p:cNvSpPr/>
          <p:nvPr/>
        </p:nvSpPr>
        <p:spPr>
          <a:xfrm>
            <a:off x="127850" y="2221918"/>
            <a:ext cx="593377" cy="278382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 anchorCtr="1"/>
          <a:lstStyle/>
          <a:p>
            <a:pPr algn="ctr"/>
            <a:r>
              <a:rPr lang="nl-NL" sz="900" dirty="0">
                <a:solidFill>
                  <a:schemeClr val="bg1"/>
                </a:solidFill>
              </a:rPr>
              <a:t>te betalen…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5AB6205-4347-8A4C-A783-D18447366F38}"/>
              </a:ext>
            </a:extLst>
          </p:cNvPr>
          <p:cNvGrpSpPr/>
          <p:nvPr/>
        </p:nvGrpSpPr>
        <p:grpSpPr>
          <a:xfrm>
            <a:off x="636273" y="2201920"/>
            <a:ext cx="912385" cy="161279"/>
            <a:chOff x="800003" y="2348214"/>
            <a:chExt cx="912385" cy="161279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136C5B5C-9565-3A4D-B920-985368239AEC}"/>
                </a:ext>
              </a:extLst>
            </p:cNvPr>
            <p:cNvCxnSpPr>
              <a:cxnSpLocks/>
              <a:stCxn id="48" idx="3"/>
              <a:endCxn id="52" idx="1"/>
            </p:cNvCxnSpPr>
            <p:nvPr/>
          </p:nvCxnSpPr>
          <p:spPr>
            <a:xfrm>
              <a:off x="884957" y="2507403"/>
              <a:ext cx="827431" cy="453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4951C29-9E85-614A-B844-B5192B158A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0003" y="2348214"/>
              <a:ext cx="886346" cy="161279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r"/>
              <a:r>
                <a:rPr lang="nl-NL" sz="900" dirty="0">
                  <a:solidFill>
                    <a:srgbClr val="000000"/>
                  </a:solidFill>
                </a:rPr>
                <a:t>betalen…</a:t>
              </a:r>
            </a:p>
          </p:txBody>
        </p:sp>
      </p:grp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62C08A0E-6F28-DE45-ACA6-729ABDEF7976}"/>
              </a:ext>
            </a:extLst>
          </p:cNvPr>
          <p:cNvSpPr/>
          <p:nvPr/>
        </p:nvSpPr>
        <p:spPr>
          <a:xfrm>
            <a:off x="1548658" y="2262562"/>
            <a:ext cx="505121" cy="198000"/>
          </a:xfrm>
          <a:prstGeom prst="roundRect">
            <a:avLst>
              <a:gd name="adj" fmla="val 28432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 anchorCtr="1"/>
          <a:lstStyle/>
          <a:p>
            <a:pPr algn="ctr"/>
            <a:r>
              <a:rPr lang="nl-NL" sz="900" dirty="0">
                <a:solidFill>
                  <a:schemeClr val="bg1"/>
                </a:solidFill>
              </a:rPr>
              <a:t>betaald</a:t>
            </a:r>
          </a:p>
        </p:txBody>
      </p:sp>
      <p:grpSp>
        <p:nvGrpSpPr>
          <p:cNvPr id="53" name="Group 70">
            <a:extLst>
              <a:ext uri="{FF2B5EF4-FFF2-40B4-BE49-F238E27FC236}">
                <a16:creationId xmlns:a16="http://schemas.microsoft.com/office/drawing/2014/main" id="{6865277C-59ED-7C4E-9F48-79DCE87D2400}"/>
              </a:ext>
            </a:extLst>
          </p:cNvPr>
          <p:cNvGrpSpPr/>
          <p:nvPr/>
        </p:nvGrpSpPr>
        <p:grpSpPr>
          <a:xfrm>
            <a:off x="1292372" y="2415594"/>
            <a:ext cx="508847" cy="437843"/>
            <a:chOff x="1334605" y="2781824"/>
            <a:chExt cx="508847" cy="437843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40B11EA-D6C4-F548-BD91-C94013B8B8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34605" y="2886871"/>
              <a:ext cx="440651" cy="161279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r>
                <a:rPr lang="nl-NL" sz="900" dirty="0">
                  <a:solidFill>
                    <a:srgbClr val="000000"/>
                  </a:solidFill>
                </a:rPr>
                <a:t>versturen…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06BB5897-350B-B842-8DA2-AD9382FBA1E3}"/>
                </a:ext>
              </a:extLst>
            </p:cNvPr>
            <p:cNvCxnSpPr/>
            <p:nvPr/>
          </p:nvCxnSpPr>
          <p:spPr>
            <a:xfrm rot="5400000">
              <a:off x="1624159" y="3000374"/>
              <a:ext cx="437843" cy="743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74">
            <a:extLst>
              <a:ext uri="{FF2B5EF4-FFF2-40B4-BE49-F238E27FC236}">
                <a16:creationId xmlns:a16="http://schemas.microsoft.com/office/drawing/2014/main" id="{C74BBB90-5348-D546-A302-71D1674558AB}"/>
              </a:ext>
            </a:extLst>
          </p:cNvPr>
          <p:cNvGrpSpPr/>
          <p:nvPr/>
        </p:nvGrpSpPr>
        <p:grpSpPr>
          <a:xfrm>
            <a:off x="992774" y="2853438"/>
            <a:ext cx="908773" cy="216000"/>
            <a:chOff x="1035007" y="3219668"/>
            <a:chExt cx="908773" cy="21600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A0E1E46-523C-DA4F-90AF-7067A60A41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5007" y="3233745"/>
              <a:ext cx="886346" cy="161279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r"/>
              <a:r>
                <a:rPr lang="nl-NL" sz="900" dirty="0">
                  <a:solidFill>
                    <a:srgbClr val="000000"/>
                  </a:solidFill>
                </a:rPr>
                <a:t>verstuurd</a:t>
              </a:r>
            </a:p>
          </p:txBody>
        </p:sp>
        <p:grpSp>
          <p:nvGrpSpPr>
            <p:cNvPr id="58" name="Group 98">
              <a:extLst>
                <a:ext uri="{FF2B5EF4-FFF2-40B4-BE49-F238E27FC236}">
                  <a16:creationId xmlns:a16="http://schemas.microsoft.com/office/drawing/2014/main" id="{35492829-3FC4-8249-9A77-448C176AF4F3}"/>
                </a:ext>
              </a:extLst>
            </p:cNvPr>
            <p:cNvGrpSpPr/>
            <p:nvPr/>
          </p:nvGrpSpPr>
          <p:grpSpPr>
            <a:xfrm>
              <a:off x="1741638" y="3219668"/>
              <a:ext cx="202142" cy="216000"/>
              <a:chOff x="2356031" y="3345899"/>
              <a:chExt cx="216000" cy="216000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0CD230AE-EDC3-B549-8021-8E93D048052A}"/>
                  </a:ext>
                </a:extLst>
              </p:cNvPr>
              <p:cNvSpPr/>
              <p:nvPr/>
            </p:nvSpPr>
            <p:spPr>
              <a:xfrm>
                <a:off x="2356031" y="3345899"/>
                <a:ext cx="216000" cy="216000"/>
              </a:xfrm>
              <a:prstGeom prst="ellipse">
                <a:avLst/>
              </a:prstGeom>
              <a:noFill/>
              <a:ln w="25400">
                <a:solidFill>
                  <a:schemeClr val="accent4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BA44BA1F-3C6D-8443-919E-1942DEC0803B}"/>
                  </a:ext>
                </a:extLst>
              </p:cNvPr>
              <p:cNvSpPr/>
              <p:nvPr/>
            </p:nvSpPr>
            <p:spPr>
              <a:xfrm>
                <a:off x="2389247" y="3386223"/>
                <a:ext cx="144000" cy="1440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03FE06DD-0602-4446-974A-F1C95266094E}"/>
              </a:ext>
            </a:extLst>
          </p:cNvPr>
          <p:cNvSpPr>
            <a:spLocks noChangeAspect="1"/>
          </p:cNvSpPr>
          <p:nvPr/>
        </p:nvSpPr>
        <p:spPr>
          <a:xfrm>
            <a:off x="667172" y="914441"/>
            <a:ext cx="886346" cy="16127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r"/>
            <a:r>
              <a:rPr lang="nl-NL" sz="900" dirty="0">
                <a:solidFill>
                  <a:srgbClr val="000000"/>
                </a:solidFill>
              </a:rPr>
              <a:t>statussen van bestelling: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066DFFF-2410-CB4B-B762-DF1AB6A8DF85}"/>
              </a:ext>
            </a:extLst>
          </p:cNvPr>
          <p:cNvGrpSpPr/>
          <p:nvPr/>
        </p:nvGrpSpPr>
        <p:grpSpPr>
          <a:xfrm>
            <a:off x="-1924096" y="1378434"/>
            <a:ext cx="3342010" cy="673021"/>
            <a:chOff x="430458" y="1834683"/>
            <a:chExt cx="3342010" cy="673021"/>
          </a:xfrm>
        </p:grpSpPr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F0583E60-F7A5-934C-97C0-1F75E1272B93}"/>
                </a:ext>
              </a:extLst>
            </p:cNvPr>
            <p:cNvCxnSpPr>
              <a:stCxn id="67" idx="2"/>
            </p:cNvCxnSpPr>
            <p:nvPr/>
          </p:nvCxnSpPr>
          <p:spPr>
            <a:xfrm>
              <a:off x="430458" y="1834683"/>
              <a:ext cx="3861" cy="387235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B8F2367-B55B-0941-8DB4-ACFF006CD4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86122" y="2346425"/>
              <a:ext cx="886346" cy="161279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r>
                <a:rPr lang="nl-NL" sz="900" dirty="0">
                  <a:solidFill>
                    <a:srgbClr val="000000"/>
                  </a:solidFill>
                </a:rPr>
                <a:t>winkelwagen vullen...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9BE5840-349A-AB4C-8E52-03496BB9FF78}"/>
              </a:ext>
            </a:extLst>
          </p:cNvPr>
          <p:cNvGrpSpPr/>
          <p:nvPr/>
        </p:nvGrpSpPr>
        <p:grpSpPr>
          <a:xfrm>
            <a:off x="39271" y="1131374"/>
            <a:ext cx="782374" cy="703309"/>
            <a:chOff x="2393825" y="1587623"/>
            <a:chExt cx="782374" cy="703309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8777945E-7B44-294D-A3AC-FC2CCD02AF0C}"/>
                </a:ext>
              </a:extLst>
            </p:cNvPr>
            <p:cNvSpPr/>
            <p:nvPr/>
          </p:nvSpPr>
          <p:spPr>
            <a:xfrm>
              <a:off x="2683980" y="1587623"/>
              <a:ext cx="202142" cy="216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36000"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67" name="Rounded Rectangle 48">
              <a:extLst>
                <a:ext uri="{FF2B5EF4-FFF2-40B4-BE49-F238E27FC236}">
                  <a16:creationId xmlns:a16="http://schemas.microsoft.com/office/drawing/2014/main" id="{14C5E03C-BA40-6F40-B21D-B6EF6D5DA528}"/>
                </a:ext>
              </a:extLst>
            </p:cNvPr>
            <p:cNvSpPr/>
            <p:nvPr/>
          </p:nvSpPr>
          <p:spPr>
            <a:xfrm>
              <a:off x="2393825" y="2092932"/>
              <a:ext cx="782374" cy="198000"/>
            </a:xfrm>
            <a:prstGeom prst="roundRect">
              <a:avLst>
                <a:gd name="adj" fmla="val 28432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0" anchor="ctr" anchorCtr="1"/>
            <a:lstStyle/>
            <a:p>
              <a:pPr algn="ctr"/>
              <a:r>
                <a:rPr lang="nl-NL" sz="900" dirty="0">
                  <a:solidFill>
                    <a:schemeClr val="bg1"/>
                  </a:solidFill>
                </a:rPr>
                <a:t>winkelwagen</a:t>
              </a:r>
            </a:p>
          </p:txBody>
        </p:sp>
        <p:cxnSp>
          <p:nvCxnSpPr>
            <p:cNvPr id="68" name="Straight Arrow Connector 46">
              <a:extLst>
                <a:ext uri="{FF2B5EF4-FFF2-40B4-BE49-F238E27FC236}">
                  <a16:creationId xmlns:a16="http://schemas.microsoft.com/office/drawing/2014/main" id="{46E6F699-098B-7F4E-A01E-C16C0114157C}"/>
                </a:ext>
              </a:extLst>
            </p:cNvPr>
            <p:cNvCxnSpPr>
              <a:stCxn id="66" idx="4"/>
              <a:endCxn id="67" idx="0"/>
            </p:cNvCxnSpPr>
            <p:nvPr/>
          </p:nvCxnSpPr>
          <p:spPr>
            <a:xfrm flipH="1">
              <a:off x="2785012" y="1803623"/>
              <a:ext cx="39" cy="289309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AB6F5ADB-B429-4D49-9ABC-5E2C8FC49D19}"/>
              </a:ext>
            </a:extLst>
          </p:cNvPr>
          <p:cNvCxnSpPr/>
          <p:nvPr/>
        </p:nvCxnSpPr>
        <p:spPr>
          <a:xfrm>
            <a:off x="426850" y="1834683"/>
            <a:ext cx="3861" cy="387235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7435E085-A948-FB4B-8D25-8A588650C838}"/>
              </a:ext>
            </a:extLst>
          </p:cNvPr>
          <p:cNvSpPr/>
          <p:nvPr/>
        </p:nvSpPr>
        <p:spPr>
          <a:xfrm>
            <a:off x="3797602" y="1142411"/>
            <a:ext cx="1106967" cy="1751351"/>
          </a:xfrm>
          <a:prstGeom prst="rect">
            <a:avLst/>
          </a:prstGeom>
          <a:solidFill>
            <a:schemeClr val="accent3">
              <a:lumMod val="50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/>
            <a:r>
              <a:rPr lang="nl-NL" sz="900">
                <a:solidFill>
                  <a:schemeClr val="tx1"/>
                </a:solidFill>
                <a:cs typeface="Arial" charset="0"/>
              </a:rPr>
              <a:t>magazijnmedewerker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EDC26A5-9DCB-8846-BD05-D2017EC72FFE}"/>
              </a:ext>
            </a:extLst>
          </p:cNvPr>
          <p:cNvSpPr/>
          <p:nvPr/>
        </p:nvSpPr>
        <p:spPr>
          <a:xfrm>
            <a:off x="2195112" y="1142411"/>
            <a:ext cx="1146159" cy="1751351"/>
          </a:xfrm>
          <a:prstGeom prst="rect">
            <a:avLst/>
          </a:prstGeom>
          <a:solidFill>
            <a:schemeClr val="accent3">
              <a:lumMod val="50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Ctr="1"/>
          <a:lstStyle/>
          <a:p>
            <a:pPr algn="ctr"/>
            <a:r>
              <a:rPr lang="nl-NL" sz="900" dirty="0">
                <a:solidFill>
                  <a:schemeClr val="tx1"/>
                </a:solidFill>
                <a:cs typeface="Arial" charset="0"/>
              </a:rPr>
              <a:t>inkoper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2225C7CB-A361-B440-B245-C49E6DCC2AA4}"/>
              </a:ext>
            </a:extLst>
          </p:cNvPr>
          <p:cNvCxnSpPr>
            <a:cxnSpLocks/>
            <a:stCxn id="108" idx="4"/>
            <a:endCxn id="85" idx="0"/>
          </p:cNvCxnSpPr>
          <p:nvPr/>
        </p:nvCxnSpPr>
        <p:spPr bwMode="auto">
          <a:xfrm>
            <a:off x="2767753" y="1588239"/>
            <a:ext cx="793" cy="23940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C7814B20-940D-D147-9BB0-4E1EA2431E7C}"/>
              </a:ext>
            </a:extLst>
          </p:cNvPr>
          <p:cNvSpPr>
            <a:spLocks noChangeAspect="1"/>
          </p:cNvSpPr>
          <p:nvPr/>
        </p:nvSpPr>
        <p:spPr bwMode="auto">
          <a:xfrm>
            <a:off x="2667242" y="1563911"/>
            <a:ext cx="880718" cy="16033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r>
              <a:rPr lang="nl-NL" sz="900" dirty="0">
                <a:solidFill>
                  <a:schemeClr val="tx1"/>
                </a:solidFill>
                <a:cs typeface="Arial" charset="0"/>
              </a:rPr>
              <a:t>winkelwagen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04B99FA4-7899-2F4B-A9B2-6F3310FA231B}"/>
              </a:ext>
            </a:extLst>
          </p:cNvPr>
          <p:cNvSpPr/>
          <p:nvPr/>
        </p:nvSpPr>
        <p:spPr>
          <a:xfrm>
            <a:off x="2422224" y="1827647"/>
            <a:ext cx="692644" cy="288135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900" dirty="0">
                <a:solidFill>
                  <a:schemeClr val="bg1"/>
                </a:solidFill>
                <a:cs typeface="Arial" charset="0"/>
              </a:rPr>
              <a:t>winkelwagen vullen...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6E19595E-4E7D-F844-AEEF-1C233D03AF67}"/>
              </a:ext>
            </a:extLst>
          </p:cNvPr>
          <p:cNvSpPr/>
          <p:nvPr/>
        </p:nvSpPr>
        <p:spPr>
          <a:xfrm>
            <a:off x="2659009" y="1372341"/>
            <a:ext cx="217487" cy="2159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 sz="9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D126F8CA-3A89-184D-AAD6-21AA4A15C99B}"/>
              </a:ext>
            </a:extLst>
          </p:cNvPr>
          <p:cNvCxnSpPr>
            <a:cxnSpLocks/>
            <a:stCxn id="85" idx="2"/>
            <a:endCxn id="115" idx="0"/>
          </p:cNvCxnSpPr>
          <p:nvPr/>
        </p:nvCxnSpPr>
        <p:spPr bwMode="auto">
          <a:xfrm flipH="1">
            <a:off x="2767753" y="2115782"/>
            <a:ext cx="793" cy="48679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Rectangle 113">
            <a:extLst>
              <a:ext uri="{FF2B5EF4-FFF2-40B4-BE49-F238E27FC236}">
                <a16:creationId xmlns:a16="http://schemas.microsoft.com/office/drawing/2014/main" id="{60109D0A-00C3-3E45-A18D-9DC0FB93610C}"/>
              </a:ext>
            </a:extLst>
          </p:cNvPr>
          <p:cNvSpPr>
            <a:spLocks noChangeAspect="1"/>
          </p:cNvSpPr>
          <p:nvPr/>
        </p:nvSpPr>
        <p:spPr bwMode="auto">
          <a:xfrm>
            <a:off x="2564553" y="2301584"/>
            <a:ext cx="946150" cy="160336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r>
              <a:rPr lang="nl-NL" sz="900" dirty="0">
                <a:solidFill>
                  <a:schemeClr val="tx1"/>
                </a:solidFill>
                <a:cs typeface="Arial" charset="0"/>
              </a:rPr>
              <a:t>te betalen</a:t>
            </a:r>
          </a:p>
        </p:txBody>
      </p: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8679909D-B1F9-3447-A44D-F2B502A7E845}"/>
              </a:ext>
            </a:extLst>
          </p:cNvPr>
          <p:cNvSpPr/>
          <p:nvPr/>
        </p:nvSpPr>
        <p:spPr>
          <a:xfrm>
            <a:off x="2497878" y="2602579"/>
            <a:ext cx="539750" cy="198438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900" dirty="0">
                <a:solidFill>
                  <a:schemeClr val="bg1"/>
                </a:solidFill>
                <a:cs typeface="Arial" charset="0"/>
              </a:rPr>
              <a:t>betalen…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BCE71955-F00C-2148-A54C-8C391760BAFB}"/>
              </a:ext>
            </a:extLst>
          </p:cNvPr>
          <p:cNvGrpSpPr>
            <a:grpSpLocks/>
          </p:cNvGrpSpPr>
          <p:nvPr/>
        </p:nvGrpSpPr>
        <p:grpSpPr bwMode="auto">
          <a:xfrm>
            <a:off x="3037629" y="2550551"/>
            <a:ext cx="982199" cy="161925"/>
            <a:chOff x="2620077" y="2129768"/>
            <a:chExt cx="982200" cy="161923"/>
          </a:xfrm>
        </p:grpSpPr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6A3DB0DB-5673-3E42-A931-13AC803378EC}"/>
                </a:ext>
              </a:extLst>
            </p:cNvPr>
            <p:cNvCxnSpPr>
              <a:stCxn id="115" idx="3"/>
              <a:endCxn id="125" idx="1"/>
            </p:cNvCxnSpPr>
            <p:nvPr/>
          </p:nvCxnSpPr>
          <p:spPr>
            <a:xfrm>
              <a:off x="2620077" y="2281012"/>
              <a:ext cx="982200" cy="1531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F9093415-6D57-E84D-AE25-CC94EEEAF2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16390" y="2129768"/>
              <a:ext cx="471487" cy="161923"/>
            </a:xfrm>
            <a:prstGeom prst="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/>
            <a:lstStyle/>
            <a:p>
              <a:pPr algn="r"/>
              <a:r>
                <a:rPr lang="nl-NL" sz="900" dirty="0">
                  <a:solidFill>
                    <a:schemeClr val="tx1"/>
                  </a:solidFill>
                  <a:cs typeface="Arial" charset="0"/>
                </a:rPr>
                <a:t>betaald</a:t>
              </a:r>
            </a:p>
          </p:txBody>
        </p:sp>
      </p:grpSp>
      <p:sp>
        <p:nvSpPr>
          <p:cNvPr id="125" name="Rounded Rectangle 124">
            <a:extLst>
              <a:ext uri="{FF2B5EF4-FFF2-40B4-BE49-F238E27FC236}">
                <a16:creationId xmlns:a16="http://schemas.microsoft.com/office/drawing/2014/main" id="{10F0DC44-2C87-0944-9A70-A0736AFCCD64}"/>
              </a:ext>
            </a:extLst>
          </p:cNvPr>
          <p:cNvSpPr/>
          <p:nvPr/>
        </p:nvSpPr>
        <p:spPr>
          <a:xfrm>
            <a:off x="4019827" y="2608873"/>
            <a:ext cx="693738" cy="188912"/>
          </a:xfrm>
          <a:prstGeom prst="roundRect">
            <a:avLst>
              <a:gd name="adj" fmla="val 2843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anchor="ctr" anchorCtr="1"/>
          <a:lstStyle/>
          <a:p>
            <a:pPr algn="ctr"/>
            <a:r>
              <a:rPr lang="nl-NL" sz="900" dirty="0">
                <a:solidFill>
                  <a:schemeClr val="bg1"/>
                </a:solidFill>
                <a:cs typeface="Arial" charset="0"/>
              </a:rPr>
              <a:t>versturen…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7D585F49-99D6-4045-BC88-55167AA8875E}"/>
              </a:ext>
            </a:extLst>
          </p:cNvPr>
          <p:cNvSpPr>
            <a:spLocks noChangeAspect="1"/>
          </p:cNvSpPr>
          <p:nvPr/>
        </p:nvSpPr>
        <p:spPr>
          <a:xfrm>
            <a:off x="3072749" y="916364"/>
            <a:ext cx="947738" cy="16192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r"/>
            <a:r>
              <a:rPr lang="nl-NL" sz="900" dirty="0">
                <a:solidFill>
                  <a:schemeClr val="tx1"/>
                </a:solidFill>
                <a:cs typeface="Arial" charset="0"/>
              </a:rPr>
              <a:t>proces van bestelling: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50DA554A-6727-B64E-A48B-B155ABBDE477}"/>
              </a:ext>
            </a:extLst>
          </p:cNvPr>
          <p:cNvGrpSpPr/>
          <p:nvPr/>
        </p:nvGrpSpPr>
        <p:grpSpPr>
          <a:xfrm>
            <a:off x="4263012" y="2797784"/>
            <a:ext cx="798107" cy="534804"/>
            <a:chOff x="4058327" y="2365557"/>
            <a:chExt cx="798107" cy="534804"/>
          </a:xfrm>
        </p:grpSpPr>
        <p:grpSp>
          <p:nvGrpSpPr>
            <p:cNvPr id="131" name="Group 31">
              <a:extLst>
                <a:ext uri="{FF2B5EF4-FFF2-40B4-BE49-F238E27FC236}">
                  <a16:creationId xmlns:a16="http://schemas.microsoft.com/office/drawing/2014/main" id="{EE242FAA-E77C-1F4B-B168-4FFD7EFA884F}"/>
                </a:ext>
              </a:extLst>
            </p:cNvPr>
            <p:cNvGrpSpPr/>
            <p:nvPr/>
          </p:nvGrpSpPr>
          <p:grpSpPr>
            <a:xfrm>
              <a:off x="4058327" y="2684461"/>
              <a:ext cx="798107" cy="215900"/>
              <a:chOff x="2840037" y="2543177"/>
              <a:chExt cx="798107" cy="215900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ACF5C561-2659-8C41-93AE-A89729770D0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96794" y="2546350"/>
                <a:ext cx="641350" cy="161925"/>
              </a:xfrm>
              <a:prstGeom prst="rect">
                <a:avLst/>
              </a:prstGeom>
              <a:noFill/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 anchorCtr="1"/>
              <a:lstStyle/>
              <a:p>
                <a:pPr algn="r"/>
                <a:r>
                  <a:rPr lang="nl-NL" sz="900" dirty="0">
                    <a:solidFill>
                      <a:schemeClr val="tx1"/>
                    </a:solidFill>
                    <a:cs typeface="Arial" charset="0"/>
                  </a:rPr>
                  <a:t>verstuurd</a:t>
                </a:r>
              </a:p>
            </p:txBody>
          </p:sp>
          <p:grpSp>
            <p:nvGrpSpPr>
              <p:cNvPr id="134" name="Group 83">
                <a:extLst>
                  <a:ext uri="{FF2B5EF4-FFF2-40B4-BE49-F238E27FC236}">
                    <a16:creationId xmlns:a16="http://schemas.microsoft.com/office/drawing/2014/main" id="{4FBBBDFE-F275-904E-A89A-97EA5BE291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0037" y="2543177"/>
                <a:ext cx="215900" cy="215900"/>
                <a:chOff x="2357619" y="3937143"/>
                <a:chExt cx="215905" cy="215807"/>
              </a:xfrm>
            </p:grpSpPr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7A65C326-1253-AA46-AD3E-6F85016D388F}"/>
                    </a:ext>
                  </a:extLst>
                </p:cNvPr>
                <p:cNvSpPr/>
                <p:nvPr/>
              </p:nvSpPr>
              <p:spPr>
                <a:xfrm>
                  <a:off x="2357619" y="3937143"/>
                  <a:ext cx="215905" cy="215807"/>
                </a:xfrm>
                <a:prstGeom prst="ellipse">
                  <a:avLst/>
                </a:prstGeom>
                <a:noFill/>
                <a:ln w="25400">
                  <a:solidFill>
                    <a:schemeClr val="accent2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nl-NL" sz="900" b="0">
                    <a:solidFill>
                      <a:schemeClr val="tx1"/>
                    </a:solidFill>
                    <a:cs typeface="Arial" charset="0"/>
                  </a:endParaRPr>
                </a:p>
              </p:txBody>
            </p:sp>
            <p:sp>
              <p:nvSpPr>
                <p:cNvPr id="136" name="Oval 135">
                  <a:extLst>
                    <a:ext uri="{FF2B5EF4-FFF2-40B4-BE49-F238E27FC236}">
                      <a16:creationId xmlns:a16="http://schemas.microsoft.com/office/drawing/2014/main" id="{DBFB5DA9-CF3F-7144-9F0E-BDC92B0CB7FF}"/>
                    </a:ext>
                  </a:extLst>
                </p:cNvPr>
                <p:cNvSpPr/>
                <p:nvPr/>
              </p:nvSpPr>
              <p:spPr>
                <a:xfrm>
                  <a:off x="2396688" y="3969499"/>
                  <a:ext cx="144465" cy="1444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nl-NL" sz="900" b="0">
                    <a:solidFill>
                      <a:schemeClr val="tx1"/>
                    </a:solidFill>
                    <a:cs typeface="Arial" charset="0"/>
                  </a:endParaRPr>
                </a:p>
              </p:txBody>
            </p:sp>
          </p:grpSp>
        </p:grp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E0512940-83EB-B444-93CF-B64562A38185}"/>
                </a:ext>
              </a:extLst>
            </p:cNvPr>
            <p:cNvCxnSpPr/>
            <p:nvPr/>
          </p:nvCxnSpPr>
          <p:spPr bwMode="auto">
            <a:xfrm rot="16200000" flipH="1">
              <a:off x="4005560" y="2523744"/>
              <a:ext cx="318904" cy="2529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37215</TotalTime>
  <Words>4904</Words>
  <Application>Microsoft Macintosh PowerPoint</Application>
  <PresentationFormat>Custom</PresentationFormat>
  <Paragraphs>2209</Paragraphs>
  <Slides>156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156</vt:i4>
      </vt:variant>
    </vt:vector>
  </HeadingPairs>
  <TitlesOfParts>
    <vt:vector size="162" baseType="lpstr">
      <vt:lpstr>Arial</vt:lpstr>
      <vt:lpstr>Calibri</vt:lpstr>
      <vt:lpstr>Cambria</vt:lpstr>
      <vt:lpstr>Times New Roman</vt:lpstr>
      <vt:lpstr>Verdana</vt:lpstr>
      <vt:lpstr>Office Theme</vt:lpstr>
      <vt:lpstr> </vt:lpstr>
      <vt:lpstr>Doel van de cursus</vt:lpstr>
      <vt:lpstr>Onderwerp van de oefeningen</vt:lpstr>
      <vt:lpstr>Voorstelrondje</vt:lpstr>
      <vt:lpstr>Boek</vt:lpstr>
      <vt:lpstr>UML</vt:lpstr>
      <vt:lpstr>Use case diagram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Vragen?</vt:lpstr>
      <vt:lpstr>Oefening voor use cases</vt:lpstr>
      <vt:lpstr>Klassendiagram</vt:lpstr>
      <vt:lpstr>Klasse</vt:lpstr>
      <vt:lpstr>Object (instantie)</vt:lpstr>
      <vt:lpstr>Attribuut</vt:lpstr>
      <vt:lpstr>Attribuuttype</vt:lpstr>
      <vt:lpstr>Veelgebruikte attribuuttypen</vt:lpstr>
      <vt:lpstr>Telefoonnummer</vt:lpstr>
      <vt:lpstr>Verplichte en optionele attributen</vt:lpstr>
      <vt:lpstr>Enumeratie</vt:lpstr>
      <vt:lpstr>Operatie</vt:lpstr>
      <vt:lpstr>Associatie</vt:lpstr>
      <vt:lpstr>Multipliciteit</vt:lpstr>
      <vt:lpstr>Voorkom kip-en-ei problemen</vt:lpstr>
      <vt:lpstr>Tussenklasse</vt:lpstr>
      <vt:lpstr>Composiet</vt:lpstr>
      <vt:lpstr>Aggregatie</vt:lpstr>
      <vt:lpstr>Associatieklasse</vt:lpstr>
      <vt:lpstr>Navigeerbaarheid</vt:lpstr>
      <vt:lpstr>Naam van associatie-einde</vt:lpstr>
      <vt:lpstr>Referentieklasse</vt:lpstr>
      <vt:lpstr>Eenvoud of flexibiliteit</vt:lpstr>
      <vt:lpstr>Afgeleid attribuut</vt:lpstr>
      <vt:lpstr>Overerving</vt:lpstr>
      <vt:lpstr>Gebruikersrollen modelleren - Boolean attribuut voor elke rol</vt:lpstr>
      <vt:lpstr>Gebruikersrollen modelleren - Eigenschap voor een bepaalde rol</vt:lpstr>
      <vt:lpstr>PowerPoint Presentation</vt:lpstr>
      <vt:lpstr>PowerPoint Presentation</vt:lpstr>
      <vt:lpstr>PowerPoint Presentation</vt:lpstr>
      <vt:lpstr>Vragen?</vt:lpstr>
      <vt:lpstr>Klassen en database-ontwerp</vt:lpstr>
      <vt:lpstr>ORM: klasse</vt:lpstr>
      <vt:lpstr>ORM: Een op veel associatie</vt:lpstr>
      <vt:lpstr>ORM: Veel op veel associatie</vt:lpstr>
      <vt:lpstr>1 op 1 associatie - foreign key</vt:lpstr>
      <vt:lpstr>1 op 1 associatie – 1 tabel</vt:lpstr>
      <vt:lpstr>PowerPoint Presentation</vt:lpstr>
      <vt:lpstr>ORM: Overerving - Roll Down</vt:lpstr>
      <vt:lpstr>PowerPoint Presentation</vt:lpstr>
      <vt:lpstr>ORM: Enumeratie – Naam literal</vt:lpstr>
      <vt:lpstr>ORM: Enumeratie - Afkorting</vt:lpstr>
      <vt:lpstr>ORM: Enumeratie - Referentietabel</vt:lpstr>
      <vt:lpstr>ORM: Enumeratie – Referentietabel met afkorting</vt:lpstr>
      <vt:lpstr>Waarom klassendiagram?</vt:lpstr>
      <vt:lpstr>Vragen?</vt:lpstr>
      <vt:lpstr>Oefening Klassendiagram</vt:lpstr>
      <vt:lpstr>Processen d.m.v.  Activity Diagram</vt:lpstr>
      <vt:lpstr>Activity Diagram</vt:lpstr>
      <vt:lpstr>Activities in use case diagram</vt:lpstr>
      <vt:lpstr>Voorwaarde bij handmatige activiteit</vt:lpstr>
      <vt:lpstr>Automatische Keuze</vt:lpstr>
      <vt:lpstr>PowerPoint Presentation</vt:lpstr>
      <vt:lpstr>PowerPoint Presentation</vt:lpstr>
      <vt:lpstr>PowerPoint Presentation</vt:lpstr>
      <vt:lpstr>Timer</vt:lpstr>
      <vt:lpstr>PowerPoint Presentation</vt:lpstr>
      <vt:lpstr>Parallelle activiteiten</vt:lpstr>
      <vt:lpstr>Eenvoudig subproces in zelfde diagram</vt:lpstr>
      <vt:lpstr>Apart subproces</vt:lpstr>
      <vt:lpstr>Signaal</vt:lpstr>
      <vt:lpstr>Signaal accepteren bij bepaalde status</vt:lpstr>
      <vt:lpstr>PowerPoint Presentation</vt:lpstr>
      <vt:lpstr>PowerPoint Presentation</vt:lpstr>
      <vt:lpstr>Schermstroom komt later</vt:lpstr>
      <vt:lpstr>Read, Update, Delete komt later</vt:lpstr>
      <vt:lpstr>Vragen?</vt:lpstr>
      <vt:lpstr>Oefening voor Activiteitendiagram</vt:lpstr>
      <vt:lpstr>Een consistente applicatie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Rollen &amp; Autorisaties</vt:lpstr>
      <vt:lpstr>Zwembaan</vt:lpstr>
      <vt:lpstr>PowerPoint Presentation</vt:lpstr>
      <vt:lpstr>PowerPoint Presentation</vt:lpstr>
      <vt:lpstr>PowerPoint Presentation</vt:lpstr>
      <vt:lpstr>Status-attribuut conform zwembaan in proces</vt:lpstr>
      <vt:lpstr>Objecten verwijderen</vt:lpstr>
      <vt:lpstr>Overzicht rollen en autorisaties</vt:lpstr>
      <vt:lpstr>Vragen?</vt:lpstr>
      <vt:lpstr>Oefening Rollen &amp; Autorisaties</vt:lpstr>
      <vt:lpstr>Statussen weergeven in een toestandsdiagram</vt:lpstr>
      <vt:lpstr>Toestandsdiagram</vt:lpstr>
      <vt:lpstr>Toestandsdiagram versus activiteitendiagram</vt:lpstr>
      <vt:lpstr>Gebruikersinterface weergeven in een schermstroomdiagram</vt:lpstr>
      <vt:lpstr>Schermstroomdiagram</vt:lpstr>
      <vt:lpstr>Startovergang</vt:lpstr>
      <vt:lpstr>«Pseudostate» menubalk</vt:lpstr>
      <vt:lpstr>Pseudostate «tabbladen»</vt:lpstr>
      <vt:lpstr>Popup scherm</vt:lpstr>
      <vt:lpstr>Rapport</vt:lpstr>
      <vt:lpstr>Gebruikersrollen</vt:lpstr>
      <vt:lpstr>Gebruikersrollen: Apart diagram</vt:lpstr>
      <vt:lpstr>Rapport</vt:lpstr>
      <vt:lpstr>Gebruikersrollen: Voorwaarde</vt:lpstr>
      <vt:lpstr>Later inloggen</vt:lpstr>
      <vt:lpstr>Overzicht schermstroomdiagram</vt:lpstr>
      <vt:lpstr>Vragen?</vt:lpstr>
      <vt:lpstr>Oefening voor Schermstroomdiagram</vt:lpstr>
      <vt:lpstr>Gebruikersschermen</vt:lpstr>
      <vt:lpstr>Aan de hand van schermstroom</vt:lpstr>
      <vt:lpstr>Schermelement voor attribuut</vt:lpstr>
      <vt:lpstr>Schermelement voor enkelvoudige associatie</vt:lpstr>
      <vt:lpstr>Schermelement voor meervoudige associatie</vt:lpstr>
      <vt:lpstr>Informatie in naam van knop</vt:lpstr>
      <vt:lpstr>PowerPoint Presentation</vt:lpstr>
      <vt:lpstr>Opslaan: expliciet of automatisch?</vt:lpstr>
      <vt:lpstr>Modale vraag of mededeling</vt:lpstr>
      <vt:lpstr>Niet-modale vraag of mededeling</vt:lpstr>
      <vt:lpstr>Het CRUD patroon</vt:lpstr>
      <vt:lpstr>Vragen?</vt:lpstr>
      <vt:lpstr>Oefening voor schermen</vt:lpstr>
      <vt:lpstr>Koppelingen tussen systemen en tussen componenten</vt:lpstr>
      <vt:lpstr>Systeem</vt:lpstr>
      <vt:lpstr>Afhankelijkheid</vt:lpstr>
      <vt:lpstr>Componentendiagram</vt:lpstr>
      <vt:lpstr>Gelaagde architectuur</vt:lpstr>
      <vt:lpstr>Gelaagde architectuur</vt:lpstr>
      <vt:lpstr>Package-afhankelijkheidsdiagram</vt:lpstr>
      <vt:lpstr>Sequence diagram synchroon en asynchroon</vt:lpstr>
      <vt:lpstr>Objecten en klassen in een sequence diagram - synchroon</vt:lpstr>
      <vt:lpstr>PowerPoint Presentation</vt:lpstr>
      <vt:lpstr>Sequence diagram – Zichzelf aanroepen</vt:lpstr>
      <vt:lpstr>Sequence diagram – Zichzelf aanroepen</vt:lpstr>
      <vt:lpstr>Sequence diagram – Optionele stroom</vt:lpstr>
      <vt:lpstr>Sequence diagram – Alternatieve stromen</vt:lpstr>
      <vt:lpstr>Sequence diagram – Loop</vt:lpstr>
      <vt:lpstr>Verwijzing naar ander sequence diagram</vt:lpstr>
      <vt:lpstr>Parallelle stromen en kritieke gebieden</vt:lpstr>
      <vt:lpstr>Volgorde weergeven in een communicatiediagram</vt:lpstr>
      <vt:lpstr>Vragen over de hele stof?</vt:lpstr>
      <vt:lpstr>Oefening</vt:lpstr>
      <vt:lpstr>Van model naar realisatie</vt:lpstr>
      <vt:lpstr>Scrum</vt:lpstr>
      <vt:lpstr>Product backlog en sprint backlog</vt:lpstr>
      <vt:lpstr>Scrum - Bijeenkomsten</vt:lpstr>
      <vt:lpstr>Modelgedreven Ontwikkeling</vt:lpstr>
      <vt:lpstr>Modelgedreven Ontwikkeling</vt:lpstr>
      <vt:lpstr>Vragen?</vt:lpstr>
      <vt:lpstr>Oefening</vt:lpstr>
      <vt:lpstr>Veel modelleerplezier!</vt:lpstr>
    </vt:vector>
  </TitlesOfParts>
  <Company>.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Hendrik Jan van Randen</dc:creator>
  <cp:lastModifiedBy>Hendrik Jan van Randen</cp:lastModifiedBy>
  <cp:revision>955</cp:revision>
  <cp:lastPrinted>2019-03-24T20:30:56Z</cp:lastPrinted>
  <dcterms:created xsi:type="dcterms:W3CDTF">2017-08-27T19:16:56Z</dcterms:created>
  <dcterms:modified xsi:type="dcterms:W3CDTF">2019-11-04T14:58:00Z</dcterms:modified>
</cp:coreProperties>
</file>